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67"/>
  </p:notesMasterIdLst>
  <p:sldIdLst>
    <p:sldId id="256" r:id="rId2"/>
    <p:sldId id="308" r:id="rId3"/>
    <p:sldId id="332" r:id="rId4"/>
    <p:sldId id="309" r:id="rId5"/>
    <p:sldId id="262" r:id="rId6"/>
    <p:sldId id="263" r:id="rId7"/>
    <p:sldId id="310" r:id="rId8"/>
    <p:sldId id="311" r:id="rId9"/>
    <p:sldId id="312" r:id="rId10"/>
    <p:sldId id="265" r:id="rId11"/>
    <p:sldId id="266" r:id="rId12"/>
    <p:sldId id="313" r:id="rId13"/>
    <p:sldId id="297" r:id="rId14"/>
    <p:sldId id="328" r:id="rId15"/>
    <p:sldId id="342" r:id="rId16"/>
    <p:sldId id="268" r:id="rId17"/>
    <p:sldId id="315" r:id="rId18"/>
    <p:sldId id="301" r:id="rId19"/>
    <p:sldId id="316" r:id="rId20"/>
    <p:sldId id="269" r:id="rId21"/>
    <p:sldId id="317" r:id="rId22"/>
    <p:sldId id="271" r:id="rId23"/>
    <p:sldId id="318" r:id="rId24"/>
    <p:sldId id="319" r:id="rId25"/>
    <p:sldId id="276" r:id="rId26"/>
    <p:sldId id="277" r:id="rId27"/>
    <p:sldId id="320" r:id="rId28"/>
    <p:sldId id="321" r:id="rId29"/>
    <p:sldId id="279" r:id="rId30"/>
    <p:sldId id="280" r:id="rId31"/>
    <p:sldId id="322" r:id="rId32"/>
    <p:sldId id="282" r:id="rId33"/>
    <p:sldId id="283" r:id="rId34"/>
    <p:sldId id="284" r:id="rId35"/>
    <p:sldId id="330" r:id="rId36"/>
    <p:sldId id="285" r:id="rId37"/>
    <p:sldId id="331" r:id="rId38"/>
    <p:sldId id="323" r:id="rId39"/>
    <p:sldId id="261" r:id="rId40"/>
    <p:sldId id="329" r:id="rId41"/>
    <p:sldId id="286" r:id="rId42"/>
    <p:sldId id="287" r:id="rId43"/>
    <p:sldId id="288" r:id="rId44"/>
    <p:sldId id="324" r:id="rId45"/>
    <p:sldId id="290" r:id="rId46"/>
    <p:sldId id="291" r:id="rId47"/>
    <p:sldId id="292" r:id="rId48"/>
    <p:sldId id="343" r:id="rId49"/>
    <p:sldId id="293" r:id="rId50"/>
    <p:sldId id="325" r:id="rId51"/>
    <p:sldId id="302" r:id="rId52"/>
    <p:sldId id="326" r:id="rId53"/>
    <p:sldId id="304" r:id="rId54"/>
    <p:sldId id="327" r:id="rId55"/>
    <p:sldId id="306" r:id="rId56"/>
    <p:sldId id="307" r:id="rId57"/>
    <p:sldId id="333" r:id="rId58"/>
    <p:sldId id="334" r:id="rId59"/>
    <p:sldId id="335" r:id="rId60"/>
    <p:sldId id="336" r:id="rId61"/>
    <p:sldId id="337" r:id="rId62"/>
    <p:sldId id="338" r:id="rId63"/>
    <p:sldId id="339" r:id="rId64"/>
    <p:sldId id="340" r:id="rId65"/>
    <p:sldId id="341"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622" autoAdjust="0"/>
    <p:restoredTop sz="86391" autoAdjust="0"/>
  </p:normalViewPr>
  <p:slideViewPr>
    <p:cSldViewPr snapToGrid="0">
      <p:cViewPr varScale="1">
        <p:scale>
          <a:sx n="78" d="100"/>
          <a:sy n="78" d="100"/>
        </p:scale>
        <p:origin x="210" y="96"/>
      </p:cViewPr>
      <p:guideLst>
        <p:guide orient="horz" pos="2160"/>
        <p:guide pos="3840"/>
      </p:guideLst>
    </p:cSldViewPr>
  </p:slideViewPr>
  <p:outlineViewPr>
    <p:cViewPr>
      <p:scale>
        <a:sx n="33" d="100"/>
        <a:sy n="33" d="100"/>
      </p:scale>
      <p:origin x="0" y="-500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A827-14A0-0D49-854B-D7B60F02621A}" type="datetimeFigureOut">
              <a:rPr kumimoji="1" lang="zh-CN" altLang="en-US" smtClean="0"/>
              <a:t>2023/3/1</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96A79B-DC5D-1F40-82E8-9A7346B251A7}" type="slidenum">
              <a:rPr kumimoji="1" lang="zh-CN" altLang="en-US" smtClean="0"/>
              <a:t>‹#›</a:t>
            </a:fld>
            <a:endParaRPr kumimoji="1" lang="zh-CN" altLang="en-US"/>
          </a:p>
        </p:txBody>
      </p:sp>
    </p:spTree>
    <p:extLst>
      <p:ext uri="{BB962C8B-B14F-4D97-AF65-F5344CB8AC3E}">
        <p14:creationId xmlns:p14="http://schemas.microsoft.com/office/powerpoint/2010/main" val="29666314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ChangeArrowheads="1" noTextEdit="1"/>
          </p:cNvSpPr>
          <p:nvPr>
            <p:ph type="sldImg" idx="4294967295"/>
          </p:nvPr>
        </p:nvSpPr>
        <p:spPr>
          <a:xfrm>
            <a:off x="381000" y="685800"/>
            <a:ext cx="6096000" cy="3429000"/>
          </a:xfrm>
        </p:spPr>
      </p:sp>
      <p:sp>
        <p:nvSpPr>
          <p:cNvPr id="36867" name="备注占位符 2"/>
          <p:cNvSpPr>
            <a:spLocks noGrp="1" noChangeArrowheads="1"/>
          </p:cNvSpPr>
          <p:nvPr>
            <p:ph type="body" idx="4294967295"/>
          </p:nvPr>
        </p:nvSpPr>
        <p:spPr/>
        <p:txBody>
          <a:bodyPr/>
          <a:lstStyle/>
          <a:p>
            <a:r>
              <a:rPr lang="zh-CN" altLang="en-US">
                <a:latin typeface="Calibri" charset="0"/>
                <a:ea typeface="宋体" charset="0"/>
              </a:rPr>
              <a:t>版权声明：</a:t>
            </a:r>
            <a:r>
              <a:rPr lang="en-US" altLang="zh-CN">
                <a:latin typeface="Calibri" charset="0"/>
                <a:ea typeface="宋体" charset="0"/>
              </a:rPr>
              <a:t>300</a:t>
            </a:r>
            <a:r>
              <a:rPr lang="zh-CN" altLang="en-US">
                <a:latin typeface="Calibri" charset="0"/>
                <a:ea typeface="宋体" charset="0"/>
              </a:rPr>
              <a:t>套精品模板商业授权，请联系</a:t>
            </a:r>
            <a:r>
              <a:rPr lang="en-US" altLang="zh-CN">
                <a:latin typeface="Calibri" charset="0"/>
                <a:ea typeface="宋体" charset="0"/>
              </a:rPr>
              <a:t>【</a:t>
            </a:r>
            <a:r>
              <a:rPr lang="zh-CN" altLang="en-US">
                <a:latin typeface="Calibri" charset="0"/>
                <a:ea typeface="宋体" charset="0"/>
              </a:rPr>
              <a:t>锐旗设计</a:t>
            </a:r>
            <a:r>
              <a:rPr lang="en-US" altLang="zh-CN">
                <a:latin typeface="Calibri" charset="0"/>
                <a:ea typeface="宋体" charset="0"/>
              </a:rPr>
              <a:t>】:https://9ppt.taobao.com</a:t>
            </a:r>
            <a:r>
              <a:rPr lang="zh-CN" altLang="en-US">
                <a:latin typeface="Calibri" charset="0"/>
                <a:ea typeface="宋体" charset="0"/>
              </a:rPr>
              <a:t>，专业</a:t>
            </a:r>
            <a:r>
              <a:rPr lang="en-US" altLang="zh-CN">
                <a:latin typeface="Calibri" charset="0"/>
                <a:ea typeface="宋体" charset="0"/>
              </a:rPr>
              <a:t>PPT</a:t>
            </a:r>
            <a:r>
              <a:rPr lang="zh-CN" altLang="en-US">
                <a:latin typeface="Calibri" charset="0"/>
                <a:ea typeface="宋体" charset="0"/>
              </a:rPr>
              <a:t>老师为你解决所有</a:t>
            </a:r>
            <a:r>
              <a:rPr lang="en-US" altLang="zh-CN">
                <a:latin typeface="Calibri" charset="0"/>
                <a:ea typeface="宋体" charset="0"/>
              </a:rPr>
              <a:t>PPT</a:t>
            </a:r>
            <a:r>
              <a:rPr lang="zh-CN" altLang="en-US">
                <a:latin typeface="Calibri" charset="0"/>
                <a:ea typeface="宋体" charset="0"/>
              </a:rPr>
              <a:t>问题！</a:t>
            </a:r>
          </a:p>
        </p:txBody>
      </p:sp>
      <p:sp>
        <p:nvSpPr>
          <p:cNvPr id="26627" name="灯片编号占位符 3"/>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charset="0"/>
                <a:ea typeface="微软雅黑" charset="0"/>
                <a:cs typeface="微软雅黑" charset="0"/>
              </a:defRPr>
            </a:lvl1pPr>
            <a:lvl2pPr marL="742950" indent="-285750">
              <a:defRPr>
                <a:solidFill>
                  <a:schemeClr val="tx1"/>
                </a:solidFill>
                <a:latin typeface="Arial" charset="0"/>
                <a:ea typeface="微软雅黑" charset="0"/>
                <a:cs typeface="微软雅黑" charset="0"/>
              </a:defRPr>
            </a:lvl2pPr>
            <a:lvl3pPr marL="1143000" indent="-228600">
              <a:defRPr>
                <a:solidFill>
                  <a:schemeClr val="tx1"/>
                </a:solidFill>
                <a:latin typeface="Arial" charset="0"/>
                <a:ea typeface="微软雅黑" charset="0"/>
                <a:cs typeface="微软雅黑" charset="0"/>
              </a:defRPr>
            </a:lvl3pPr>
            <a:lvl4pPr marL="1600200" indent="-228600">
              <a:defRPr>
                <a:solidFill>
                  <a:schemeClr val="tx1"/>
                </a:solidFill>
                <a:latin typeface="Arial" charset="0"/>
                <a:ea typeface="微软雅黑" charset="0"/>
                <a:cs typeface="微软雅黑" charset="0"/>
              </a:defRPr>
            </a:lvl4pPr>
            <a:lvl5pPr marL="2057400" indent="-228600">
              <a:defRPr>
                <a:solidFill>
                  <a:schemeClr val="tx1"/>
                </a:solidFill>
                <a:latin typeface="Arial" charset="0"/>
                <a:ea typeface="微软雅黑" charset="0"/>
                <a:cs typeface="微软雅黑" charset="0"/>
              </a:defRPr>
            </a:lvl5pPr>
            <a:lvl6pPr marL="2514600" indent="-228600" eaLnBrk="0" fontAlgn="base" hangingPunct="0">
              <a:spcBef>
                <a:spcPct val="0"/>
              </a:spcBef>
              <a:spcAft>
                <a:spcPct val="0"/>
              </a:spcAft>
              <a:defRPr>
                <a:solidFill>
                  <a:schemeClr val="tx1"/>
                </a:solidFill>
                <a:latin typeface="Arial" charset="0"/>
                <a:ea typeface="微软雅黑" charset="0"/>
                <a:cs typeface="微软雅黑" charset="0"/>
              </a:defRPr>
            </a:lvl6pPr>
            <a:lvl7pPr marL="2971800" indent="-228600" eaLnBrk="0" fontAlgn="base" hangingPunct="0">
              <a:spcBef>
                <a:spcPct val="0"/>
              </a:spcBef>
              <a:spcAft>
                <a:spcPct val="0"/>
              </a:spcAft>
              <a:defRPr>
                <a:solidFill>
                  <a:schemeClr val="tx1"/>
                </a:solidFill>
                <a:latin typeface="Arial" charset="0"/>
                <a:ea typeface="微软雅黑" charset="0"/>
                <a:cs typeface="微软雅黑" charset="0"/>
              </a:defRPr>
            </a:lvl7pPr>
            <a:lvl8pPr marL="3429000" indent="-228600" eaLnBrk="0" fontAlgn="base" hangingPunct="0">
              <a:spcBef>
                <a:spcPct val="0"/>
              </a:spcBef>
              <a:spcAft>
                <a:spcPct val="0"/>
              </a:spcAft>
              <a:defRPr>
                <a:solidFill>
                  <a:schemeClr val="tx1"/>
                </a:solidFill>
                <a:latin typeface="Arial" charset="0"/>
                <a:ea typeface="微软雅黑" charset="0"/>
                <a:cs typeface="微软雅黑" charset="0"/>
              </a:defRPr>
            </a:lvl8pPr>
            <a:lvl9pPr marL="3886200" indent="-228600" eaLnBrk="0" fontAlgn="base" hangingPunct="0">
              <a:spcBef>
                <a:spcPct val="0"/>
              </a:spcBef>
              <a:spcAft>
                <a:spcPct val="0"/>
              </a:spcAft>
              <a:defRPr>
                <a:solidFill>
                  <a:schemeClr val="tx1"/>
                </a:solidFill>
                <a:latin typeface="Arial" charset="0"/>
                <a:ea typeface="微软雅黑" charset="0"/>
                <a:cs typeface="微软雅黑" charset="0"/>
              </a:defRPr>
            </a:lvl9pPr>
          </a:lstStyle>
          <a:p>
            <a:fld id="{70DB29E9-FBC3-D343-BF96-9C6BD00030B4}" type="slidenum">
              <a:rPr>
                <a:solidFill>
                  <a:srgbClr val="000000"/>
                </a:solidFill>
                <a:ea typeface="宋体" charset="0"/>
                <a:cs typeface="宋体" charset="0"/>
              </a:rPr>
              <a:pPr/>
              <a:t>2</a:t>
            </a:fld>
            <a:endParaRPr altLang="zh-CN">
              <a:solidFill>
                <a:srgbClr val="000000"/>
              </a:solidFill>
              <a:ea typeface="宋体" charset="0"/>
              <a:cs typeface="宋体"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21</a:t>
            </a:fld>
            <a:endParaRPr lang="en-US" altLang="zh-CN"/>
          </a:p>
        </p:txBody>
      </p:sp>
    </p:spTree>
    <p:extLst>
      <p:ext uri="{BB962C8B-B14F-4D97-AF65-F5344CB8AC3E}">
        <p14:creationId xmlns:p14="http://schemas.microsoft.com/office/powerpoint/2010/main" val="2700471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23</a:t>
            </a:fld>
            <a:endParaRPr lang="en-US" altLang="zh-CN"/>
          </a:p>
        </p:txBody>
      </p:sp>
    </p:spTree>
    <p:extLst>
      <p:ext uri="{BB962C8B-B14F-4D97-AF65-F5344CB8AC3E}">
        <p14:creationId xmlns:p14="http://schemas.microsoft.com/office/powerpoint/2010/main" val="3807363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38</a:t>
            </a:fld>
            <a:endParaRPr lang="en-US"/>
          </a:p>
        </p:txBody>
      </p:sp>
    </p:spTree>
    <p:extLst>
      <p:ext uri="{BB962C8B-B14F-4D97-AF65-F5344CB8AC3E}">
        <p14:creationId xmlns:p14="http://schemas.microsoft.com/office/powerpoint/2010/main" val="855161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86E8F52D-C2AA-492A-840E-C71096E9806A}" type="slidenum">
              <a:rPr lang="zh-CN" altLang="en-US" smtClean="0"/>
              <a:t>52</a:t>
            </a:fld>
            <a:endParaRPr lang="zh-CN" altLang="en-US"/>
          </a:p>
        </p:txBody>
      </p:sp>
    </p:spTree>
    <p:extLst>
      <p:ext uri="{BB962C8B-B14F-4D97-AF65-F5344CB8AC3E}">
        <p14:creationId xmlns:p14="http://schemas.microsoft.com/office/powerpoint/2010/main" val="464628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 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BAFBD33-0E80-4B03-BDEC-5ABB56D86918}" type="slidenum">
              <a:rPr lang="zh-CN" altLang="en-US" smtClean="0"/>
              <a:t>4</a:t>
            </a:fld>
            <a:endParaRPr lang="zh-CN" altLang="en-US"/>
          </a:p>
        </p:txBody>
      </p:sp>
    </p:spTree>
    <p:extLst>
      <p:ext uri="{BB962C8B-B14F-4D97-AF65-F5344CB8AC3E}">
        <p14:creationId xmlns:p14="http://schemas.microsoft.com/office/powerpoint/2010/main" val="428900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96A79B-DC5D-1F40-82E8-9A7346B251A7}" type="slidenum">
              <a:rPr kumimoji="1" lang="zh-CN" altLang="en-US" smtClean="0"/>
              <a:t>6</a:t>
            </a:fld>
            <a:endParaRPr kumimoji="1" lang="zh-CN" altLang="en-US"/>
          </a:p>
        </p:txBody>
      </p:sp>
    </p:spTree>
    <p:extLst>
      <p:ext uri="{BB962C8B-B14F-4D97-AF65-F5344CB8AC3E}">
        <p14:creationId xmlns:p14="http://schemas.microsoft.com/office/powerpoint/2010/main" val="3505980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zh-CN" altLang="en-US">
              <a:latin typeface="Calibri" charset="0"/>
              <a:ea typeface="宋体" charset="0"/>
            </a:endParaRPr>
          </a:p>
        </p:txBody>
      </p:sp>
      <p:sp>
        <p:nvSpPr>
          <p:cNvPr id="5632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32444D01-03A5-1E40-A240-B3EB6C838323}" type="slidenum">
              <a:rPr lang="zh-CN" altLang="en-US">
                <a:latin typeface="Calibri" charset="0"/>
              </a:rPr>
              <a:pPr/>
              <a:t>7</a:t>
            </a:fld>
            <a:endParaRPr lang="zh-CN" altLang="en-US">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AFBD33-0E80-4B03-BDEC-5ABB56D86918}" type="slidenum">
              <a:rPr lang="zh-CN" altLang="en-US" smtClean="0"/>
              <a:t>8</a:t>
            </a:fld>
            <a:endParaRPr lang="zh-CN" altLang="en-US"/>
          </a:p>
        </p:txBody>
      </p:sp>
    </p:spTree>
    <p:extLst>
      <p:ext uri="{BB962C8B-B14F-4D97-AF65-F5344CB8AC3E}">
        <p14:creationId xmlns:p14="http://schemas.microsoft.com/office/powerpoint/2010/main" val="176952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AFBD33-0E80-4B03-BDEC-5ABB56D86918}" type="slidenum">
              <a:rPr lang="zh-CN" altLang="en-US" smtClean="0"/>
              <a:t>9</a:t>
            </a:fld>
            <a:endParaRPr lang="zh-CN" altLang="en-US"/>
          </a:p>
        </p:txBody>
      </p:sp>
    </p:spTree>
    <p:extLst>
      <p:ext uri="{BB962C8B-B14F-4D97-AF65-F5344CB8AC3E}">
        <p14:creationId xmlns:p14="http://schemas.microsoft.com/office/powerpoint/2010/main" val="117332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zh-CN" altLang="en-US">
              <a:latin typeface="Calibri" charset="0"/>
              <a:ea typeface="宋体" charset="0"/>
            </a:endParaRPr>
          </a:p>
        </p:txBody>
      </p:sp>
      <p:sp>
        <p:nvSpPr>
          <p:cNvPr id="7885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CF67C108-A266-CA46-8DFC-63793D12205B}" type="slidenum">
              <a:rPr lang="zh-CN" altLang="en-US">
                <a:latin typeface="Calibri" charset="0"/>
              </a:rPr>
              <a:pPr/>
              <a:t>12</a:t>
            </a:fld>
            <a:endParaRPr lang="zh-CN" altLang="en-US">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 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endParaRPr lang="zh-CN" altLang="en-US" dirty="0"/>
          </a:p>
        </p:txBody>
      </p:sp>
      <p:sp>
        <p:nvSpPr>
          <p:cNvPr id="4" name="灯片编号占位符 3"/>
          <p:cNvSpPr>
            <a:spLocks noGrp="1"/>
          </p:cNvSpPr>
          <p:nvPr>
            <p:ph type="sldNum" sz="quarter" idx="10"/>
          </p:nvPr>
        </p:nvSpPr>
        <p:spPr/>
        <p:txBody>
          <a:bodyPr/>
          <a:lstStyle/>
          <a:p>
            <a:fld id="{DBAFBD33-0E80-4B03-BDEC-5ABB56D86918}" type="slidenum">
              <a:rPr lang="zh-CN" altLang="en-US" smtClean="0"/>
              <a:t>17</a:t>
            </a:fld>
            <a:endParaRPr lang="zh-CN" altLang="en-US"/>
          </a:p>
        </p:txBody>
      </p:sp>
    </p:spTree>
    <p:extLst>
      <p:ext uri="{BB962C8B-B14F-4D97-AF65-F5344CB8AC3E}">
        <p14:creationId xmlns:p14="http://schemas.microsoft.com/office/powerpoint/2010/main" val="738863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19</a:t>
            </a:fld>
            <a:endParaRPr lang="en-US" altLang="zh-CN"/>
          </a:p>
        </p:txBody>
      </p:sp>
    </p:spTree>
    <p:extLst>
      <p:ext uri="{BB962C8B-B14F-4D97-AF65-F5344CB8AC3E}">
        <p14:creationId xmlns:p14="http://schemas.microsoft.com/office/powerpoint/2010/main" val="1453528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1770888" y="1295401"/>
            <a:ext cx="8650224"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763895" y="1524000"/>
            <a:ext cx="8664211"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zh-CN" altLang="en-US" smtClean="0"/>
              <a:t>单击此处编辑母版标题样式</a:t>
            </a:r>
            <a:endParaRPr/>
          </a:p>
        </p:txBody>
      </p:sp>
      <p:sp>
        <p:nvSpPr>
          <p:cNvPr id="3" name="Subtitle 2"/>
          <p:cNvSpPr>
            <a:spLocks noGrp="1"/>
          </p:cNvSpPr>
          <p:nvPr>
            <p:ph type="subTitle" idx="1"/>
          </p:nvPr>
        </p:nvSpPr>
        <p:spPr>
          <a:xfrm>
            <a:off x="1763895" y="3299013"/>
            <a:ext cx="8664212"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11198" y="611872"/>
            <a:ext cx="5439393" cy="1162050"/>
          </a:xfrm>
        </p:spPr>
        <p:txBody>
          <a:bodyPr anchor="b"/>
          <a:lstStyle>
            <a:lvl1pPr algn="ctr">
              <a:defRPr sz="3600" b="0"/>
            </a:lvl1pPr>
          </a:lstStyle>
          <a:p>
            <a:r>
              <a:rPr lang="zh-CN" altLang="en-US" smtClean="0"/>
              <a:t>单击此处编辑母版标题样式</a:t>
            </a:r>
            <a:endParaRPr/>
          </a:p>
        </p:txBody>
      </p:sp>
      <p:sp>
        <p:nvSpPr>
          <p:cNvPr id="4" name="Text Placeholder 3"/>
          <p:cNvSpPr>
            <a:spLocks noGrp="1"/>
          </p:cNvSpPr>
          <p:nvPr>
            <p:ph type="body" sz="half" idx="2"/>
          </p:nvPr>
        </p:nvSpPr>
        <p:spPr>
          <a:xfrm>
            <a:off x="711198" y="1787856"/>
            <a:ext cx="5439393"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664273F-B690-4627-A674-0EF710F24431}" type="datetimeFigureOut">
              <a:rPr lang="zh-CN" altLang="en-US" smtClean="0"/>
              <a:t>2023/3/1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C7D185-2460-4424-A1AA-0D50220C2E01}" type="slidenum">
              <a:rPr lang="zh-CN" altLang="en-US" smtClean="0"/>
              <a:t>‹#›</a:t>
            </a:fld>
            <a:endParaRPr lang="zh-CN" altLang="en-US"/>
          </a:p>
        </p:txBody>
      </p:sp>
      <p:sp>
        <p:nvSpPr>
          <p:cNvPr id="8" name="Picture Placeholder 2"/>
          <p:cNvSpPr>
            <a:spLocks noGrp="1"/>
          </p:cNvSpPr>
          <p:nvPr>
            <p:ph type="pic" idx="1"/>
          </p:nvPr>
        </p:nvSpPr>
        <p:spPr>
          <a:xfrm>
            <a:off x="6787489" y="359393"/>
            <a:ext cx="48768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Vertical Text Placeholder 2"/>
          <p:cNvSpPr>
            <a:spLocks noGrp="1"/>
          </p:cNvSpPr>
          <p:nvPr>
            <p:ph type="body" orient="vert" idx="1"/>
          </p:nvPr>
        </p:nvSpPr>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5664273F-B690-4627-A674-0EF710F24431}" type="datetimeFigureOut">
              <a:rPr lang="zh-CN" altLang="en-US" smtClean="0"/>
              <a:t>2023/3/1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C7D185-2460-4424-A1AA-0D50220C2E0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6389" y="368301"/>
            <a:ext cx="2032000" cy="5575300"/>
          </a:xfrm>
        </p:spPr>
        <p:txBody>
          <a:bodyPr vert="eaVert"/>
          <a:lstStyle/>
          <a:p>
            <a:r>
              <a:rPr lang="zh-CN" altLang="en-US" smtClean="0"/>
              <a:t>单击此处编辑母版标题样式</a:t>
            </a:r>
            <a:endParaRPr/>
          </a:p>
        </p:txBody>
      </p:sp>
      <p:sp>
        <p:nvSpPr>
          <p:cNvPr id="3" name="Vertical Text Placeholder 2"/>
          <p:cNvSpPr>
            <a:spLocks noGrp="1"/>
          </p:cNvSpPr>
          <p:nvPr>
            <p:ph type="body" orient="vert" idx="1"/>
          </p:nvPr>
        </p:nvSpPr>
        <p:spPr>
          <a:xfrm>
            <a:off x="732365" y="368301"/>
            <a:ext cx="8919635" cy="5575300"/>
          </a:xfrm>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5664273F-B690-4627-A674-0EF710F24431}" type="datetimeFigureOut">
              <a:rPr lang="zh-CN" altLang="en-US" smtClean="0"/>
              <a:t>2023/3/1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C7D185-2460-4424-A1AA-0D50220C2E01}"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4" name="Rectangle 9"/>
          <p:cNvSpPr/>
          <p:nvPr userDrawn="1"/>
        </p:nvSpPr>
        <p:spPr>
          <a:xfrm>
            <a:off x="11333810" y="418568"/>
            <a:ext cx="487977" cy="2870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0" tIns="60944" rIns="121890" bIns="60944" rtlCol="0" anchor="ctr"/>
          <a:lstStyle/>
          <a:p>
            <a:pPr algn="ctr"/>
            <a:endParaRPr lang="en-US" dirty="0"/>
          </a:p>
        </p:txBody>
      </p:sp>
      <p:sp>
        <p:nvSpPr>
          <p:cNvPr id="5" name="Isosceles Triangle 10"/>
          <p:cNvSpPr/>
          <p:nvPr userDrawn="1"/>
        </p:nvSpPr>
        <p:spPr>
          <a:xfrm rot="10610802">
            <a:off x="11339643" y="517687"/>
            <a:ext cx="488775" cy="261855"/>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0" tIns="60944" rIns="121890" bIns="60944" rtlCol="0" anchor="ctr"/>
          <a:lstStyle/>
          <a:p>
            <a:pPr algn="ctr"/>
            <a:endParaRPr lang="en-US"/>
          </a:p>
        </p:txBody>
      </p:sp>
      <p:sp>
        <p:nvSpPr>
          <p:cNvPr id="6" name="Slide Number Placeholder 5"/>
          <p:cNvSpPr txBox="1">
            <a:spLocks/>
          </p:cNvSpPr>
          <p:nvPr userDrawn="1"/>
        </p:nvSpPr>
        <p:spPr>
          <a:xfrm>
            <a:off x="11359309" y="369264"/>
            <a:ext cx="449441" cy="467448"/>
          </a:xfrm>
          <a:prstGeom prst="rect">
            <a:avLst/>
          </a:prstGeom>
        </p:spPr>
        <p:txBody>
          <a:bodyPr vert="horz" lIns="0" tIns="0" rIns="0" bIns="60944"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00" smtClean="0"/>
              <a:pPr/>
              <a:t>‹#›</a:t>
            </a:fld>
            <a:endParaRPr lang="en-US" sz="1300" dirty="0"/>
          </a:p>
        </p:txBody>
      </p:sp>
      <p:grpSp>
        <p:nvGrpSpPr>
          <p:cNvPr id="7" name="Group 25"/>
          <p:cNvGrpSpPr/>
          <p:nvPr userDrawn="1"/>
        </p:nvGrpSpPr>
        <p:grpSpPr>
          <a:xfrm>
            <a:off x="0" y="6771109"/>
            <a:ext cx="12192000" cy="94827"/>
            <a:chOff x="0" y="3474720"/>
            <a:chExt cx="10261600" cy="71120"/>
          </a:xfrm>
        </p:grpSpPr>
        <p:sp>
          <p:nvSpPr>
            <p:cNvPr id="8"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37989014"/>
      </p:ext>
    </p:extLst>
  </p:cSld>
  <p:clrMapOvr>
    <a:masterClrMapping/>
  </p:clrMapOvr>
  <p:transition spd="med" advClick="0" advTm="1000">
    <p:pull/>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4" name="Rectangle 9"/>
          <p:cNvSpPr/>
          <p:nvPr userDrawn="1"/>
        </p:nvSpPr>
        <p:spPr>
          <a:xfrm>
            <a:off x="11333810" y="418568"/>
            <a:ext cx="487977" cy="2870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0" tIns="60944" rIns="121890" bIns="60944" rtlCol="0" anchor="ctr"/>
          <a:lstStyle/>
          <a:p>
            <a:pPr algn="ctr"/>
            <a:endParaRPr lang="en-US" dirty="0"/>
          </a:p>
        </p:txBody>
      </p:sp>
      <p:sp>
        <p:nvSpPr>
          <p:cNvPr id="5" name="Isosceles Triangle 10"/>
          <p:cNvSpPr/>
          <p:nvPr userDrawn="1"/>
        </p:nvSpPr>
        <p:spPr>
          <a:xfrm rot="10610802">
            <a:off x="11339643" y="517687"/>
            <a:ext cx="488775" cy="261855"/>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21890" tIns="60944" rIns="121890" bIns="60944" rtlCol="0" anchor="ctr"/>
          <a:lstStyle/>
          <a:p>
            <a:pPr algn="ctr"/>
            <a:endParaRPr lang="en-US"/>
          </a:p>
        </p:txBody>
      </p:sp>
      <p:sp>
        <p:nvSpPr>
          <p:cNvPr id="6" name="Slide Number Placeholder 5"/>
          <p:cNvSpPr txBox="1">
            <a:spLocks/>
          </p:cNvSpPr>
          <p:nvPr userDrawn="1"/>
        </p:nvSpPr>
        <p:spPr>
          <a:xfrm>
            <a:off x="11359309" y="369264"/>
            <a:ext cx="449441" cy="467448"/>
          </a:xfrm>
          <a:prstGeom prst="rect">
            <a:avLst/>
          </a:prstGeom>
        </p:spPr>
        <p:txBody>
          <a:bodyPr vert="horz" lIns="0" tIns="0" rIns="0" bIns="60944"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14FFB07-917D-5348-AE2D-F9A4E0AD1751}" type="slidenum">
              <a:rPr lang="en-US" sz="1300" smtClean="0"/>
              <a:pPr/>
              <a:t>‹#›</a:t>
            </a:fld>
            <a:endParaRPr lang="en-US" sz="1300" dirty="0"/>
          </a:p>
        </p:txBody>
      </p:sp>
      <p:grpSp>
        <p:nvGrpSpPr>
          <p:cNvPr id="7" name="Group 25"/>
          <p:cNvGrpSpPr/>
          <p:nvPr userDrawn="1"/>
        </p:nvGrpSpPr>
        <p:grpSpPr>
          <a:xfrm>
            <a:off x="0" y="6771109"/>
            <a:ext cx="12192000" cy="94827"/>
            <a:chOff x="0" y="3474720"/>
            <a:chExt cx="10261600" cy="71120"/>
          </a:xfrm>
        </p:grpSpPr>
        <p:sp>
          <p:nvSpPr>
            <p:cNvPr id="8"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4764735"/>
      </p:ext>
    </p:extLst>
  </p:cSld>
  <p:clrMapOvr>
    <a:masterClrMapping/>
  </p:clrMapOvr>
  <p:transition spd="med" advClick="0" advTm="1000">
    <p:pull/>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13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idx="1"/>
          </p:nvPr>
        </p:nvSpPr>
        <p:spPr/>
        <p:txBody>
          <a:bodyPr/>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5664273F-B690-4627-A674-0EF710F24431}" type="datetimeFigureOut">
              <a:rPr lang="zh-CN" altLang="en-US" smtClean="0"/>
              <a:t>2023/3/1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FC7D185-2460-4424-A1AA-0D50220C2E0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幻灯片(带图片)">
    <p:spTree>
      <p:nvGrpSpPr>
        <p:cNvPr id="1" name=""/>
        <p:cNvGrpSpPr/>
        <p:nvPr/>
      </p:nvGrpSpPr>
      <p:grpSpPr>
        <a:xfrm>
          <a:off x="0" y="0"/>
          <a:ext cx="0" cy="0"/>
          <a:chOff x="0" y="0"/>
          <a:chExt cx="0" cy="0"/>
        </a:xfrm>
      </p:grpSpPr>
      <p:sp>
        <p:nvSpPr>
          <p:cNvPr id="2" name="Title 1"/>
          <p:cNvSpPr>
            <a:spLocks noGrp="1"/>
          </p:cNvSpPr>
          <p:nvPr>
            <p:ph type="ctrTitle"/>
          </p:nvPr>
        </p:nvSpPr>
        <p:spPr>
          <a:xfrm>
            <a:off x="484718" y="3352802"/>
            <a:ext cx="11222567" cy="1470025"/>
          </a:xfrm>
        </p:spPr>
        <p:txBody>
          <a:bodyPr/>
          <a:lstStyle/>
          <a:p>
            <a:r>
              <a:rPr lang="zh-CN" altLang="en-US" smtClean="0"/>
              <a:t>单击此处编辑母版标题样式</a:t>
            </a:r>
            <a:endParaRPr dirty="0"/>
          </a:p>
        </p:txBody>
      </p:sp>
      <p:sp>
        <p:nvSpPr>
          <p:cNvPr id="3" name="Subtitle 2"/>
          <p:cNvSpPr>
            <a:spLocks noGrp="1"/>
          </p:cNvSpPr>
          <p:nvPr>
            <p:ph type="subTitle" idx="1"/>
          </p:nvPr>
        </p:nvSpPr>
        <p:spPr>
          <a:xfrm>
            <a:off x="484718" y="4771030"/>
            <a:ext cx="11222567"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p:txBody>
          <a:bodyPr/>
          <a:lstStyle/>
          <a:p>
            <a:fld id="{B01F9CA3-105E-4857-9057-6DB6197DA786}"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494640" y="363538"/>
            <a:ext cx="1120272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32367" y="2403145"/>
            <a:ext cx="10742084" cy="1362075"/>
          </a:xfrm>
        </p:spPr>
        <p:txBody>
          <a:bodyPr anchor="b" anchorCtr="0"/>
          <a:lstStyle>
            <a:lvl1pPr algn="ctr">
              <a:defRPr sz="4600" b="0" cap="none" baseline="0"/>
            </a:lvl1pPr>
          </a:lstStyle>
          <a:p>
            <a:r>
              <a:rPr lang="zh-CN" altLang="en-US" smtClean="0"/>
              <a:t>单击此处编辑母版标题样式</a:t>
            </a:r>
            <a:endParaRPr/>
          </a:p>
        </p:txBody>
      </p:sp>
      <p:sp>
        <p:nvSpPr>
          <p:cNvPr id="3" name="Text Placeholder 2"/>
          <p:cNvSpPr>
            <a:spLocks noGrp="1"/>
          </p:cNvSpPr>
          <p:nvPr>
            <p:ph type="body" idx="1"/>
          </p:nvPr>
        </p:nvSpPr>
        <p:spPr>
          <a:xfrm>
            <a:off x="732367" y="3736006"/>
            <a:ext cx="10742084"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01F9CA3-105E-4857-9057-6DB6197DA786}" type="datetimeFigureOut">
              <a:rPr lang="en-US" smtClean="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732367" y="107576"/>
            <a:ext cx="10723035" cy="1336956"/>
          </a:xfrm>
        </p:spPr>
        <p:txBody>
          <a:bodyPr/>
          <a:lstStyle/>
          <a:p>
            <a:r>
              <a:rPr lang="zh-CN" altLang="en-US" smtClean="0"/>
              <a:t>单击此处编辑母版标题样式</a:t>
            </a:r>
            <a:endParaRPr/>
          </a:p>
        </p:txBody>
      </p:sp>
      <p:sp>
        <p:nvSpPr>
          <p:cNvPr id="3" name="Content Placeholder 2"/>
          <p:cNvSpPr>
            <a:spLocks noGrp="1"/>
          </p:cNvSpPr>
          <p:nvPr>
            <p:ph sz="half" idx="1"/>
          </p:nvPr>
        </p:nvSpPr>
        <p:spPr>
          <a:xfrm>
            <a:off x="732367"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Content Placeholder 3"/>
          <p:cNvSpPr>
            <a:spLocks noGrp="1"/>
          </p:cNvSpPr>
          <p:nvPr>
            <p:ph sz="half" idx="2"/>
          </p:nvPr>
        </p:nvSpPr>
        <p:spPr>
          <a:xfrm>
            <a:off x="6334761"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Date Placeholder 4"/>
          <p:cNvSpPr>
            <a:spLocks noGrp="1"/>
          </p:cNvSpPr>
          <p:nvPr>
            <p:ph type="dt" sz="half" idx="10"/>
          </p:nvPr>
        </p:nvSpPr>
        <p:spPr/>
        <p:txBody>
          <a:bodyPr/>
          <a:lstStyle/>
          <a:p>
            <a:fld id="{5664273F-B690-4627-A674-0EF710F24431}" type="datetimeFigureOut">
              <a:rPr lang="zh-CN" altLang="en-US" smtClean="0"/>
              <a:t>2023/3/1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C7D185-2460-4424-A1AA-0D50220C2E0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32365" y="107576"/>
            <a:ext cx="10723035" cy="1336956"/>
          </a:xfrm>
        </p:spPr>
        <p:txBody>
          <a:bodyPr/>
          <a:lstStyle>
            <a:lvl1pPr>
              <a:defRPr/>
            </a:lvl1pPr>
          </a:lstStyle>
          <a:p>
            <a:r>
              <a:rPr lang="zh-CN" altLang="en-US" smtClean="0"/>
              <a:t>单击此处编辑母版标题样式</a:t>
            </a:r>
            <a:endParaRPr/>
          </a:p>
        </p:txBody>
      </p:sp>
      <p:sp>
        <p:nvSpPr>
          <p:cNvPr id="3" name="Text Placeholder 2"/>
          <p:cNvSpPr>
            <a:spLocks noGrp="1"/>
          </p:cNvSpPr>
          <p:nvPr>
            <p:ph type="body" idx="1"/>
          </p:nvPr>
        </p:nvSpPr>
        <p:spPr>
          <a:xfrm>
            <a:off x="732365"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732365"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Text Placeholder 4"/>
          <p:cNvSpPr>
            <a:spLocks noGrp="1"/>
          </p:cNvSpPr>
          <p:nvPr>
            <p:ph type="body" sz="quarter" idx="3"/>
          </p:nvPr>
        </p:nvSpPr>
        <p:spPr>
          <a:xfrm>
            <a:off x="6334760"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334760"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7" name="Date Placeholder 6"/>
          <p:cNvSpPr>
            <a:spLocks noGrp="1"/>
          </p:cNvSpPr>
          <p:nvPr>
            <p:ph type="dt" sz="half" idx="10"/>
          </p:nvPr>
        </p:nvSpPr>
        <p:spPr/>
        <p:txBody>
          <a:bodyPr/>
          <a:lstStyle/>
          <a:p>
            <a:fld id="{5664273F-B690-4627-A674-0EF710F24431}" type="datetimeFigureOut">
              <a:rPr lang="zh-CN" altLang="en-US" smtClean="0"/>
              <a:t>2023/3/1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FC7D185-2460-4424-A1AA-0D50220C2E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Date Placeholder 2"/>
          <p:cNvSpPr>
            <a:spLocks noGrp="1"/>
          </p:cNvSpPr>
          <p:nvPr>
            <p:ph type="dt" sz="half" idx="10"/>
          </p:nvPr>
        </p:nvSpPr>
        <p:spPr/>
        <p:txBody>
          <a:bodyPr/>
          <a:lstStyle/>
          <a:p>
            <a:fld id="{5664273F-B690-4627-A674-0EF710F24431}" type="datetimeFigureOut">
              <a:rPr lang="zh-CN" altLang="en-US" smtClean="0"/>
              <a:t>2023/3/1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FC7D185-2460-4424-A1AA-0D50220C2E0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64273F-B690-4627-A674-0EF710F24431}" type="datetimeFigureOut">
              <a:rPr lang="zh-CN" altLang="en-US" smtClean="0"/>
              <a:t>2023/3/1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FC7D185-2460-4424-A1AA-0D50220C2E0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11199" y="611872"/>
            <a:ext cx="5120640" cy="1162050"/>
          </a:xfrm>
        </p:spPr>
        <p:txBody>
          <a:bodyPr anchor="b"/>
          <a:lstStyle>
            <a:lvl1pPr algn="ctr">
              <a:defRPr sz="3600" b="0"/>
            </a:lvl1pPr>
          </a:lstStyle>
          <a:p>
            <a:r>
              <a:rPr lang="zh-CN" altLang="en-US" smtClean="0"/>
              <a:t>单击此处编辑母版标题样式</a:t>
            </a:r>
            <a:endParaRPr/>
          </a:p>
        </p:txBody>
      </p:sp>
      <p:sp>
        <p:nvSpPr>
          <p:cNvPr id="3" name="Content Placeholder 2"/>
          <p:cNvSpPr>
            <a:spLocks noGrp="1"/>
          </p:cNvSpPr>
          <p:nvPr>
            <p:ph idx="1"/>
          </p:nvPr>
        </p:nvSpPr>
        <p:spPr>
          <a:xfrm>
            <a:off x="6323765" y="368300"/>
            <a:ext cx="512064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Text Placeholder 3"/>
          <p:cNvSpPr>
            <a:spLocks noGrp="1"/>
          </p:cNvSpPr>
          <p:nvPr>
            <p:ph type="body" sz="half" idx="2"/>
          </p:nvPr>
        </p:nvSpPr>
        <p:spPr>
          <a:xfrm>
            <a:off x="711199" y="1787856"/>
            <a:ext cx="512064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664273F-B690-4627-A674-0EF710F24431}" type="datetimeFigureOut">
              <a:rPr lang="zh-CN" altLang="en-US" smtClean="0"/>
              <a:t>2023/3/1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FC7D185-2460-4424-A1AA-0D50220C2E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2367" y="107576"/>
            <a:ext cx="10723035" cy="1336956"/>
          </a:xfrm>
          <a:prstGeom prst="rect">
            <a:avLst/>
          </a:prstGeom>
        </p:spPr>
        <p:txBody>
          <a:bodyPr vert="horz" lIns="91440" tIns="45720" rIns="91440" bIns="45720" rtlCol="0" anchor="b" anchorCtr="0">
            <a:noAutofit/>
          </a:bodyPr>
          <a:lstStyle/>
          <a:p>
            <a:r>
              <a:rPr lang="zh-CN" altLang="en-US" smtClean="0"/>
              <a:t>单击此处编辑母版标题样式</a:t>
            </a:r>
            <a:endParaRPr/>
          </a:p>
        </p:txBody>
      </p:sp>
      <p:sp>
        <p:nvSpPr>
          <p:cNvPr id="3" name="Text Placeholder 2"/>
          <p:cNvSpPr>
            <a:spLocks noGrp="1"/>
          </p:cNvSpPr>
          <p:nvPr>
            <p:ph type="body" idx="1"/>
          </p:nvPr>
        </p:nvSpPr>
        <p:spPr>
          <a:xfrm>
            <a:off x="732367" y="1600201"/>
            <a:ext cx="10723035" cy="43434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2"/>
          </p:nvPr>
        </p:nvSpPr>
        <p:spPr>
          <a:xfrm>
            <a:off x="7506447" y="6275669"/>
            <a:ext cx="2844800" cy="365125"/>
          </a:xfrm>
          <a:prstGeom prst="rect">
            <a:avLst/>
          </a:prstGeom>
        </p:spPr>
        <p:txBody>
          <a:bodyPr vert="horz" lIns="91440" tIns="45720" rIns="91440" bIns="45720" rtlCol="0" anchor="ctr"/>
          <a:lstStyle>
            <a:lvl1pPr algn="r">
              <a:defRPr sz="1200">
                <a:solidFill>
                  <a:schemeClr val="bg1"/>
                </a:solidFill>
              </a:defRPr>
            </a:lvl1pPr>
          </a:lstStyle>
          <a:p>
            <a:fld id="{5664273F-B690-4627-A674-0EF710F24431}" type="datetimeFigureOut">
              <a:rPr lang="zh-CN" altLang="en-US" smtClean="0"/>
              <a:t>2023/3/1</a:t>
            </a:fld>
            <a:endParaRPr lang="zh-CN" altLang="en-US"/>
          </a:p>
        </p:txBody>
      </p:sp>
      <p:sp>
        <p:nvSpPr>
          <p:cNvPr id="5" name="Footer Placeholder 4"/>
          <p:cNvSpPr>
            <a:spLocks noGrp="1"/>
          </p:cNvSpPr>
          <p:nvPr>
            <p:ph type="ftr" sz="quarter" idx="3"/>
          </p:nvPr>
        </p:nvSpPr>
        <p:spPr>
          <a:xfrm>
            <a:off x="352611" y="6275669"/>
            <a:ext cx="6454588" cy="365125"/>
          </a:xfrm>
          <a:prstGeom prst="rect">
            <a:avLst/>
          </a:prstGeom>
        </p:spPr>
        <p:txBody>
          <a:bodyPr vert="horz" lIns="91440" tIns="45720" rIns="91440" bIns="45720" rtlCol="0" anchor="ctr"/>
          <a:lstStyle>
            <a:lvl1pPr algn="l">
              <a:defRPr sz="1200">
                <a:solidFill>
                  <a:schemeClr val="bg1"/>
                </a:solidFill>
              </a:defRPr>
            </a:lvl1pPr>
          </a:lstStyle>
          <a:p>
            <a:endParaRPr lang="zh-CN" altLang="en-US"/>
          </a:p>
        </p:txBody>
      </p:sp>
      <p:sp>
        <p:nvSpPr>
          <p:cNvPr id="6" name="Slide Number Placeholder 5"/>
          <p:cNvSpPr>
            <a:spLocks noGrp="1"/>
          </p:cNvSpPr>
          <p:nvPr>
            <p:ph type="sldNum" sz="quarter" idx="4"/>
          </p:nvPr>
        </p:nvSpPr>
        <p:spPr>
          <a:xfrm>
            <a:off x="10530541" y="6275669"/>
            <a:ext cx="1320800" cy="365125"/>
          </a:xfrm>
          <a:prstGeom prst="rect">
            <a:avLst/>
          </a:prstGeom>
        </p:spPr>
        <p:txBody>
          <a:bodyPr vert="horz" lIns="91440" tIns="45720" rIns="91440" bIns="45720" rtlCol="0" anchor="ctr"/>
          <a:lstStyle>
            <a:lvl1pPr algn="r">
              <a:defRPr sz="3600">
                <a:solidFill>
                  <a:schemeClr val="bg1"/>
                </a:solidFill>
              </a:defRPr>
            </a:lvl1pPr>
          </a:lstStyle>
          <a:p>
            <a:fld id="{CFC7D185-2460-4424-A1AA-0D50220C2E0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aike.sogou.com/lemma/ShowInnerLink.htm?lemmaId=34843&amp;ss_c=ssc.citiao.link" TargetMode="External"/><Relationship Id="rId2" Type="http://schemas.openxmlformats.org/officeDocument/2006/relationships/hyperlink" Target="https://baike.sogou.com/lemma/ShowInnerLink.htm?lemmaId=289947&amp;ss_c=ssc.citiao.link"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s>
</file>

<file path=ppt/slides/_rels/slide2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hyperlink" Target="https://wiki.mbalib.com/wiki/%E4%BF%A1%E7%94%A8%E4%BA%A4%E6%98%93" TargetMode="External"/><Relationship Id="rId21" Type="http://schemas.openxmlformats.org/officeDocument/2006/relationships/image" Target="../media/image26.png"/><Relationship Id="rId34" Type="http://schemas.openxmlformats.org/officeDocument/2006/relationships/image" Target="../media/image39.png"/><Relationship Id="rId7" Type="http://schemas.openxmlformats.org/officeDocument/2006/relationships/hyperlink" Target="https://wiki.mbalib.com/wiki/%E9%87%91%E8%9E%8D%E5%B7%A5%E5%85%B7" TargetMode="External"/><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2" Type="http://schemas.openxmlformats.org/officeDocument/2006/relationships/hyperlink" Target="https://wiki.mbalib.com/wiki/%E9%87%91%E8%9E%8D%E8%A1%8D%E7%94%9F%E4%BA%A7%E5%93%81" TargetMode="Externa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wiki.mbalib.com/wiki/%E8%82%A1%E7%A5%A8" TargetMode="External"/><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5" Type="http://schemas.openxmlformats.org/officeDocument/2006/relationships/hyperlink" Target="https://wiki.mbalib.com/wiki/%E5%80%BA%E5%88%B8" TargetMode="External"/><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hyperlink" Target="https://wiki.mbalib.com/wiki/%E8%B4%A7%E5%B8%81" TargetMode="External"/><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8"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baike.sogou.com/lemma/ShowInnerLink.htm?lemmaId=455492&amp;ss_c=ssc.citiao.link" TargetMode="External"/><Relationship Id="rId7" Type="http://schemas.openxmlformats.org/officeDocument/2006/relationships/image" Target="../media/image42.png"/><Relationship Id="rId2" Type="http://schemas.openxmlformats.org/officeDocument/2006/relationships/hyperlink" Target="https://baike.sogou.com/lemma/ShowInnerLink.htm?lemmaId=65108145&amp;ss_c=ssc.citiao.link" TargetMode="External"/><Relationship Id="rId1" Type="http://schemas.openxmlformats.org/officeDocument/2006/relationships/slideLayout" Target="../slideLayouts/slideLayout2.xml"/><Relationship Id="rId6" Type="http://schemas.openxmlformats.org/officeDocument/2006/relationships/hyperlink" Target="https://baike.sogou.com/lemma/ShowInnerLink.htm?lemmaId=99863651&amp;ss_c=ssc.citiao.link" TargetMode="External"/><Relationship Id="rId5" Type="http://schemas.openxmlformats.org/officeDocument/2006/relationships/hyperlink" Target="https://baike.sogou.com/lemma/ShowInnerLink.htm?lemmaId=10551048&amp;ss_c=ssc.citiao.link" TargetMode="External"/><Relationship Id="rId4" Type="http://schemas.openxmlformats.org/officeDocument/2006/relationships/hyperlink" Target="https://baike.sogou.com/lemma/ShowInnerLink.htm?lemmaId=76006355&amp;ss_c=ssc.citiao.link"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rapidesign.c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7200" b="1" dirty="0" smtClean="0">
                <a:solidFill>
                  <a:srgbClr val="000000"/>
                </a:solidFill>
              </a:rPr>
              <a:t>当代世界经济</a:t>
            </a:r>
            <a:endParaRPr lang="zh-CN" altLang="en-US" sz="7200" b="1" dirty="0">
              <a:solidFill>
                <a:srgbClr val="000000"/>
              </a:solidFill>
            </a:endParaRPr>
          </a:p>
        </p:txBody>
      </p:sp>
      <p:sp>
        <p:nvSpPr>
          <p:cNvPr id="3" name="副标题 2"/>
          <p:cNvSpPr>
            <a:spLocks noGrp="1"/>
          </p:cNvSpPr>
          <p:nvPr>
            <p:ph type="subTitle" idx="1"/>
          </p:nvPr>
        </p:nvSpPr>
        <p:spPr/>
        <p:txBody>
          <a:bodyPr>
            <a:noAutofit/>
          </a:bodyPr>
          <a:lstStyle/>
          <a:p>
            <a:r>
              <a:rPr lang="zh-CN" altLang="en-US" sz="3200" b="1" dirty="0" smtClean="0">
                <a:solidFill>
                  <a:schemeClr val="tx1"/>
                </a:solidFill>
              </a:rPr>
              <a:t>肖广岭</a:t>
            </a:r>
            <a:endParaRPr lang="en-US" altLang="zh-CN" sz="3200" b="1" dirty="0" smtClean="0">
              <a:solidFill>
                <a:schemeClr val="tx1"/>
              </a:solidFill>
            </a:endParaRPr>
          </a:p>
          <a:p>
            <a:r>
              <a:rPr lang="zh-CN" altLang="en-US" sz="3200" b="1" dirty="0" smtClean="0">
                <a:solidFill>
                  <a:schemeClr val="tx1"/>
                </a:solidFill>
              </a:rPr>
              <a:t>马克思主义学院</a:t>
            </a:r>
            <a:endParaRPr lang="en-US" altLang="zh-CN" sz="3200" b="1" dirty="0" smtClean="0">
              <a:solidFill>
                <a:schemeClr val="tx1"/>
              </a:solidFill>
            </a:endParaRPr>
          </a:p>
        </p:txBody>
      </p:sp>
    </p:spTree>
    <p:extLst>
      <p:ext uri="{BB962C8B-B14F-4D97-AF65-F5344CB8AC3E}">
        <p14:creationId xmlns:p14="http://schemas.microsoft.com/office/powerpoint/2010/main" val="2096314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4400" kern="1200" dirty="0" smtClean="0">
                <a:solidFill>
                  <a:schemeClr val="tx1"/>
                </a:solidFill>
                <a:effectLst/>
                <a:latin typeface="+mj-lt"/>
                <a:ea typeface="+mj-ea"/>
                <a:cs typeface="+mj-cs"/>
              </a:rPr>
              <a:t>经济全球化是社会化大生产的</a:t>
            </a:r>
            <a:r>
              <a:rPr lang="zh-CN" altLang="en-US" sz="4400" kern="1200" dirty="0" smtClean="0">
                <a:solidFill>
                  <a:schemeClr val="tx1"/>
                </a:solidFill>
                <a:effectLst/>
                <a:latin typeface="+mj-lt"/>
                <a:ea typeface="+mj-ea"/>
                <a:cs typeface="+mj-cs"/>
              </a:rPr>
              <a:t>必然趋势（</a:t>
            </a:r>
            <a:r>
              <a:rPr lang="en-US" altLang="zh-CN" sz="4400" kern="1200" dirty="0" smtClean="0">
                <a:solidFill>
                  <a:schemeClr val="tx1"/>
                </a:solidFill>
                <a:effectLst/>
                <a:latin typeface="+mj-lt"/>
                <a:ea typeface="+mj-ea"/>
                <a:cs typeface="+mj-cs"/>
              </a:rPr>
              <a:t>5</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3048000" y="1600201"/>
            <a:ext cx="8407402" cy="4343400"/>
          </a:xfrm>
        </p:spPr>
        <p:txBody>
          <a:bodyPr>
            <a:noAutofit/>
          </a:bodyPr>
          <a:lstStyle/>
          <a:p>
            <a:r>
              <a:rPr lang="zh-CN" altLang="en-US" sz="3600" b="1" dirty="0" smtClean="0">
                <a:solidFill>
                  <a:schemeClr val="tx1"/>
                </a:solidFill>
              </a:rPr>
              <a:t>经济全球化使当代世界经济真正变成一个整体</a:t>
            </a:r>
            <a:endParaRPr lang="en-US" altLang="zh-CN" sz="3600" b="1" dirty="0" smtClean="0">
              <a:solidFill>
                <a:schemeClr val="tx1"/>
              </a:solidFill>
            </a:endParaRPr>
          </a:p>
          <a:p>
            <a:pPr lvl="1"/>
            <a:r>
              <a:rPr lang="zh-CN" altLang="en-US" sz="3200" dirty="0" smtClean="0"/>
              <a:t>你中有我，我中有你，相互融合、相互依存</a:t>
            </a:r>
            <a:endParaRPr lang="en-US" altLang="zh-CN" sz="3200" dirty="0" smtClean="0"/>
          </a:p>
          <a:p>
            <a:pPr lvl="1"/>
            <a:r>
              <a:rPr lang="zh-CN" altLang="en-US" sz="3200" dirty="0" smtClean="0"/>
              <a:t>各国各地区的生产、分配、交换、消费等活动都只不过是其中的一环</a:t>
            </a:r>
            <a:endParaRPr lang="en-US" altLang="zh-CN" sz="3200" dirty="0" smtClean="0"/>
          </a:p>
          <a:p>
            <a:pPr lvl="1"/>
            <a:r>
              <a:rPr lang="zh-CN" altLang="en-US" sz="3200" dirty="0" smtClean="0"/>
              <a:t>作为世界经济发展的新阶段，最显著、最主要的特征就是高度对外开放和全面的相互依存</a:t>
            </a:r>
            <a:endParaRPr lang="en-US" altLang="zh-CN" sz="3200" dirty="0" smtClean="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584" t="-156" r="13007" b="1"/>
          <a:stretch/>
        </p:blipFill>
        <p:spPr bwMode="auto">
          <a:xfrm>
            <a:off x="0" y="2588235"/>
            <a:ext cx="2984834" cy="42697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010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00"/>
                </a:solidFill>
              </a:rPr>
              <a:t>经济全球化的发展阶段</a:t>
            </a:r>
            <a:endParaRPr lang="zh-CN" altLang="en-US" dirty="0">
              <a:solidFill>
                <a:srgbClr val="000000"/>
              </a:solidFill>
            </a:endParaRPr>
          </a:p>
        </p:txBody>
      </p:sp>
      <p:sp>
        <p:nvSpPr>
          <p:cNvPr id="3" name="内容占位符 2"/>
          <p:cNvSpPr>
            <a:spLocks noGrp="1"/>
          </p:cNvSpPr>
          <p:nvPr>
            <p:ph idx="1"/>
          </p:nvPr>
        </p:nvSpPr>
        <p:spPr/>
        <p:txBody>
          <a:bodyPr>
            <a:normAutofit fontScale="92500" lnSpcReduction="20000"/>
          </a:bodyPr>
          <a:lstStyle/>
          <a:p>
            <a:r>
              <a:rPr lang="zh-CN" altLang="en-US" sz="3000" b="1" dirty="0" smtClean="0">
                <a:solidFill>
                  <a:schemeClr val="tx1"/>
                </a:solidFill>
              </a:rPr>
              <a:t>经济全球化从何时开始，国内外一直有不同看法</a:t>
            </a:r>
            <a:endParaRPr lang="en-US" altLang="zh-CN" sz="3000" b="1" dirty="0" smtClean="0">
              <a:solidFill>
                <a:schemeClr val="tx1"/>
              </a:solidFill>
            </a:endParaRPr>
          </a:p>
          <a:p>
            <a:pPr lvl="1"/>
            <a:r>
              <a:rPr lang="zh-CN" altLang="en-US" b="1" dirty="0" smtClean="0">
                <a:solidFill>
                  <a:schemeClr val="tx1"/>
                </a:solidFill>
              </a:rPr>
              <a:t>但普遍认为是逐步发展的，只有当代人们感受强烈</a:t>
            </a:r>
            <a:endParaRPr lang="en-US" altLang="zh-CN" b="1" dirty="0" smtClean="0">
              <a:solidFill>
                <a:schemeClr val="tx1"/>
              </a:solidFill>
            </a:endParaRPr>
          </a:p>
          <a:p>
            <a:r>
              <a:rPr lang="zh-CN" altLang="en-US" sz="3000" b="1" dirty="0" smtClean="0">
                <a:solidFill>
                  <a:schemeClr val="tx1"/>
                </a:solidFill>
              </a:rPr>
              <a:t>马克思曾以世界市场的发展为线索，把其分为三个阶段</a:t>
            </a:r>
            <a:endParaRPr lang="en-US" altLang="zh-CN" sz="3000" b="1" dirty="0" smtClean="0">
              <a:solidFill>
                <a:schemeClr val="tx1"/>
              </a:solidFill>
            </a:endParaRPr>
          </a:p>
          <a:p>
            <a:pPr lvl="1"/>
            <a:r>
              <a:rPr lang="zh-CN" altLang="en-US" b="1" dirty="0" smtClean="0">
                <a:solidFill>
                  <a:schemeClr val="tx1"/>
                </a:solidFill>
              </a:rPr>
              <a:t>美洲和通往东印度航线的发现，扩大了交往，工场手工业和整个社会生产有了巨大发展</a:t>
            </a:r>
            <a:endParaRPr lang="en-US" altLang="zh-CN" b="1" dirty="0" smtClean="0">
              <a:solidFill>
                <a:schemeClr val="tx1"/>
              </a:solidFill>
            </a:endParaRPr>
          </a:p>
          <a:p>
            <a:pPr lvl="1"/>
            <a:r>
              <a:rPr lang="en-US" altLang="zh-CN" b="1" dirty="0" smtClean="0">
                <a:solidFill>
                  <a:schemeClr val="tx1"/>
                </a:solidFill>
              </a:rPr>
              <a:t>17</a:t>
            </a:r>
            <a:r>
              <a:rPr lang="zh-CN" altLang="en-US" b="1" dirty="0" smtClean="0">
                <a:solidFill>
                  <a:schemeClr val="tx1"/>
                </a:solidFill>
              </a:rPr>
              <a:t>世纪中至</a:t>
            </a:r>
            <a:r>
              <a:rPr lang="en-US" altLang="zh-CN" b="1" dirty="0" smtClean="0">
                <a:solidFill>
                  <a:schemeClr val="tx1"/>
                </a:solidFill>
              </a:rPr>
              <a:t>18</a:t>
            </a:r>
            <a:r>
              <a:rPr lang="zh-CN" altLang="en-US" b="1" dirty="0" smtClean="0">
                <a:solidFill>
                  <a:schemeClr val="tx1"/>
                </a:solidFill>
              </a:rPr>
              <a:t>世纪末，商业和航海业发展很快，殖民地开始成为巨大的消费者，各国经过长期斗争，彼此瓜分了已经开辟出来的世界市场</a:t>
            </a:r>
            <a:endParaRPr lang="en-US" altLang="zh-CN" b="1" dirty="0" smtClean="0">
              <a:solidFill>
                <a:schemeClr val="tx1"/>
              </a:solidFill>
            </a:endParaRPr>
          </a:p>
          <a:p>
            <a:pPr lvl="1"/>
            <a:r>
              <a:rPr lang="zh-CN" altLang="en-US" b="1" dirty="0" smtClean="0">
                <a:solidFill>
                  <a:schemeClr val="tx1"/>
                </a:solidFill>
              </a:rPr>
              <a:t>此后的机器大工业开辟的第三期</a:t>
            </a:r>
            <a:endParaRPr lang="en-US" altLang="zh-CN" b="1" dirty="0" smtClean="0">
              <a:solidFill>
                <a:schemeClr val="tx1"/>
              </a:solidFill>
            </a:endParaRPr>
          </a:p>
          <a:p>
            <a:r>
              <a:rPr lang="zh-CN" altLang="en-US" sz="3000" b="1" dirty="0">
                <a:solidFill>
                  <a:schemeClr val="tx1"/>
                </a:solidFill>
              </a:rPr>
              <a:t>经济</a:t>
            </a:r>
            <a:r>
              <a:rPr lang="zh-CN" altLang="en-US" sz="3000" b="1" dirty="0" smtClean="0">
                <a:solidFill>
                  <a:schemeClr val="tx1"/>
                </a:solidFill>
              </a:rPr>
              <a:t>全球化的概念是</a:t>
            </a:r>
            <a:r>
              <a:rPr lang="en-US" altLang="zh-CN" sz="3000" b="1" dirty="0" smtClean="0">
                <a:solidFill>
                  <a:schemeClr val="tx1"/>
                </a:solidFill>
              </a:rPr>
              <a:t>1980</a:t>
            </a:r>
            <a:r>
              <a:rPr lang="zh-CN" altLang="en-US" sz="3000" b="1" dirty="0" smtClean="0">
                <a:solidFill>
                  <a:schemeClr val="tx1"/>
                </a:solidFill>
              </a:rPr>
              <a:t>年代中期提出来的，但经济全球化的历史进程早就开始了</a:t>
            </a:r>
            <a:r>
              <a:rPr lang="zh-CN" altLang="en-US" b="1" dirty="0" smtClean="0"/>
              <a:t>。</a:t>
            </a:r>
            <a:endParaRPr lang="en-US" altLang="zh-CN" b="1" dirty="0" smtClean="0"/>
          </a:p>
          <a:p>
            <a:pPr lvl="1"/>
            <a:r>
              <a:rPr lang="zh-CN" altLang="en-US" b="1" dirty="0" smtClean="0">
                <a:solidFill>
                  <a:schemeClr val="tx1"/>
                </a:solidFill>
              </a:rPr>
              <a:t>当代经济全球化既与其历史一脉相承，又有显著变化，以跨国公司为核心载体，以资本、技术尤其是信息技术为主要特征，范围大、速度快，也给世界各国各地区提供了更为广阔的发展空间</a:t>
            </a:r>
            <a:endParaRPr lang="en-US" altLang="zh-CN" b="1" dirty="0" smtClean="0">
              <a:solidFill>
                <a:schemeClr val="tx1"/>
              </a:solidFill>
            </a:endParaRPr>
          </a:p>
        </p:txBody>
      </p:sp>
      <p:grpSp>
        <p:nvGrpSpPr>
          <p:cNvPr id="5" name="组合 8"/>
          <p:cNvGrpSpPr/>
          <p:nvPr/>
        </p:nvGrpSpPr>
        <p:grpSpPr>
          <a:xfrm>
            <a:off x="-346843" y="334599"/>
            <a:ext cx="3430341" cy="578494"/>
            <a:chOff x="-611583" y="577868"/>
            <a:chExt cx="6048672" cy="999091"/>
          </a:xfrm>
        </p:grpSpPr>
        <p:sp>
          <p:nvSpPr>
            <p:cNvPr id="6" name="对角圆角矩形 5"/>
            <p:cNvSpPr/>
            <p:nvPr/>
          </p:nvSpPr>
          <p:spPr>
            <a:xfrm>
              <a:off x="-611583" y="577868"/>
              <a:ext cx="6048672" cy="999091"/>
            </a:xfrm>
            <a:prstGeom prst="round2DiagRect">
              <a:avLst/>
            </a:prstGeom>
            <a:solidFill>
              <a:srgbClr val="C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0"/>
            <p:cNvSpPr txBox="1"/>
            <p:nvPr/>
          </p:nvSpPr>
          <p:spPr>
            <a:xfrm>
              <a:off x="1164295" y="773281"/>
              <a:ext cx="3948253" cy="770743"/>
            </a:xfrm>
            <a:prstGeom prst="rect">
              <a:avLst/>
            </a:prstGeom>
            <a:noFill/>
          </p:spPr>
          <p:txBody>
            <a:bodyPr wrap="square" rtlCol="0">
              <a:spAutoFit/>
            </a:bodyPr>
            <a:lstStyle/>
            <a:p>
              <a:pPr lvl="0" algn="ctr"/>
              <a:endParaRPr lang="zh-CN" altLang="en-US" sz="2300" dirty="0">
                <a:solidFill>
                  <a:prstClr val="white"/>
                </a:solidFill>
                <a:latin typeface="思源黑体 CN Medium" pitchFamily="34" charset="-122"/>
                <a:ea typeface="思源黑体 CN Medium" pitchFamily="34" charset="-122"/>
              </a:endParaRPr>
            </a:p>
          </p:txBody>
        </p:sp>
      </p:grpSp>
      <p:sp>
        <p:nvSpPr>
          <p:cNvPr id="8" name="矩形 7"/>
          <p:cNvSpPr/>
          <p:nvPr/>
        </p:nvSpPr>
        <p:spPr>
          <a:xfrm flipH="1">
            <a:off x="-4763" y="577850"/>
            <a:ext cx="334963" cy="796925"/>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flipH="1">
            <a:off x="471488" y="577850"/>
            <a:ext cx="150812" cy="796925"/>
          </a:xfrm>
          <a:prstGeom prst="rect">
            <a:avLst/>
          </a:prstGeom>
          <a:solidFill>
            <a:srgbClr val="8CC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矩形 9"/>
          <p:cNvSpPr/>
          <p:nvPr/>
        </p:nvSpPr>
        <p:spPr>
          <a:xfrm flipH="1">
            <a:off x="763588" y="577850"/>
            <a:ext cx="93662" cy="796925"/>
          </a:xfrm>
          <a:prstGeom prst="rect">
            <a:avLst/>
          </a:prstGeom>
          <a:solidFill>
            <a:srgbClr val="FBC7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flipH="1">
            <a:off x="998538" y="577850"/>
            <a:ext cx="52387" cy="796925"/>
          </a:xfrm>
          <a:prstGeom prst="rect">
            <a:avLst/>
          </a:prstGeom>
          <a:solidFill>
            <a:srgbClr val="FC6E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11080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iterate type="wd">
                                    <p:tmPct val="0"/>
                                  </p:iterate>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0-#ppt_w/2"/>
                                          </p:val>
                                        </p:tav>
                                        <p:tav tm="100000">
                                          <p:val>
                                            <p:strVal val="#ppt_x"/>
                                          </p:val>
                                        </p:tav>
                                      </p:tavLst>
                                    </p:anim>
                                    <p:anim calcmode="lin" valueType="num">
                                      <p:cBhvr additive="base">
                                        <p:cTn id="12" dur="250" fill="hold"/>
                                        <p:tgtEl>
                                          <p:spTgt spid="8"/>
                                        </p:tgtEl>
                                        <p:attrNameLst>
                                          <p:attrName>ppt_y</p:attrName>
                                        </p:attrNameLst>
                                      </p:cBhvr>
                                      <p:tavLst>
                                        <p:tav tm="0">
                                          <p:val>
                                            <p:strVal val="#ppt_y"/>
                                          </p:val>
                                        </p:tav>
                                        <p:tav tm="100000">
                                          <p:val>
                                            <p:strVal val="#ppt_y"/>
                                          </p:val>
                                        </p:tav>
                                      </p:tavLst>
                                    </p:anim>
                                  </p:childTnLst>
                                </p:cTn>
                              </p:par>
                              <p:par>
                                <p:cTn id="13" presetID="23" presetClass="exit" presetSubtype="544" fill="hold" grpId="1" nodeType="withEffect">
                                  <p:stCondLst>
                                    <p:cond delay="1000"/>
                                  </p:stCondLst>
                                  <p:iterate type="wd">
                                    <p:tmPct val="10000"/>
                                  </p:iterate>
                                  <p:childTnLst>
                                    <p:anim calcmode="lin" valueType="num">
                                      <p:cBhvr>
                                        <p:cTn id="14" dur="1000"/>
                                        <p:tgtEl>
                                          <p:spTgt spid="8"/>
                                        </p:tgtEl>
                                        <p:attrNameLst>
                                          <p:attrName>ppt_w</p:attrName>
                                        </p:attrNameLst>
                                      </p:cBhvr>
                                      <p:tavLst>
                                        <p:tav tm="0">
                                          <p:val>
                                            <p:strVal val="ppt_w"/>
                                          </p:val>
                                        </p:tav>
                                        <p:tav tm="100000">
                                          <p:val>
                                            <p:fltVal val="0"/>
                                          </p:val>
                                        </p:tav>
                                      </p:tavLst>
                                    </p:anim>
                                    <p:anim calcmode="lin" valueType="num">
                                      <p:cBhvr>
                                        <p:cTn id="15" dur="1000"/>
                                        <p:tgtEl>
                                          <p:spTgt spid="8"/>
                                        </p:tgtEl>
                                        <p:attrNameLst>
                                          <p:attrName>ppt_h</p:attrName>
                                        </p:attrNameLst>
                                      </p:cBhvr>
                                      <p:tavLst>
                                        <p:tav tm="0">
                                          <p:val>
                                            <p:strVal val="ppt_h"/>
                                          </p:val>
                                        </p:tav>
                                        <p:tav tm="100000">
                                          <p:val>
                                            <p:fltVal val="0"/>
                                          </p:val>
                                        </p:tav>
                                      </p:tavLst>
                                    </p:anim>
                                    <p:anim calcmode="lin" valueType="num">
                                      <p:cBhvr>
                                        <p:cTn id="16" dur="1000"/>
                                        <p:tgtEl>
                                          <p:spTgt spid="8"/>
                                        </p:tgtEl>
                                        <p:attrNameLst>
                                          <p:attrName>ppt_x</p:attrName>
                                        </p:attrNameLst>
                                      </p:cBhvr>
                                      <p:tavLst>
                                        <p:tav tm="0">
                                          <p:val>
                                            <p:strVal val="ppt_x"/>
                                          </p:val>
                                        </p:tav>
                                        <p:tav tm="100000">
                                          <p:val>
                                            <p:fltVal val="0.5"/>
                                          </p:val>
                                        </p:tav>
                                      </p:tavLst>
                                    </p:anim>
                                    <p:anim calcmode="lin" valueType="num">
                                      <p:cBhvr>
                                        <p:cTn id="17" dur="1000"/>
                                        <p:tgtEl>
                                          <p:spTgt spid="8"/>
                                        </p:tgtEl>
                                        <p:attrNameLst>
                                          <p:attrName>ppt_y</p:attrName>
                                        </p:attrNameLst>
                                      </p:cBhvr>
                                      <p:tavLst>
                                        <p:tav tm="0">
                                          <p:val>
                                            <p:strVal val="ppt_y"/>
                                          </p:val>
                                        </p:tav>
                                        <p:tav tm="100000">
                                          <p:val>
                                            <p:fltVal val="0.5"/>
                                          </p:val>
                                        </p:tav>
                                      </p:tavLst>
                                    </p:anim>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2000"/>
                            </p:stCondLst>
                            <p:childTnLst>
                              <p:par>
                                <p:cTn id="20" presetID="2" presetClass="entr" presetSubtype="8" fill="hold" grpId="0" nodeType="afterEffect">
                                  <p:stCondLst>
                                    <p:cond delay="0"/>
                                  </p:stCondLst>
                                  <p:iterate type="wd">
                                    <p:tmPct val="0"/>
                                  </p:iterate>
                                  <p:childTnLst>
                                    <p:set>
                                      <p:cBhvr>
                                        <p:cTn id="21" dur="1" fill="hold">
                                          <p:stCondLst>
                                            <p:cond delay="0"/>
                                          </p:stCondLst>
                                        </p:cTn>
                                        <p:tgtEl>
                                          <p:spTgt spid="9"/>
                                        </p:tgtEl>
                                        <p:attrNameLst>
                                          <p:attrName>style.visibility</p:attrName>
                                        </p:attrNameLst>
                                      </p:cBhvr>
                                      <p:to>
                                        <p:strVal val="visible"/>
                                      </p:to>
                                    </p:set>
                                    <p:anim calcmode="lin" valueType="num">
                                      <p:cBhvr additive="base">
                                        <p:cTn id="22" dur="250" fill="hold"/>
                                        <p:tgtEl>
                                          <p:spTgt spid="9"/>
                                        </p:tgtEl>
                                        <p:attrNameLst>
                                          <p:attrName>ppt_x</p:attrName>
                                        </p:attrNameLst>
                                      </p:cBhvr>
                                      <p:tavLst>
                                        <p:tav tm="0">
                                          <p:val>
                                            <p:strVal val="0-#ppt_w/2"/>
                                          </p:val>
                                        </p:tav>
                                        <p:tav tm="100000">
                                          <p:val>
                                            <p:strVal val="#ppt_x"/>
                                          </p:val>
                                        </p:tav>
                                      </p:tavLst>
                                    </p:anim>
                                    <p:anim calcmode="lin" valueType="num">
                                      <p:cBhvr additive="base">
                                        <p:cTn id="23" dur="250" fill="hold"/>
                                        <p:tgtEl>
                                          <p:spTgt spid="9"/>
                                        </p:tgtEl>
                                        <p:attrNameLst>
                                          <p:attrName>ppt_y</p:attrName>
                                        </p:attrNameLst>
                                      </p:cBhvr>
                                      <p:tavLst>
                                        <p:tav tm="0">
                                          <p:val>
                                            <p:strVal val="#ppt_y"/>
                                          </p:val>
                                        </p:tav>
                                        <p:tav tm="100000">
                                          <p:val>
                                            <p:strVal val="#ppt_y"/>
                                          </p:val>
                                        </p:tav>
                                      </p:tavLst>
                                    </p:anim>
                                  </p:childTnLst>
                                </p:cTn>
                              </p:par>
                              <p:par>
                                <p:cTn id="24" presetID="23" presetClass="exit" presetSubtype="544" fill="hold" grpId="1" nodeType="withEffect">
                                  <p:stCondLst>
                                    <p:cond delay="1000"/>
                                  </p:stCondLst>
                                  <p:iterate type="wd">
                                    <p:tmPct val="10000"/>
                                  </p:iterate>
                                  <p:childTnLst>
                                    <p:anim calcmode="lin" valueType="num">
                                      <p:cBhvr>
                                        <p:cTn id="25" dur="1000"/>
                                        <p:tgtEl>
                                          <p:spTgt spid="9"/>
                                        </p:tgtEl>
                                        <p:attrNameLst>
                                          <p:attrName>ppt_w</p:attrName>
                                        </p:attrNameLst>
                                      </p:cBhvr>
                                      <p:tavLst>
                                        <p:tav tm="0">
                                          <p:val>
                                            <p:strVal val="ppt_w"/>
                                          </p:val>
                                        </p:tav>
                                        <p:tav tm="100000">
                                          <p:val>
                                            <p:fltVal val="0"/>
                                          </p:val>
                                        </p:tav>
                                      </p:tavLst>
                                    </p:anim>
                                    <p:anim calcmode="lin" valueType="num">
                                      <p:cBhvr>
                                        <p:cTn id="26" dur="1000"/>
                                        <p:tgtEl>
                                          <p:spTgt spid="9"/>
                                        </p:tgtEl>
                                        <p:attrNameLst>
                                          <p:attrName>ppt_h</p:attrName>
                                        </p:attrNameLst>
                                      </p:cBhvr>
                                      <p:tavLst>
                                        <p:tav tm="0">
                                          <p:val>
                                            <p:strVal val="ppt_h"/>
                                          </p:val>
                                        </p:tav>
                                        <p:tav tm="100000">
                                          <p:val>
                                            <p:fltVal val="0"/>
                                          </p:val>
                                        </p:tav>
                                      </p:tavLst>
                                    </p:anim>
                                    <p:anim calcmode="lin" valueType="num">
                                      <p:cBhvr>
                                        <p:cTn id="27" dur="1000"/>
                                        <p:tgtEl>
                                          <p:spTgt spid="9"/>
                                        </p:tgtEl>
                                        <p:attrNameLst>
                                          <p:attrName>ppt_x</p:attrName>
                                        </p:attrNameLst>
                                      </p:cBhvr>
                                      <p:tavLst>
                                        <p:tav tm="0">
                                          <p:val>
                                            <p:strVal val="ppt_x"/>
                                          </p:val>
                                        </p:tav>
                                        <p:tav tm="100000">
                                          <p:val>
                                            <p:fltVal val="0.5"/>
                                          </p:val>
                                        </p:tav>
                                      </p:tavLst>
                                    </p:anim>
                                    <p:anim calcmode="lin" valueType="num">
                                      <p:cBhvr>
                                        <p:cTn id="28" dur="1000"/>
                                        <p:tgtEl>
                                          <p:spTgt spid="9"/>
                                        </p:tgtEl>
                                        <p:attrNameLst>
                                          <p:attrName>ppt_y</p:attrName>
                                        </p:attrNameLst>
                                      </p:cBhvr>
                                      <p:tavLst>
                                        <p:tav tm="0">
                                          <p:val>
                                            <p:strVal val="ppt_y"/>
                                          </p:val>
                                        </p:tav>
                                        <p:tav tm="100000">
                                          <p:val>
                                            <p:fltVal val="0.5"/>
                                          </p:val>
                                        </p:tav>
                                      </p:tavLst>
                                    </p:anim>
                                    <p:set>
                                      <p:cBhvr>
                                        <p:cTn id="29" dur="1" fill="hold">
                                          <p:stCondLst>
                                            <p:cond delay="999"/>
                                          </p:stCondLst>
                                        </p:cTn>
                                        <p:tgtEl>
                                          <p:spTgt spid="9"/>
                                        </p:tgtEl>
                                        <p:attrNameLst>
                                          <p:attrName>style.visibility</p:attrName>
                                        </p:attrNameLst>
                                      </p:cBhvr>
                                      <p:to>
                                        <p:strVal val="hidden"/>
                                      </p:to>
                                    </p:set>
                                  </p:childTnLst>
                                </p:cTn>
                              </p:par>
                            </p:childTnLst>
                          </p:cTn>
                        </p:par>
                        <p:par>
                          <p:cTn id="30" fill="hold">
                            <p:stCondLst>
                              <p:cond delay="4000"/>
                            </p:stCondLst>
                            <p:childTnLst>
                              <p:par>
                                <p:cTn id="31" presetID="2" presetClass="entr" presetSubtype="8" fill="hold" grpId="0" nodeType="afterEffect">
                                  <p:stCondLst>
                                    <p:cond delay="0"/>
                                  </p:stCondLst>
                                  <p:iterate type="wd">
                                    <p:tmPct val="0"/>
                                  </p:iterate>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250" fill="hold"/>
                                        <p:tgtEl>
                                          <p:spTgt spid="10"/>
                                        </p:tgtEl>
                                        <p:attrNameLst>
                                          <p:attrName>ppt_x</p:attrName>
                                        </p:attrNameLst>
                                      </p:cBhvr>
                                      <p:tavLst>
                                        <p:tav tm="0">
                                          <p:val>
                                            <p:strVal val="0-#ppt_w/2"/>
                                          </p:val>
                                        </p:tav>
                                        <p:tav tm="100000">
                                          <p:val>
                                            <p:strVal val="#ppt_x"/>
                                          </p:val>
                                        </p:tav>
                                      </p:tavLst>
                                    </p:anim>
                                    <p:anim calcmode="lin" valueType="num">
                                      <p:cBhvr additive="base">
                                        <p:cTn id="34" dur="250" fill="hold"/>
                                        <p:tgtEl>
                                          <p:spTgt spid="10"/>
                                        </p:tgtEl>
                                        <p:attrNameLst>
                                          <p:attrName>ppt_y</p:attrName>
                                        </p:attrNameLst>
                                      </p:cBhvr>
                                      <p:tavLst>
                                        <p:tav tm="0">
                                          <p:val>
                                            <p:strVal val="#ppt_y"/>
                                          </p:val>
                                        </p:tav>
                                        <p:tav tm="100000">
                                          <p:val>
                                            <p:strVal val="#ppt_y"/>
                                          </p:val>
                                        </p:tav>
                                      </p:tavLst>
                                    </p:anim>
                                  </p:childTnLst>
                                </p:cTn>
                              </p:par>
                              <p:par>
                                <p:cTn id="35" presetID="23" presetClass="exit" presetSubtype="544" fill="hold" grpId="1" nodeType="withEffect">
                                  <p:stCondLst>
                                    <p:cond delay="1000"/>
                                  </p:stCondLst>
                                  <p:iterate type="wd">
                                    <p:tmPct val="10000"/>
                                  </p:iterate>
                                  <p:childTnLst>
                                    <p:anim calcmode="lin" valueType="num">
                                      <p:cBhvr>
                                        <p:cTn id="36" dur="1000"/>
                                        <p:tgtEl>
                                          <p:spTgt spid="10"/>
                                        </p:tgtEl>
                                        <p:attrNameLst>
                                          <p:attrName>ppt_w</p:attrName>
                                        </p:attrNameLst>
                                      </p:cBhvr>
                                      <p:tavLst>
                                        <p:tav tm="0">
                                          <p:val>
                                            <p:strVal val="ppt_w"/>
                                          </p:val>
                                        </p:tav>
                                        <p:tav tm="100000">
                                          <p:val>
                                            <p:fltVal val="0"/>
                                          </p:val>
                                        </p:tav>
                                      </p:tavLst>
                                    </p:anim>
                                    <p:anim calcmode="lin" valueType="num">
                                      <p:cBhvr>
                                        <p:cTn id="37" dur="1000"/>
                                        <p:tgtEl>
                                          <p:spTgt spid="10"/>
                                        </p:tgtEl>
                                        <p:attrNameLst>
                                          <p:attrName>ppt_h</p:attrName>
                                        </p:attrNameLst>
                                      </p:cBhvr>
                                      <p:tavLst>
                                        <p:tav tm="0">
                                          <p:val>
                                            <p:strVal val="ppt_h"/>
                                          </p:val>
                                        </p:tav>
                                        <p:tav tm="100000">
                                          <p:val>
                                            <p:fltVal val="0"/>
                                          </p:val>
                                        </p:tav>
                                      </p:tavLst>
                                    </p:anim>
                                    <p:anim calcmode="lin" valueType="num">
                                      <p:cBhvr>
                                        <p:cTn id="38" dur="1000"/>
                                        <p:tgtEl>
                                          <p:spTgt spid="10"/>
                                        </p:tgtEl>
                                        <p:attrNameLst>
                                          <p:attrName>ppt_x</p:attrName>
                                        </p:attrNameLst>
                                      </p:cBhvr>
                                      <p:tavLst>
                                        <p:tav tm="0">
                                          <p:val>
                                            <p:strVal val="ppt_x"/>
                                          </p:val>
                                        </p:tav>
                                        <p:tav tm="100000">
                                          <p:val>
                                            <p:fltVal val="0.5"/>
                                          </p:val>
                                        </p:tav>
                                      </p:tavLst>
                                    </p:anim>
                                    <p:anim calcmode="lin" valueType="num">
                                      <p:cBhvr>
                                        <p:cTn id="39" dur="1000"/>
                                        <p:tgtEl>
                                          <p:spTgt spid="10"/>
                                        </p:tgtEl>
                                        <p:attrNameLst>
                                          <p:attrName>ppt_y</p:attrName>
                                        </p:attrNameLst>
                                      </p:cBhvr>
                                      <p:tavLst>
                                        <p:tav tm="0">
                                          <p:val>
                                            <p:strVal val="ppt_y"/>
                                          </p:val>
                                        </p:tav>
                                        <p:tav tm="100000">
                                          <p:val>
                                            <p:fltVal val="0.5"/>
                                          </p:val>
                                        </p:tav>
                                      </p:tavLst>
                                    </p:anim>
                                    <p:set>
                                      <p:cBhvr>
                                        <p:cTn id="40" dur="1" fill="hold">
                                          <p:stCondLst>
                                            <p:cond delay="999"/>
                                          </p:stCondLst>
                                        </p:cTn>
                                        <p:tgtEl>
                                          <p:spTgt spid="10"/>
                                        </p:tgtEl>
                                        <p:attrNameLst>
                                          <p:attrName>style.visibility</p:attrName>
                                        </p:attrNameLst>
                                      </p:cBhvr>
                                      <p:to>
                                        <p:strVal val="hidden"/>
                                      </p:to>
                                    </p:set>
                                  </p:childTnLst>
                                </p:cTn>
                              </p:par>
                            </p:childTnLst>
                          </p:cTn>
                        </p:par>
                        <p:par>
                          <p:cTn id="41" fill="hold">
                            <p:stCondLst>
                              <p:cond delay="6000"/>
                            </p:stCondLst>
                            <p:childTnLst>
                              <p:par>
                                <p:cTn id="42" presetID="2" presetClass="entr" presetSubtype="8" fill="hold" grpId="0" nodeType="afterEffect">
                                  <p:stCondLst>
                                    <p:cond delay="0"/>
                                  </p:stCondLst>
                                  <p:iterate type="wd">
                                    <p:tmPct val="0"/>
                                  </p:iterate>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250" fill="hold"/>
                                        <p:tgtEl>
                                          <p:spTgt spid="11"/>
                                        </p:tgtEl>
                                        <p:attrNameLst>
                                          <p:attrName>ppt_x</p:attrName>
                                        </p:attrNameLst>
                                      </p:cBhvr>
                                      <p:tavLst>
                                        <p:tav tm="0">
                                          <p:val>
                                            <p:strVal val="0-#ppt_w/2"/>
                                          </p:val>
                                        </p:tav>
                                        <p:tav tm="100000">
                                          <p:val>
                                            <p:strVal val="#ppt_x"/>
                                          </p:val>
                                        </p:tav>
                                      </p:tavLst>
                                    </p:anim>
                                    <p:anim calcmode="lin" valueType="num">
                                      <p:cBhvr additive="base">
                                        <p:cTn id="45" dur="250" fill="hold"/>
                                        <p:tgtEl>
                                          <p:spTgt spid="11"/>
                                        </p:tgtEl>
                                        <p:attrNameLst>
                                          <p:attrName>ppt_y</p:attrName>
                                        </p:attrNameLst>
                                      </p:cBhvr>
                                      <p:tavLst>
                                        <p:tav tm="0">
                                          <p:val>
                                            <p:strVal val="#ppt_y"/>
                                          </p:val>
                                        </p:tav>
                                        <p:tav tm="100000">
                                          <p:val>
                                            <p:strVal val="#ppt_y"/>
                                          </p:val>
                                        </p:tav>
                                      </p:tavLst>
                                    </p:anim>
                                  </p:childTnLst>
                                </p:cTn>
                              </p:par>
                              <p:par>
                                <p:cTn id="46" presetID="23" presetClass="exit" presetSubtype="544" fill="hold" grpId="1" nodeType="withEffect">
                                  <p:stCondLst>
                                    <p:cond delay="1000"/>
                                  </p:stCondLst>
                                  <p:iterate type="wd">
                                    <p:tmPct val="10000"/>
                                  </p:iterate>
                                  <p:childTnLst>
                                    <p:anim calcmode="lin" valueType="num">
                                      <p:cBhvr>
                                        <p:cTn id="47" dur="1000"/>
                                        <p:tgtEl>
                                          <p:spTgt spid="11"/>
                                        </p:tgtEl>
                                        <p:attrNameLst>
                                          <p:attrName>ppt_w</p:attrName>
                                        </p:attrNameLst>
                                      </p:cBhvr>
                                      <p:tavLst>
                                        <p:tav tm="0">
                                          <p:val>
                                            <p:strVal val="ppt_w"/>
                                          </p:val>
                                        </p:tav>
                                        <p:tav tm="100000">
                                          <p:val>
                                            <p:fltVal val="0"/>
                                          </p:val>
                                        </p:tav>
                                      </p:tavLst>
                                    </p:anim>
                                    <p:anim calcmode="lin" valueType="num">
                                      <p:cBhvr>
                                        <p:cTn id="48" dur="1000"/>
                                        <p:tgtEl>
                                          <p:spTgt spid="11"/>
                                        </p:tgtEl>
                                        <p:attrNameLst>
                                          <p:attrName>ppt_h</p:attrName>
                                        </p:attrNameLst>
                                      </p:cBhvr>
                                      <p:tavLst>
                                        <p:tav tm="0">
                                          <p:val>
                                            <p:strVal val="ppt_h"/>
                                          </p:val>
                                        </p:tav>
                                        <p:tav tm="100000">
                                          <p:val>
                                            <p:fltVal val="0"/>
                                          </p:val>
                                        </p:tav>
                                      </p:tavLst>
                                    </p:anim>
                                    <p:anim calcmode="lin" valueType="num">
                                      <p:cBhvr>
                                        <p:cTn id="49" dur="1000"/>
                                        <p:tgtEl>
                                          <p:spTgt spid="11"/>
                                        </p:tgtEl>
                                        <p:attrNameLst>
                                          <p:attrName>ppt_x</p:attrName>
                                        </p:attrNameLst>
                                      </p:cBhvr>
                                      <p:tavLst>
                                        <p:tav tm="0">
                                          <p:val>
                                            <p:strVal val="ppt_x"/>
                                          </p:val>
                                        </p:tav>
                                        <p:tav tm="100000">
                                          <p:val>
                                            <p:fltVal val="0.5"/>
                                          </p:val>
                                        </p:tav>
                                      </p:tavLst>
                                    </p:anim>
                                    <p:anim calcmode="lin" valueType="num">
                                      <p:cBhvr>
                                        <p:cTn id="50" dur="1000"/>
                                        <p:tgtEl>
                                          <p:spTgt spid="11"/>
                                        </p:tgtEl>
                                        <p:attrNameLst>
                                          <p:attrName>ppt_y</p:attrName>
                                        </p:attrNameLst>
                                      </p:cBhvr>
                                      <p:tavLst>
                                        <p:tav tm="0">
                                          <p:val>
                                            <p:strVal val="ppt_y"/>
                                          </p:val>
                                        </p:tav>
                                        <p:tav tm="100000">
                                          <p:val>
                                            <p:fltVal val="0.5"/>
                                          </p:val>
                                        </p:tav>
                                      </p:tavLst>
                                    </p:anim>
                                    <p:set>
                                      <p:cBhvr>
                                        <p:cTn id="51"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AutoShape 3"/>
          <p:cNvSpPr>
            <a:spLocks noChangeAspect="1" noChangeArrowheads="1" noTextEdit="1"/>
          </p:cNvSpPr>
          <p:nvPr/>
        </p:nvSpPr>
        <p:spPr bwMode="auto">
          <a:xfrm>
            <a:off x="3678238" y="2489200"/>
            <a:ext cx="4835525" cy="322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grpSp>
        <p:nvGrpSpPr>
          <p:cNvPr id="18" name="组合 2"/>
          <p:cNvGrpSpPr>
            <a:grpSpLocks/>
          </p:cNvGrpSpPr>
          <p:nvPr/>
        </p:nvGrpSpPr>
        <p:grpSpPr bwMode="auto">
          <a:xfrm>
            <a:off x="9933965" y="2949209"/>
            <a:ext cx="2054225" cy="3343275"/>
            <a:chOff x="5068771" y="1757307"/>
            <a:chExt cx="2054458" cy="3343387"/>
          </a:xfrm>
        </p:grpSpPr>
        <p:sp>
          <p:nvSpPr>
            <p:cNvPr id="49" name="椭圆 48"/>
            <p:cNvSpPr/>
            <p:nvPr/>
          </p:nvSpPr>
          <p:spPr>
            <a:xfrm>
              <a:off x="5068771" y="4789534"/>
              <a:ext cx="2054458" cy="311160"/>
            </a:xfrm>
            <a:prstGeom prst="ellipse">
              <a:avLst/>
            </a:prstGeom>
            <a:gradFill flip="none" rotWithShape="1">
              <a:gsLst>
                <a:gs pos="0">
                  <a:schemeClr val="tx1">
                    <a:alpha val="62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7845" name="组合 49"/>
            <p:cNvGrpSpPr>
              <a:grpSpLocks/>
            </p:cNvGrpSpPr>
            <p:nvPr/>
          </p:nvGrpSpPr>
          <p:grpSpPr bwMode="auto">
            <a:xfrm>
              <a:off x="5143970" y="1778182"/>
              <a:ext cx="1890913" cy="3170039"/>
              <a:chOff x="3546995" y="2016281"/>
              <a:chExt cx="1616382" cy="2709799"/>
            </a:xfrm>
          </p:grpSpPr>
          <p:sp>
            <p:nvSpPr>
              <p:cNvPr id="52" name="Freeform 33"/>
              <p:cNvSpPr/>
              <p:nvPr/>
            </p:nvSpPr>
            <p:spPr bwMode="auto">
              <a:xfrm>
                <a:off x="3546501" y="2016078"/>
                <a:ext cx="1616394" cy="2028813"/>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chemeClr val="bg1">
                  <a:lumMod val="85000"/>
                </a:schemeClr>
              </a:solidFill>
              <a:ln>
                <a:noFill/>
              </a:ln>
            </p:spPr>
            <p:txBody>
              <a:bodyPr/>
              <a:lstStyle/>
              <a:p>
                <a:pPr eaLnBrk="1" fontAlgn="auto" hangingPunct="1">
                  <a:spcBef>
                    <a:spcPts val="0"/>
                  </a:spcBef>
                  <a:spcAft>
                    <a:spcPts val="0"/>
                  </a:spcAft>
                  <a:defRPr/>
                </a:pPr>
                <a:endParaRPr lang="zh-CN" altLang="en-US">
                  <a:latin typeface="+mn-lt"/>
                  <a:ea typeface="+mn-ea"/>
                  <a:cs typeface="+mn-cs"/>
                </a:endParaRPr>
              </a:p>
            </p:txBody>
          </p:sp>
          <p:sp>
            <p:nvSpPr>
              <p:cNvPr id="63" name="Freeform 33"/>
              <p:cNvSpPr/>
              <p:nvPr/>
            </p:nvSpPr>
            <p:spPr bwMode="auto">
              <a:xfrm>
                <a:off x="3587216" y="2067647"/>
                <a:ext cx="1534964" cy="1925676"/>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chemeClr val="bg1">
                  <a:lumMod val="95000"/>
                </a:schemeClr>
              </a:solidFill>
              <a:ln>
                <a:noFill/>
              </a:ln>
            </p:spPr>
            <p:txBody>
              <a:bodyPr/>
              <a:lstStyle/>
              <a:p>
                <a:pPr eaLnBrk="1" fontAlgn="auto" hangingPunct="1">
                  <a:spcBef>
                    <a:spcPts val="0"/>
                  </a:spcBef>
                  <a:spcAft>
                    <a:spcPts val="0"/>
                  </a:spcAft>
                  <a:defRPr/>
                </a:pPr>
                <a:endParaRPr lang="zh-CN" altLang="en-US">
                  <a:latin typeface="+mn-lt"/>
                  <a:ea typeface="+mn-ea"/>
                  <a:cs typeface="+mn-cs"/>
                </a:endParaRPr>
              </a:p>
            </p:txBody>
          </p:sp>
          <p:grpSp>
            <p:nvGrpSpPr>
              <p:cNvPr id="78030" name="组合 65"/>
              <p:cNvGrpSpPr>
                <a:grpSpLocks/>
              </p:cNvGrpSpPr>
              <p:nvPr/>
            </p:nvGrpSpPr>
            <p:grpSpPr bwMode="auto">
              <a:xfrm>
                <a:off x="3999883" y="4025097"/>
                <a:ext cx="716912" cy="700983"/>
                <a:chOff x="3759201" y="3508375"/>
                <a:chExt cx="828024" cy="809626"/>
              </a:xfrm>
            </p:grpSpPr>
            <p:sp>
              <p:nvSpPr>
                <p:cNvPr id="78031" name="Freeform 6"/>
                <p:cNvSpPr>
                  <a:spLocks/>
                </p:cNvSpPr>
                <p:nvPr/>
              </p:nvSpPr>
              <p:spPr bwMode="auto">
                <a:xfrm>
                  <a:off x="3764900" y="3508375"/>
                  <a:ext cx="822325" cy="757238"/>
                </a:xfrm>
                <a:custGeom>
                  <a:avLst/>
                  <a:gdLst>
                    <a:gd name="T0" fmla="*/ 2147483646 w 220"/>
                    <a:gd name="T1" fmla="*/ 0 h 202"/>
                    <a:gd name="T2" fmla="*/ 2147483646 w 220"/>
                    <a:gd name="T3" fmla="*/ 2147483646 h 202"/>
                    <a:gd name="T4" fmla="*/ 2147483646 w 220"/>
                    <a:gd name="T5" fmla="*/ 2147483646 h 202"/>
                    <a:gd name="T6" fmla="*/ 2147483646 w 220"/>
                    <a:gd name="T7" fmla="*/ 2147483646 h 202"/>
                    <a:gd name="T8" fmla="*/ 2147483646 w 220"/>
                    <a:gd name="T9" fmla="*/ 2147483646 h 202"/>
                    <a:gd name="T10" fmla="*/ 2147483646 w 220"/>
                    <a:gd name="T11" fmla="*/ 2147483646 h 202"/>
                    <a:gd name="T12" fmla="*/ 2147483646 w 220"/>
                    <a:gd name="T13" fmla="*/ 2147483646 h 202"/>
                    <a:gd name="T14" fmla="*/ 2147483646 w 220"/>
                    <a:gd name="T15" fmla="*/ 2147483646 h 202"/>
                    <a:gd name="T16" fmla="*/ 2147483646 w 220"/>
                    <a:gd name="T17" fmla="*/ 2147483646 h 202"/>
                    <a:gd name="T18" fmla="*/ 2147483646 w 220"/>
                    <a:gd name="T19" fmla="*/ 2147483646 h 202"/>
                    <a:gd name="T20" fmla="*/ 2147483646 w 220"/>
                    <a:gd name="T21" fmla="*/ 2147483646 h 202"/>
                    <a:gd name="T22" fmla="*/ 2147483646 w 220"/>
                    <a:gd name="T23" fmla="*/ 2147483646 h 202"/>
                    <a:gd name="T24" fmla="*/ 2147483646 w 220"/>
                    <a:gd name="T25" fmla="*/ 2147483646 h 202"/>
                    <a:gd name="T26" fmla="*/ 2147483646 w 220"/>
                    <a:gd name="T27" fmla="*/ 2147483646 h 202"/>
                    <a:gd name="T28" fmla="*/ 2147483646 w 220"/>
                    <a:gd name="T29" fmla="*/ 2147483646 h 202"/>
                    <a:gd name="T30" fmla="*/ 2147483646 w 220"/>
                    <a:gd name="T31" fmla="*/ 2147483646 h 202"/>
                    <a:gd name="T32" fmla="*/ 2147483646 w 220"/>
                    <a:gd name="T33" fmla="*/ 2147483646 h 202"/>
                    <a:gd name="T34" fmla="*/ 2147483646 w 220"/>
                    <a:gd name="T35" fmla="*/ 2147483646 h 202"/>
                    <a:gd name="T36" fmla="*/ 2147483646 w 220"/>
                    <a:gd name="T37" fmla="*/ 2147483646 h 202"/>
                    <a:gd name="T38" fmla="*/ 2147483646 w 220"/>
                    <a:gd name="T39" fmla="*/ 2147483646 h 202"/>
                    <a:gd name="T40" fmla="*/ 2147483646 w 220"/>
                    <a:gd name="T41" fmla="*/ 2147483646 h 202"/>
                    <a:gd name="T42" fmla="*/ 2147483646 w 220"/>
                    <a:gd name="T43" fmla="*/ 2147483646 h 202"/>
                    <a:gd name="T44" fmla="*/ 2147483646 w 220"/>
                    <a:gd name="T45" fmla="*/ 2147483646 h 202"/>
                    <a:gd name="T46" fmla="*/ 2147483646 w 220"/>
                    <a:gd name="T47" fmla="*/ 2147483646 h 202"/>
                    <a:gd name="T48" fmla="*/ 2147483646 w 220"/>
                    <a:gd name="T49" fmla="*/ 2147483646 h 202"/>
                    <a:gd name="T50" fmla="*/ 2147483646 w 220"/>
                    <a:gd name="T51" fmla="*/ 2147483646 h 202"/>
                    <a:gd name="T52" fmla="*/ 2147483646 w 220"/>
                    <a:gd name="T53" fmla="*/ 2147483646 h 202"/>
                    <a:gd name="T54" fmla="*/ 2147483646 w 220"/>
                    <a:gd name="T55" fmla="*/ 2147483646 h 202"/>
                    <a:gd name="T56" fmla="*/ 2147483646 w 220"/>
                    <a:gd name="T57" fmla="*/ 2147483646 h 202"/>
                    <a:gd name="T58" fmla="*/ 2147483646 w 220"/>
                    <a:gd name="T59" fmla="*/ 2147483646 h 202"/>
                    <a:gd name="T60" fmla="*/ 2147483646 w 220"/>
                    <a:gd name="T61" fmla="*/ 2147483646 h 202"/>
                    <a:gd name="T62" fmla="*/ 2147483646 w 220"/>
                    <a:gd name="T63" fmla="*/ 2147483646 h 202"/>
                    <a:gd name="T64" fmla="*/ 2147483646 w 220"/>
                    <a:gd name="T65" fmla="*/ 2147483646 h 202"/>
                    <a:gd name="T66" fmla="*/ 2147483646 w 220"/>
                    <a:gd name="T67" fmla="*/ 2147483646 h 202"/>
                    <a:gd name="T68" fmla="*/ 2147483646 w 220"/>
                    <a:gd name="T69" fmla="*/ 2147483646 h 202"/>
                    <a:gd name="T70" fmla="*/ 2147483646 w 220"/>
                    <a:gd name="T71" fmla="*/ 2147483646 h 202"/>
                    <a:gd name="T72" fmla="*/ 2147483646 w 220"/>
                    <a:gd name="T73" fmla="*/ 2147483646 h 202"/>
                    <a:gd name="T74" fmla="*/ 2147483646 w 220"/>
                    <a:gd name="T75" fmla="*/ 2147483646 h 202"/>
                    <a:gd name="T76" fmla="*/ 2147483646 w 220"/>
                    <a:gd name="T77" fmla="*/ 2147483646 h 202"/>
                    <a:gd name="T78" fmla="*/ 2147483646 w 220"/>
                    <a:gd name="T79" fmla="*/ 2147483646 h 202"/>
                    <a:gd name="T80" fmla="*/ 2147483646 w 220"/>
                    <a:gd name="T81" fmla="*/ 2147483646 h 202"/>
                    <a:gd name="T82" fmla="*/ 2147483646 w 220"/>
                    <a:gd name="T83" fmla="*/ 2147483646 h 202"/>
                    <a:gd name="T84" fmla="*/ 0 w 220"/>
                    <a:gd name="T85" fmla="*/ 0 h 202"/>
                    <a:gd name="T86" fmla="*/ 2147483646 w 220"/>
                    <a:gd name="T87" fmla="*/ 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0"/>
                    <a:gd name="T133" fmla="*/ 0 h 202"/>
                    <a:gd name="T134" fmla="*/ 220 w 220"/>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0" h="202">
                      <a:moveTo>
                        <a:pt x="216" y="0"/>
                      </a:moveTo>
                      <a:cubicBezTo>
                        <a:pt x="213" y="3"/>
                        <a:pt x="213" y="3"/>
                        <a:pt x="213" y="3"/>
                      </a:cubicBezTo>
                      <a:cubicBezTo>
                        <a:pt x="213" y="14"/>
                        <a:pt x="213" y="14"/>
                        <a:pt x="213" y="14"/>
                      </a:cubicBezTo>
                      <a:cubicBezTo>
                        <a:pt x="211" y="16"/>
                        <a:pt x="211" y="16"/>
                        <a:pt x="211" y="16"/>
                      </a:cubicBezTo>
                      <a:cubicBezTo>
                        <a:pt x="211" y="16"/>
                        <a:pt x="216" y="20"/>
                        <a:pt x="218" y="24"/>
                      </a:cubicBezTo>
                      <a:cubicBezTo>
                        <a:pt x="220" y="28"/>
                        <a:pt x="220" y="33"/>
                        <a:pt x="217" y="35"/>
                      </a:cubicBezTo>
                      <a:cubicBezTo>
                        <a:pt x="214" y="38"/>
                        <a:pt x="210" y="39"/>
                        <a:pt x="210" y="42"/>
                      </a:cubicBezTo>
                      <a:cubicBezTo>
                        <a:pt x="210" y="44"/>
                        <a:pt x="209" y="48"/>
                        <a:pt x="209" y="48"/>
                      </a:cubicBezTo>
                      <a:cubicBezTo>
                        <a:pt x="209" y="48"/>
                        <a:pt x="216" y="51"/>
                        <a:pt x="217" y="55"/>
                      </a:cubicBezTo>
                      <a:cubicBezTo>
                        <a:pt x="219" y="60"/>
                        <a:pt x="218" y="64"/>
                        <a:pt x="216" y="66"/>
                      </a:cubicBezTo>
                      <a:cubicBezTo>
                        <a:pt x="213" y="67"/>
                        <a:pt x="210" y="71"/>
                        <a:pt x="210" y="71"/>
                      </a:cubicBezTo>
                      <a:cubicBezTo>
                        <a:pt x="210" y="80"/>
                        <a:pt x="210" y="80"/>
                        <a:pt x="210" y="80"/>
                      </a:cubicBezTo>
                      <a:cubicBezTo>
                        <a:pt x="210" y="80"/>
                        <a:pt x="218" y="85"/>
                        <a:pt x="218" y="89"/>
                      </a:cubicBezTo>
                      <a:cubicBezTo>
                        <a:pt x="218" y="94"/>
                        <a:pt x="214" y="97"/>
                        <a:pt x="214" y="97"/>
                      </a:cubicBezTo>
                      <a:cubicBezTo>
                        <a:pt x="209" y="102"/>
                        <a:pt x="209" y="102"/>
                        <a:pt x="209" y="102"/>
                      </a:cubicBezTo>
                      <a:cubicBezTo>
                        <a:pt x="210" y="108"/>
                        <a:pt x="210" y="108"/>
                        <a:pt x="210" y="108"/>
                      </a:cubicBezTo>
                      <a:cubicBezTo>
                        <a:pt x="210" y="108"/>
                        <a:pt x="216"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6" y="161"/>
                      </a:cubicBezTo>
                      <a:cubicBezTo>
                        <a:pt x="203" y="163"/>
                        <a:pt x="159" y="202"/>
                        <a:pt x="159" y="202"/>
                      </a:cubicBezTo>
                      <a:cubicBezTo>
                        <a:pt x="61" y="202"/>
                        <a:pt x="61" y="202"/>
                        <a:pt x="61" y="202"/>
                      </a:cubicBezTo>
                      <a:cubicBezTo>
                        <a:pt x="13" y="161"/>
                        <a:pt x="13" y="161"/>
                        <a:pt x="13" y="161"/>
                      </a:cubicBezTo>
                      <a:cubicBezTo>
                        <a:pt x="13" y="161"/>
                        <a:pt x="12" y="155"/>
                        <a:pt x="12" y="152"/>
                      </a:cubicBezTo>
                      <a:cubicBezTo>
                        <a:pt x="11" y="149"/>
                        <a:pt x="12" y="144"/>
                        <a:pt x="9" y="142"/>
                      </a:cubicBezTo>
                      <a:cubicBezTo>
                        <a:pt x="7" y="140"/>
                        <a:pt x="2" y="139"/>
                        <a:pt x="2" y="135"/>
                      </a:cubicBezTo>
                      <a:cubicBezTo>
                        <a:pt x="2" y="130"/>
                        <a:pt x="3" y="127"/>
                        <a:pt x="5" y="126"/>
                      </a:cubicBezTo>
                      <a:cubicBezTo>
                        <a:pt x="7" y="125"/>
                        <a:pt x="9" y="122"/>
                        <a:pt x="8" y="119"/>
                      </a:cubicBezTo>
                      <a:cubicBezTo>
                        <a:pt x="8" y="116"/>
                        <a:pt x="6" y="112"/>
                        <a:pt x="4" y="108"/>
                      </a:cubicBezTo>
                      <a:cubicBezTo>
                        <a:pt x="2" y="104"/>
                        <a:pt x="2"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10" y="57"/>
                        <a:pt x="8" y="54"/>
                      </a:cubicBezTo>
                      <a:cubicBezTo>
                        <a:pt x="7" y="52"/>
                        <a:pt x="3" y="48"/>
                        <a:pt x="2" y="44"/>
                      </a:cubicBezTo>
                      <a:cubicBezTo>
                        <a:pt x="2" y="16"/>
                        <a:pt x="2" y="16"/>
                        <a:pt x="2" y="16"/>
                      </a:cubicBezTo>
                      <a:cubicBezTo>
                        <a:pt x="2" y="16"/>
                        <a:pt x="2" y="14"/>
                        <a:pt x="2" y="11"/>
                      </a:cubicBezTo>
                      <a:cubicBezTo>
                        <a:pt x="2" y="8"/>
                        <a:pt x="2" y="1"/>
                        <a:pt x="2" y="1"/>
                      </a:cubicBezTo>
                      <a:cubicBezTo>
                        <a:pt x="0" y="0"/>
                        <a:pt x="0" y="0"/>
                        <a:pt x="0" y="0"/>
                      </a:cubicBezTo>
                      <a:lnTo>
                        <a:pt x="216" y="0"/>
                      </a:lnTo>
                      <a:close/>
                    </a:path>
                  </a:pathLst>
                </a:custGeom>
                <a:solidFill>
                  <a:srgbClr val="30323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32" name="Freeform 7"/>
                <p:cNvSpPr>
                  <a:spLocks/>
                </p:cNvSpPr>
                <p:nvPr/>
              </p:nvSpPr>
              <p:spPr bwMode="auto">
                <a:xfrm>
                  <a:off x="3996676" y="4268788"/>
                  <a:ext cx="350838" cy="49213"/>
                </a:xfrm>
                <a:custGeom>
                  <a:avLst/>
                  <a:gdLst>
                    <a:gd name="T0" fmla="*/ 0 w 94"/>
                    <a:gd name="T1" fmla="*/ 0 h 13"/>
                    <a:gd name="T2" fmla="*/ 2147483646 w 94"/>
                    <a:gd name="T3" fmla="*/ 0 h 13"/>
                    <a:gd name="T4" fmla="*/ 2147483646 w 94"/>
                    <a:gd name="T5" fmla="*/ 2147483646 h 13"/>
                    <a:gd name="T6" fmla="*/ 2147483646 w 94"/>
                    <a:gd name="T7" fmla="*/ 2147483646 h 13"/>
                    <a:gd name="T8" fmla="*/ 2147483646 w 94"/>
                    <a:gd name="T9" fmla="*/ 2147483646 h 13"/>
                    <a:gd name="T10" fmla="*/ 2147483646 w 94"/>
                    <a:gd name="T11" fmla="*/ 2147483646 h 13"/>
                    <a:gd name="T12" fmla="*/ 0 w 94"/>
                    <a:gd name="T13" fmla="*/ 0 h 13"/>
                    <a:gd name="T14" fmla="*/ 0 60000 65536"/>
                    <a:gd name="T15" fmla="*/ 0 60000 65536"/>
                    <a:gd name="T16" fmla="*/ 0 60000 65536"/>
                    <a:gd name="T17" fmla="*/ 0 60000 65536"/>
                    <a:gd name="T18" fmla="*/ 0 60000 65536"/>
                    <a:gd name="T19" fmla="*/ 0 60000 65536"/>
                    <a:gd name="T20" fmla="*/ 0 60000 65536"/>
                    <a:gd name="T21" fmla="*/ 0 w 94"/>
                    <a:gd name="T22" fmla="*/ 0 h 13"/>
                    <a:gd name="T23" fmla="*/ 94 w 94"/>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13">
                      <a:moveTo>
                        <a:pt x="0" y="0"/>
                      </a:moveTo>
                      <a:cubicBezTo>
                        <a:pt x="94" y="0"/>
                        <a:pt x="94" y="0"/>
                        <a:pt x="94" y="0"/>
                      </a:cubicBezTo>
                      <a:cubicBezTo>
                        <a:pt x="94"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rgbClr val="39363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33" name="Freeform 8"/>
                <p:cNvSpPr>
                  <a:spLocks/>
                </p:cNvSpPr>
                <p:nvPr/>
              </p:nvSpPr>
              <p:spPr bwMode="auto">
                <a:xfrm>
                  <a:off x="4173538" y="3527425"/>
                  <a:ext cx="247650" cy="33338"/>
                </a:xfrm>
                <a:custGeom>
                  <a:avLst/>
                  <a:gdLst>
                    <a:gd name="T0" fmla="*/ 2147483646 w 66"/>
                    <a:gd name="T1" fmla="*/ 2147483646 h 9"/>
                    <a:gd name="T2" fmla="*/ 2147483646 w 66"/>
                    <a:gd name="T3" fmla="*/ 2147483646 h 9"/>
                    <a:gd name="T4" fmla="*/ 2147483646 w 66"/>
                    <a:gd name="T5" fmla="*/ 2147483646 h 9"/>
                    <a:gd name="T6" fmla="*/ 0 w 66"/>
                    <a:gd name="T7" fmla="*/ 2147483646 h 9"/>
                    <a:gd name="T8" fmla="*/ 2147483646 w 66"/>
                    <a:gd name="T9" fmla="*/ 2147483646 h 9"/>
                    <a:gd name="T10" fmla="*/ 2147483646 w 66"/>
                    <a:gd name="T11" fmla="*/ 2147483646 h 9"/>
                    <a:gd name="T12" fmla="*/ 2147483646 w 66"/>
                    <a:gd name="T13" fmla="*/ 2147483646 h 9"/>
                    <a:gd name="T14" fmla="*/ 0 60000 65536"/>
                    <a:gd name="T15" fmla="*/ 0 60000 65536"/>
                    <a:gd name="T16" fmla="*/ 0 60000 65536"/>
                    <a:gd name="T17" fmla="*/ 0 60000 65536"/>
                    <a:gd name="T18" fmla="*/ 0 60000 65536"/>
                    <a:gd name="T19" fmla="*/ 0 60000 65536"/>
                    <a:gd name="T20" fmla="*/ 0 60000 65536"/>
                    <a:gd name="T21" fmla="*/ 0 w 66"/>
                    <a:gd name="T22" fmla="*/ 0 h 9"/>
                    <a:gd name="T23" fmla="*/ 66 w 66"/>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
                      <a:moveTo>
                        <a:pt x="4" y="1"/>
                      </a:moveTo>
                      <a:cubicBezTo>
                        <a:pt x="4" y="1"/>
                        <a:pt x="62" y="0"/>
                        <a:pt x="64" y="1"/>
                      </a:cubicBezTo>
                      <a:cubicBezTo>
                        <a:pt x="66" y="3"/>
                        <a:pt x="66" y="5"/>
                        <a:pt x="62" y="7"/>
                      </a:cubicBezTo>
                      <a:cubicBezTo>
                        <a:pt x="58" y="8"/>
                        <a:pt x="0" y="9"/>
                        <a:pt x="0" y="9"/>
                      </a:cubicBezTo>
                      <a:cubicBezTo>
                        <a:pt x="0" y="9"/>
                        <a:pt x="20" y="7"/>
                        <a:pt x="20" y="5"/>
                      </a:cubicBezTo>
                      <a:cubicBezTo>
                        <a:pt x="20" y="3"/>
                        <a:pt x="21" y="4"/>
                        <a:pt x="17" y="3"/>
                      </a:cubicBezTo>
                      <a:cubicBezTo>
                        <a:pt x="13" y="3"/>
                        <a:pt x="4" y="1"/>
                        <a:pt x="4"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34" name="Freeform 9"/>
                <p:cNvSpPr>
                  <a:spLocks/>
                </p:cNvSpPr>
                <p:nvPr/>
              </p:nvSpPr>
              <p:spPr bwMode="auto">
                <a:xfrm>
                  <a:off x="4173538" y="3571875"/>
                  <a:ext cx="242888" cy="93663"/>
                </a:xfrm>
                <a:custGeom>
                  <a:avLst/>
                  <a:gdLst>
                    <a:gd name="T0" fmla="*/ 2147483646 w 65"/>
                    <a:gd name="T1" fmla="*/ 0 h 25"/>
                    <a:gd name="T2" fmla="*/ 2147483646 w 65"/>
                    <a:gd name="T3" fmla="*/ 2147483646 h 25"/>
                    <a:gd name="T4" fmla="*/ 2147483646 w 65"/>
                    <a:gd name="T5" fmla="*/ 2147483646 h 25"/>
                    <a:gd name="T6" fmla="*/ 2147483646 w 65"/>
                    <a:gd name="T7" fmla="*/ 2147483646 h 25"/>
                    <a:gd name="T8" fmla="*/ 0 w 65"/>
                    <a:gd name="T9" fmla="*/ 2147483646 h 25"/>
                    <a:gd name="T10" fmla="*/ 2147483646 w 65"/>
                    <a:gd name="T11" fmla="*/ 2147483646 h 25"/>
                    <a:gd name="T12" fmla="*/ 2147483646 w 65"/>
                    <a:gd name="T13" fmla="*/ 2147483646 h 25"/>
                    <a:gd name="T14" fmla="*/ 2147483646 w 65"/>
                    <a:gd name="T15" fmla="*/ 2147483646 h 25"/>
                    <a:gd name="T16" fmla="*/ 2147483646 w 65"/>
                    <a:gd name="T17" fmla="*/ 2147483646 h 25"/>
                    <a:gd name="T18" fmla="*/ 2147483646 w 6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25"/>
                    <a:gd name="T32" fmla="*/ 65 w 65"/>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25">
                      <a:moveTo>
                        <a:pt x="11" y="0"/>
                      </a:moveTo>
                      <a:cubicBezTo>
                        <a:pt x="11" y="0"/>
                        <a:pt x="58"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3" y="18"/>
                        <a:pt x="21" y="14"/>
                        <a:pt x="22" y="12"/>
                      </a:cubicBezTo>
                      <a:cubicBezTo>
                        <a:pt x="23" y="10"/>
                        <a:pt x="24" y="10"/>
                        <a:pt x="23" y="6"/>
                      </a:cubicBezTo>
                      <a:cubicBezTo>
                        <a:pt x="23" y="3"/>
                        <a:pt x="23" y="3"/>
                        <a:pt x="23" y="3"/>
                      </a:cubicBezTo>
                      <a:lnTo>
                        <a:pt x="1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35" name="Freeform 10"/>
                <p:cNvSpPr>
                  <a:spLocks/>
                </p:cNvSpPr>
                <p:nvPr/>
              </p:nvSpPr>
              <p:spPr bwMode="auto">
                <a:xfrm>
                  <a:off x="4106863" y="3698875"/>
                  <a:ext cx="303213" cy="34925"/>
                </a:xfrm>
                <a:custGeom>
                  <a:avLst/>
                  <a:gdLst>
                    <a:gd name="T0" fmla="*/ 2147483646 w 81"/>
                    <a:gd name="T1" fmla="*/ 2147483646 h 9"/>
                    <a:gd name="T2" fmla="*/ 2147483646 w 81"/>
                    <a:gd name="T3" fmla="*/ 0 h 9"/>
                    <a:gd name="T4" fmla="*/ 2147483646 w 81"/>
                    <a:gd name="T5" fmla="*/ 2147483646 h 9"/>
                    <a:gd name="T6" fmla="*/ 2147483646 w 81"/>
                    <a:gd name="T7" fmla="*/ 2147483646 h 9"/>
                    <a:gd name="T8" fmla="*/ 2147483646 w 81"/>
                    <a:gd name="T9" fmla="*/ 2147483646 h 9"/>
                    <a:gd name="T10" fmla="*/ 2147483646 w 81"/>
                    <a:gd name="T11" fmla="*/ 2147483646 h 9"/>
                    <a:gd name="T12" fmla="*/ 0 60000 65536"/>
                    <a:gd name="T13" fmla="*/ 0 60000 65536"/>
                    <a:gd name="T14" fmla="*/ 0 60000 65536"/>
                    <a:gd name="T15" fmla="*/ 0 60000 65536"/>
                    <a:gd name="T16" fmla="*/ 0 60000 65536"/>
                    <a:gd name="T17" fmla="*/ 0 60000 65536"/>
                    <a:gd name="T18" fmla="*/ 0 w 81"/>
                    <a:gd name="T19" fmla="*/ 0 h 9"/>
                    <a:gd name="T20" fmla="*/ 81 w 81"/>
                    <a:gd name="T21" fmla="*/ 9 h 9"/>
                  </a:gdLst>
                  <a:ahLst/>
                  <a:cxnLst>
                    <a:cxn ang="T12">
                      <a:pos x="T0" y="T1"/>
                    </a:cxn>
                    <a:cxn ang="T13">
                      <a:pos x="T2" y="T3"/>
                    </a:cxn>
                    <a:cxn ang="T14">
                      <a:pos x="T4" y="T5"/>
                    </a:cxn>
                    <a:cxn ang="T15">
                      <a:pos x="T6" y="T7"/>
                    </a:cxn>
                    <a:cxn ang="T16">
                      <a:pos x="T8" y="T9"/>
                    </a:cxn>
                    <a:cxn ang="T17">
                      <a:pos x="T10" y="T11"/>
                    </a:cxn>
                  </a:cxnLst>
                  <a:rect l="T18" t="T19" r="T20" b="T21"/>
                  <a:pathLst>
                    <a:path w="81" h="9">
                      <a:moveTo>
                        <a:pt x="20" y="1"/>
                      </a:moveTo>
                      <a:cubicBezTo>
                        <a:pt x="20" y="1"/>
                        <a:pt x="66" y="0"/>
                        <a:pt x="73" y="0"/>
                      </a:cubicBezTo>
                      <a:cubicBezTo>
                        <a:pt x="81" y="0"/>
                        <a:pt x="81" y="3"/>
                        <a:pt x="80" y="3"/>
                      </a:cubicBezTo>
                      <a:cubicBezTo>
                        <a:pt x="78" y="4"/>
                        <a:pt x="5" y="9"/>
                        <a:pt x="3"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36" name="Freeform 11"/>
                <p:cNvSpPr>
                  <a:spLocks/>
                </p:cNvSpPr>
                <p:nvPr/>
              </p:nvSpPr>
              <p:spPr bwMode="auto">
                <a:xfrm>
                  <a:off x="4140201" y="3756025"/>
                  <a:ext cx="269875" cy="25400"/>
                </a:xfrm>
                <a:custGeom>
                  <a:avLst/>
                  <a:gdLst>
                    <a:gd name="T0" fmla="*/ 2147483646 w 72"/>
                    <a:gd name="T1" fmla="*/ 2147483646 h 7"/>
                    <a:gd name="T2" fmla="*/ 2147483646 w 72"/>
                    <a:gd name="T3" fmla="*/ 0 h 7"/>
                    <a:gd name="T4" fmla="*/ 2147483646 w 72"/>
                    <a:gd name="T5" fmla="*/ 2147483646 h 7"/>
                    <a:gd name="T6" fmla="*/ 2147483646 w 72"/>
                    <a:gd name="T7" fmla="*/ 2147483646 h 7"/>
                    <a:gd name="T8" fmla="*/ 2147483646 w 72"/>
                    <a:gd name="T9" fmla="*/ 2147483646 h 7"/>
                    <a:gd name="T10" fmla="*/ 0 60000 65536"/>
                    <a:gd name="T11" fmla="*/ 0 60000 65536"/>
                    <a:gd name="T12" fmla="*/ 0 60000 65536"/>
                    <a:gd name="T13" fmla="*/ 0 60000 65536"/>
                    <a:gd name="T14" fmla="*/ 0 60000 65536"/>
                    <a:gd name="T15" fmla="*/ 0 w 72"/>
                    <a:gd name="T16" fmla="*/ 0 h 7"/>
                    <a:gd name="T17" fmla="*/ 72 w 72"/>
                    <a:gd name="T18" fmla="*/ 7 h 7"/>
                  </a:gdLst>
                  <a:ahLst/>
                  <a:cxnLst>
                    <a:cxn ang="T10">
                      <a:pos x="T0" y="T1"/>
                    </a:cxn>
                    <a:cxn ang="T11">
                      <a:pos x="T2" y="T3"/>
                    </a:cxn>
                    <a:cxn ang="T12">
                      <a:pos x="T4" y="T5"/>
                    </a:cxn>
                    <a:cxn ang="T13">
                      <a:pos x="T6" y="T7"/>
                    </a:cxn>
                    <a:cxn ang="T14">
                      <a:pos x="T8" y="T9"/>
                    </a:cxn>
                  </a:cxnLst>
                  <a:rect l="T15" t="T16" r="T17" b="T18"/>
                  <a:pathLst>
                    <a:path w="72" h="7">
                      <a:moveTo>
                        <a:pt x="26" y="1"/>
                      </a:moveTo>
                      <a:cubicBezTo>
                        <a:pt x="72" y="0"/>
                        <a:pt x="72" y="0"/>
                        <a:pt x="72" y="0"/>
                      </a:cubicBezTo>
                      <a:cubicBezTo>
                        <a:pt x="72" y="0"/>
                        <a:pt x="51" y="5"/>
                        <a:pt x="49" y="5"/>
                      </a:cubicBezTo>
                      <a:cubicBezTo>
                        <a:pt x="47" y="5"/>
                        <a:pt x="9" y="7"/>
                        <a:pt x="4" y="7"/>
                      </a:cubicBezTo>
                      <a:cubicBezTo>
                        <a:pt x="0" y="7"/>
                        <a:pt x="35" y="3"/>
                        <a:pt x="26"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37" name="Freeform 12"/>
                <p:cNvSpPr>
                  <a:spLocks/>
                </p:cNvSpPr>
                <p:nvPr/>
              </p:nvSpPr>
              <p:spPr bwMode="auto">
                <a:xfrm>
                  <a:off x="4125913" y="3811588"/>
                  <a:ext cx="287338" cy="38100"/>
                </a:xfrm>
                <a:custGeom>
                  <a:avLst/>
                  <a:gdLst>
                    <a:gd name="T0" fmla="*/ 2147483646 w 77"/>
                    <a:gd name="T1" fmla="*/ 2147483646 h 10"/>
                    <a:gd name="T2" fmla="*/ 2147483646 w 77"/>
                    <a:gd name="T3" fmla="*/ 0 h 10"/>
                    <a:gd name="T4" fmla="*/ 2147483646 w 77"/>
                    <a:gd name="T5" fmla="*/ 2147483646 h 10"/>
                    <a:gd name="T6" fmla="*/ 0 w 77"/>
                    <a:gd name="T7" fmla="*/ 2147483646 h 10"/>
                    <a:gd name="T8" fmla="*/ 2147483646 w 77"/>
                    <a:gd name="T9" fmla="*/ 2147483646 h 10"/>
                    <a:gd name="T10" fmla="*/ 2147483646 w 77"/>
                    <a:gd name="T11" fmla="*/ 2147483646 h 10"/>
                    <a:gd name="T12" fmla="*/ 0 60000 65536"/>
                    <a:gd name="T13" fmla="*/ 0 60000 65536"/>
                    <a:gd name="T14" fmla="*/ 0 60000 65536"/>
                    <a:gd name="T15" fmla="*/ 0 60000 65536"/>
                    <a:gd name="T16" fmla="*/ 0 60000 65536"/>
                    <a:gd name="T17" fmla="*/ 0 60000 65536"/>
                    <a:gd name="T18" fmla="*/ 0 w 77"/>
                    <a:gd name="T19" fmla="*/ 0 h 10"/>
                    <a:gd name="T20" fmla="*/ 77 w 77"/>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77" h="10">
                      <a:moveTo>
                        <a:pt x="15" y="2"/>
                      </a:moveTo>
                      <a:cubicBezTo>
                        <a:pt x="15" y="2"/>
                        <a:pt x="69" y="0"/>
                        <a:pt x="73" y="0"/>
                      </a:cubicBezTo>
                      <a:cubicBezTo>
                        <a:pt x="77" y="0"/>
                        <a:pt x="75" y="4"/>
                        <a:pt x="72" y="5"/>
                      </a:cubicBezTo>
                      <a:cubicBezTo>
                        <a:pt x="68" y="6"/>
                        <a:pt x="0" y="10"/>
                        <a:pt x="0" y="10"/>
                      </a:cubicBezTo>
                      <a:cubicBezTo>
                        <a:pt x="0" y="10"/>
                        <a:pt x="29" y="6"/>
                        <a:pt x="31" y="5"/>
                      </a:cubicBezTo>
                      <a:cubicBezTo>
                        <a:pt x="32" y="4"/>
                        <a:pt x="15" y="2"/>
                        <a:pt x="15"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38" name="Freeform 13"/>
                <p:cNvSpPr>
                  <a:spLocks/>
                </p:cNvSpPr>
                <p:nvPr/>
              </p:nvSpPr>
              <p:spPr bwMode="auto">
                <a:xfrm>
                  <a:off x="4195763" y="3868738"/>
                  <a:ext cx="217488" cy="33338"/>
                </a:xfrm>
                <a:custGeom>
                  <a:avLst/>
                  <a:gdLst>
                    <a:gd name="T0" fmla="*/ 0 w 58"/>
                    <a:gd name="T1" fmla="*/ 2147483646 h 9"/>
                    <a:gd name="T2" fmla="*/ 2147483646 w 58"/>
                    <a:gd name="T3" fmla="*/ 0 h 9"/>
                    <a:gd name="T4" fmla="*/ 0 w 58"/>
                    <a:gd name="T5" fmla="*/ 2147483646 h 9"/>
                    <a:gd name="T6" fmla="*/ 0 60000 65536"/>
                    <a:gd name="T7" fmla="*/ 0 60000 65536"/>
                    <a:gd name="T8" fmla="*/ 0 60000 65536"/>
                    <a:gd name="T9" fmla="*/ 0 w 58"/>
                    <a:gd name="T10" fmla="*/ 0 h 9"/>
                    <a:gd name="T11" fmla="*/ 58 w 58"/>
                    <a:gd name="T12" fmla="*/ 9 h 9"/>
                  </a:gdLst>
                  <a:ahLst/>
                  <a:cxnLst>
                    <a:cxn ang="T6">
                      <a:pos x="T0" y="T1"/>
                    </a:cxn>
                    <a:cxn ang="T7">
                      <a:pos x="T2" y="T3"/>
                    </a:cxn>
                    <a:cxn ang="T8">
                      <a:pos x="T4" y="T5"/>
                    </a:cxn>
                  </a:cxnLst>
                  <a:rect l="T9" t="T10" r="T11" b="T12"/>
                  <a:pathLst>
                    <a:path w="58" h="9">
                      <a:moveTo>
                        <a:pt x="0" y="4"/>
                      </a:moveTo>
                      <a:cubicBezTo>
                        <a:pt x="0" y="4"/>
                        <a:pt x="55" y="0"/>
                        <a:pt x="56" y="0"/>
                      </a:cubicBezTo>
                      <a:cubicBezTo>
                        <a:pt x="58" y="0"/>
                        <a:pt x="22" y="9"/>
                        <a:pt x="0"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39" name="Freeform 14"/>
                <p:cNvSpPr>
                  <a:spLocks/>
                </p:cNvSpPr>
                <p:nvPr/>
              </p:nvSpPr>
              <p:spPr bwMode="auto">
                <a:xfrm>
                  <a:off x="4117976" y="3935413"/>
                  <a:ext cx="280988" cy="30163"/>
                </a:xfrm>
                <a:custGeom>
                  <a:avLst/>
                  <a:gdLst>
                    <a:gd name="T0" fmla="*/ 2147483646 w 75"/>
                    <a:gd name="T1" fmla="*/ 0 h 8"/>
                    <a:gd name="T2" fmla="*/ 2147483646 w 75"/>
                    <a:gd name="T3" fmla="*/ 0 h 8"/>
                    <a:gd name="T4" fmla="*/ 2147483646 w 75"/>
                    <a:gd name="T5" fmla="*/ 2147483646 h 8"/>
                    <a:gd name="T6" fmla="*/ 0 w 75"/>
                    <a:gd name="T7" fmla="*/ 2147483646 h 8"/>
                    <a:gd name="T8" fmla="*/ 2147483646 w 75"/>
                    <a:gd name="T9" fmla="*/ 2147483646 h 8"/>
                    <a:gd name="T10" fmla="*/ 2147483646 w 75"/>
                    <a:gd name="T11" fmla="*/ 0 h 8"/>
                    <a:gd name="T12" fmla="*/ 0 60000 65536"/>
                    <a:gd name="T13" fmla="*/ 0 60000 65536"/>
                    <a:gd name="T14" fmla="*/ 0 60000 65536"/>
                    <a:gd name="T15" fmla="*/ 0 60000 65536"/>
                    <a:gd name="T16" fmla="*/ 0 60000 65536"/>
                    <a:gd name="T17" fmla="*/ 0 60000 65536"/>
                    <a:gd name="T18" fmla="*/ 0 w 75"/>
                    <a:gd name="T19" fmla="*/ 0 h 8"/>
                    <a:gd name="T20" fmla="*/ 75 w 75"/>
                    <a:gd name="T21" fmla="*/ 8 h 8"/>
                  </a:gdLst>
                  <a:ahLst/>
                  <a:cxnLst>
                    <a:cxn ang="T12">
                      <a:pos x="T0" y="T1"/>
                    </a:cxn>
                    <a:cxn ang="T13">
                      <a:pos x="T2" y="T3"/>
                    </a:cxn>
                    <a:cxn ang="T14">
                      <a:pos x="T4" y="T5"/>
                    </a:cxn>
                    <a:cxn ang="T15">
                      <a:pos x="T6" y="T7"/>
                    </a:cxn>
                    <a:cxn ang="T16">
                      <a:pos x="T8" y="T9"/>
                    </a:cxn>
                    <a:cxn ang="T17">
                      <a:pos x="T10" y="T11"/>
                    </a:cxn>
                  </a:cxnLst>
                  <a:rect l="T18" t="T19" r="T20" b="T21"/>
                  <a:pathLst>
                    <a:path w="75" h="8">
                      <a:moveTo>
                        <a:pt x="23" y="0"/>
                      </a:moveTo>
                      <a:cubicBezTo>
                        <a:pt x="23" y="0"/>
                        <a:pt x="67" y="0"/>
                        <a:pt x="71" y="0"/>
                      </a:cubicBezTo>
                      <a:cubicBezTo>
                        <a:pt x="75" y="1"/>
                        <a:pt x="68" y="3"/>
                        <a:pt x="65" y="4"/>
                      </a:cubicBezTo>
                      <a:cubicBezTo>
                        <a:pt x="62" y="5"/>
                        <a:pt x="0" y="8"/>
                        <a:pt x="0" y="8"/>
                      </a:cubicBezTo>
                      <a:cubicBezTo>
                        <a:pt x="0" y="8"/>
                        <a:pt x="28" y="4"/>
                        <a:pt x="31" y="3"/>
                      </a:cubicBezTo>
                      <a:cubicBezTo>
                        <a:pt x="33" y="3"/>
                        <a:pt x="33" y="3"/>
                        <a:pt x="2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40" name="Freeform 15"/>
                <p:cNvSpPr>
                  <a:spLocks/>
                </p:cNvSpPr>
                <p:nvPr/>
              </p:nvSpPr>
              <p:spPr bwMode="auto">
                <a:xfrm>
                  <a:off x="4206876" y="3984625"/>
                  <a:ext cx="206375" cy="25400"/>
                </a:xfrm>
                <a:custGeom>
                  <a:avLst/>
                  <a:gdLst>
                    <a:gd name="T0" fmla="*/ 0 w 55"/>
                    <a:gd name="T1" fmla="*/ 2147483646 h 7"/>
                    <a:gd name="T2" fmla="*/ 2147483646 w 55"/>
                    <a:gd name="T3" fmla="*/ 0 h 7"/>
                    <a:gd name="T4" fmla="*/ 0 w 55"/>
                    <a:gd name="T5" fmla="*/ 2147483646 h 7"/>
                    <a:gd name="T6" fmla="*/ 0 60000 65536"/>
                    <a:gd name="T7" fmla="*/ 0 60000 65536"/>
                    <a:gd name="T8" fmla="*/ 0 60000 65536"/>
                    <a:gd name="T9" fmla="*/ 0 w 55"/>
                    <a:gd name="T10" fmla="*/ 0 h 7"/>
                    <a:gd name="T11" fmla="*/ 55 w 55"/>
                    <a:gd name="T12" fmla="*/ 7 h 7"/>
                  </a:gdLst>
                  <a:ahLst/>
                  <a:cxnLst>
                    <a:cxn ang="T6">
                      <a:pos x="T0" y="T1"/>
                    </a:cxn>
                    <a:cxn ang="T7">
                      <a:pos x="T2" y="T3"/>
                    </a:cxn>
                    <a:cxn ang="T8">
                      <a:pos x="T4" y="T5"/>
                    </a:cxn>
                  </a:cxnLst>
                  <a:rect l="T9" t="T10" r="T11" b="T12"/>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41" name="Freeform 16"/>
                <p:cNvSpPr>
                  <a:spLocks/>
                </p:cNvSpPr>
                <p:nvPr/>
              </p:nvSpPr>
              <p:spPr bwMode="auto">
                <a:xfrm>
                  <a:off x="4222751" y="4044949"/>
                  <a:ext cx="160338" cy="28576"/>
                </a:xfrm>
                <a:custGeom>
                  <a:avLst/>
                  <a:gdLst>
                    <a:gd name="T0" fmla="*/ 0 w 43"/>
                    <a:gd name="T1" fmla="*/ 2147483646 h 8"/>
                    <a:gd name="T2" fmla="*/ 2147483646 w 43"/>
                    <a:gd name="T3" fmla="*/ 2147483646 h 8"/>
                    <a:gd name="T4" fmla="*/ 2147483646 w 43"/>
                    <a:gd name="T5" fmla="*/ 2147483646 h 8"/>
                    <a:gd name="T6" fmla="*/ 0 w 43"/>
                    <a:gd name="T7" fmla="*/ 2147483646 h 8"/>
                    <a:gd name="T8" fmla="*/ 0 60000 65536"/>
                    <a:gd name="T9" fmla="*/ 0 60000 65536"/>
                    <a:gd name="T10" fmla="*/ 0 60000 65536"/>
                    <a:gd name="T11" fmla="*/ 0 60000 65536"/>
                    <a:gd name="T12" fmla="*/ 0 w 43"/>
                    <a:gd name="T13" fmla="*/ 0 h 8"/>
                    <a:gd name="T14" fmla="*/ 43 w 43"/>
                    <a:gd name="T15" fmla="*/ 8 h 8"/>
                  </a:gdLst>
                  <a:ahLst/>
                  <a:cxnLst>
                    <a:cxn ang="T8">
                      <a:pos x="T0" y="T1"/>
                    </a:cxn>
                    <a:cxn ang="T9">
                      <a:pos x="T2" y="T3"/>
                    </a:cxn>
                    <a:cxn ang="T10">
                      <a:pos x="T4" y="T5"/>
                    </a:cxn>
                    <a:cxn ang="T11">
                      <a:pos x="T6" y="T7"/>
                    </a:cxn>
                  </a:cxnLst>
                  <a:rect l="T12" t="T13" r="T14" b="T15"/>
                  <a:pathLst>
                    <a:path w="43" h="8">
                      <a:moveTo>
                        <a:pt x="0" y="2"/>
                      </a:moveTo>
                      <a:cubicBezTo>
                        <a:pt x="0" y="2"/>
                        <a:pt x="38" y="0"/>
                        <a:pt x="41"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42" name="Freeform 17"/>
                <p:cNvSpPr>
                  <a:spLocks/>
                </p:cNvSpPr>
                <p:nvPr/>
              </p:nvSpPr>
              <p:spPr bwMode="auto">
                <a:xfrm>
                  <a:off x="4151313" y="4070350"/>
                  <a:ext cx="314325" cy="30163"/>
                </a:xfrm>
                <a:custGeom>
                  <a:avLst/>
                  <a:gdLst>
                    <a:gd name="T0" fmla="*/ 0 w 84"/>
                    <a:gd name="T1" fmla="*/ 2147483646 h 8"/>
                    <a:gd name="T2" fmla="*/ 2147483646 w 84"/>
                    <a:gd name="T3" fmla="*/ 0 h 8"/>
                    <a:gd name="T4" fmla="*/ 2147483646 w 84"/>
                    <a:gd name="T5" fmla="*/ 2147483646 h 8"/>
                    <a:gd name="T6" fmla="*/ 0 w 84"/>
                    <a:gd name="T7" fmla="*/ 2147483646 h 8"/>
                    <a:gd name="T8" fmla="*/ 0 60000 65536"/>
                    <a:gd name="T9" fmla="*/ 0 60000 65536"/>
                    <a:gd name="T10" fmla="*/ 0 60000 65536"/>
                    <a:gd name="T11" fmla="*/ 0 60000 65536"/>
                    <a:gd name="T12" fmla="*/ 0 w 84"/>
                    <a:gd name="T13" fmla="*/ 0 h 8"/>
                    <a:gd name="T14" fmla="*/ 84 w 84"/>
                    <a:gd name="T15" fmla="*/ 8 h 8"/>
                  </a:gdLst>
                  <a:ahLst/>
                  <a:cxnLst>
                    <a:cxn ang="T8">
                      <a:pos x="T0" y="T1"/>
                    </a:cxn>
                    <a:cxn ang="T9">
                      <a:pos x="T2" y="T3"/>
                    </a:cxn>
                    <a:cxn ang="T10">
                      <a:pos x="T4" y="T5"/>
                    </a:cxn>
                    <a:cxn ang="T11">
                      <a:pos x="T6" y="T7"/>
                    </a:cxn>
                  </a:cxnLst>
                  <a:rect l="T12" t="T13" r="T14" b="T15"/>
                  <a:pathLst>
                    <a:path w="84" h="8">
                      <a:moveTo>
                        <a:pt x="0" y="5"/>
                      </a:moveTo>
                      <a:cubicBezTo>
                        <a:pt x="0" y="5"/>
                        <a:pt x="76" y="2"/>
                        <a:pt x="84" y="0"/>
                      </a:cubicBezTo>
                      <a:cubicBezTo>
                        <a:pt x="84" y="0"/>
                        <a:pt x="75" y="6"/>
                        <a:pt x="32" y="8"/>
                      </a:cubicBezTo>
                      <a:cubicBezTo>
                        <a:pt x="32" y="8"/>
                        <a:pt x="9" y="7"/>
                        <a:pt x="0"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43" name="Freeform 18"/>
                <p:cNvSpPr>
                  <a:spLocks/>
                </p:cNvSpPr>
                <p:nvPr/>
              </p:nvSpPr>
              <p:spPr bwMode="auto">
                <a:xfrm>
                  <a:off x="4514851" y="3703638"/>
                  <a:ext cx="36513" cy="22225"/>
                </a:xfrm>
                <a:custGeom>
                  <a:avLst/>
                  <a:gdLst>
                    <a:gd name="T0" fmla="*/ 2147483646 w 10"/>
                    <a:gd name="T1" fmla="*/ 0 h 6"/>
                    <a:gd name="T2" fmla="*/ 0 w 10"/>
                    <a:gd name="T3" fmla="*/ 2147483646 h 6"/>
                    <a:gd name="T4" fmla="*/ 2147483646 w 10"/>
                    <a:gd name="T5" fmla="*/ 0 h 6"/>
                    <a:gd name="T6" fmla="*/ 0 60000 65536"/>
                    <a:gd name="T7" fmla="*/ 0 60000 65536"/>
                    <a:gd name="T8" fmla="*/ 0 60000 65536"/>
                    <a:gd name="T9" fmla="*/ 0 w 10"/>
                    <a:gd name="T10" fmla="*/ 0 h 6"/>
                    <a:gd name="T11" fmla="*/ 10 w 10"/>
                    <a:gd name="T12" fmla="*/ 6 h 6"/>
                  </a:gdLst>
                  <a:ahLst/>
                  <a:cxnLst>
                    <a:cxn ang="T6">
                      <a:pos x="T0" y="T1"/>
                    </a:cxn>
                    <a:cxn ang="T7">
                      <a:pos x="T2" y="T3"/>
                    </a:cxn>
                    <a:cxn ang="T8">
                      <a:pos x="T4" y="T5"/>
                    </a:cxn>
                  </a:cxnLst>
                  <a:rect l="T9" t="T10" r="T11" b="T12"/>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44" name="Freeform 19"/>
                <p:cNvSpPr>
                  <a:spLocks/>
                </p:cNvSpPr>
                <p:nvPr/>
              </p:nvSpPr>
              <p:spPr bwMode="auto">
                <a:xfrm>
                  <a:off x="4510088" y="3579813"/>
                  <a:ext cx="41275" cy="19050"/>
                </a:xfrm>
                <a:custGeom>
                  <a:avLst/>
                  <a:gdLst>
                    <a:gd name="T0" fmla="*/ 2147483646 w 11"/>
                    <a:gd name="T1" fmla="*/ 0 h 5"/>
                    <a:gd name="T2" fmla="*/ 0 w 11"/>
                    <a:gd name="T3" fmla="*/ 2147483646 h 5"/>
                    <a:gd name="T4" fmla="*/ 2147483646 w 11"/>
                    <a:gd name="T5" fmla="*/ 0 h 5"/>
                    <a:gd name="T6" fmla="*/ 0 60000 65536"/>
                    <a:gd name="T7" fmla="*/ 0 60000 65536"/>
                    <a:gd name="T8" fmla="*/ 0 60000 65536"/>
                    <a:gd name="T9" fmla="*/ 0 w 11"/>
                    <a:gd name="T10" fmla="*/ 0 h 5"/>
                    <a:gd name="T11" fmla="*/ 11 w 11"/>
                    <a:gd name="T12" fmla="*/ 5 h 5"/>
                  </a:gdLst>
                  <a:ahLst/>
                  <a:cxnLst>
                    <a:cxn ang="T6">
                      <a:pos x="T0" y="T1"/>
                    </a:cxn>
                    <a:cxn ang="T7">
                      <a:pos x="T2" y="T3"/>
                    </a:cxn>
                    <a:cxn ang="T8">
                      <a:pos x="T4" y="T5"/>
                    </a:cxn>
                  </a:cxnLst>
                  <a:rect l="T9" t="T10" r="T11" b="T12"/>
                  <a:pathLst>
                    <a:path w="11" h="5">
                      <a:moveTo>
                        <a:pt x="8" y="0"/>
                      </a:moveTo>
                      <a:cubicBezTo>
                        <a:pt x="8" y="0"/>
                        <a:pt x="11" y="4"/>
                        <a:pt x="0" y="5"/>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45" name="Freeform 20"/>
                <p:cNvSpPr>
                  <a:spLocks/>
                </p:cNvSpPr>
                <p:nvPr/>
              </p:nvSpPr>
              <p:spPr bwMode="auto">
                <a:xfrm>
                  <a:off x="4495801" y="3819525"/>
                  <a:ext cx="55563" cy="19050"/>
                </a:xfrm>
                <a:custGeom>
                  <a:avLst/>
                  <a:gdLst>
                    <a:gd name="T0" fmla="*/ 2147483646 w 15"/>
                    <a:gd name="T1" fmla="*/ 0 h 5"/>
                    <a:gd name="T2" fmla="*/ 0 w 15"/>
                    <a:gd name="T3" fmla="*/ 2147483646 h 5"/>
                    <a:gd name="T4" fmla="*/ 2147483646 w 15"/>
                    <a:gd name="T5" fmla="*/ 0 h 5"/>
                    <a:gd name="T6" fmla="*/ 0 60000 65536"/>
                    <a:gd name="T7" fmla="*/ 0 60000 65536"/>
                    <a:gd name="T8" fmla="*/ 0 60000 65536"/>
                    <a:gd name="T9" fmla="*/ 0 w 15"/>
                    <a:gd name="T10" fmla="*/ 0 h 5"/>
                    <a:gd name="T11" fmla="*/ 15 w 15"/>
                    <a:gd name="T12" fmla="*/ 5 h 5"/>
                  </a:gdLst>
                  <a:ahLst/>
                  <a:cxnLst>
                    <a:cxn ang="T6">
                      <a:pos x="T0" y="T1"/>
                    </a:cxn>
                    <a:cxn ang="T7">
                      <a:pos x="T2" y="T3"/>
                    </a:cxn>
                    <a:cxn ang="T8">
                      <a:pos x="T4" y="T5"/>
                    </a:cxn>
                  </a:cxnLst>
                  <a:rect l="T9" t="T10" r="T11" b="T12"/>
                  <a:pathLst>
                    <a:path w="15" h="5">
                      <a:moveTo>
                        <a:pt x="11" y="0"/>
                      </a:moveTo>
                      <a:cubicBezTo>
                        <a:pt x="11" y="0"/>
                        <a:pt x="15" y="4"/>
                        <a:pt x="0" y="5"/>
                      </a:cubicBezTo>
                      <a:lnTo>
                        <a:pt x="1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46" name="Freeform 21"/>
                <p:cNvSpPr>
                  <a:spLocks/>
                </p:cNvSpPr>
                <p:nvPr/>
              </p:nvSpPr>
              <p:spPr bwMode="auto">
                <a:xfrm>
                  <a:off x="4498976" y="3894138"/>
                  <a:ext cx="46038" cy="57150"/>
                </a:xfrm>
                <a:custGeom>
                  <a:avLst/>
                  <a:gdLst>
                    <a:gd name="T0" fmla="*/ 2147483646 w 12"/>
                    <a:gd name="T1" fmla="*/ 0 h 15"/>
                    <a:gd name="T2" fmla="*/ 2147483646 w 12"/>
                    <a:gd name="T3" fmla="*/ 2147483646 h 15"/>
                    <a:gd name="T4" fmla="*/ 2147483646 w 12"/>
                    <a:gd name="T5" fmla="*/ 2147483646 h 15"/>
                    <a:gd name="T6" fmla="*/ 0 w 12"/>
                    <a:gd name="T7" fmla="*/ 2147483646 h 15"/>
                    <a:gd name="T8" fmla="*/ 2147483646 w 12"/>
                    <a:gd name="T9" fmla="*/ 2147483646 h 15"/>
                    <a:gd name="T10" fmla="*/ 2147483646 w 12"/>
                    <a:gd name="T11" fmla="*/ 0 h 15"/>
                    <a:gd name="T12" fmla="*/ 0 60000 65536"/>
                    <a:gd name="T13" fmla="*/ 0 60000 65536"/>
                    <a:gd name="T14" fmla="*/ 0 60000 65536"/>
                    <a:gd name="T15" fmla="*/ 0 60000 65536"/>
                    <a:gd name="T16" fmla="*/ 0 60000 65536"/>
                    <a:gd name="T17" fmla="*/ 0 60000 65536"/>
                    <a:gd name="T18" fmla="*/ 0 w 12"/>
                    <a:gd name="T19" fmla="*/ 0 h 15"/>
                    <a:gd name="T20" fmla="*/ 12 w 1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2" h="15">
                      <a:moveTo>
                        <a:pt x="6" y="0"/>
                      </a:moveTo>
                      <a:cubicBezTo>
                        <a:pt x="6" y="0"/>
                        <a:pt x="6" y="5"/>
                        <a:pt x="7" y="6"/>
                      </a:cubicBezTo>
                      <a:cubicBezTo>
                        <a:pt x="8" y="7"/>
                        <a:pt x="12" y="12"/>
                        <a:pt x="12" y="12"/>
                      </a:cubicBezTo>
                      <a:cubicBezTo>
                        <a:pt x="12" y="12"/>
                        <a:pt x="3" y="15"/>
                        <a:pt x="0" y="14"/>
                      </a:cubicBezTo>
                      <a:cubicBezTo>
                        <a:pt x="0" y="14"/>
                        <a:pt x="5" y="12"/>
                        <a:pt x="6" y="10"/>
                      </a:cubicBezTo>
                      <a:cubicBezTo>
                        <a:pt x="6" y="9"/>
                        <a:pt x="5" y="1"/>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47" name="Freeform 22"/>
                <p:cNvSpPr>
                  <a:spLocks/>
                </p:cNvSpPr>
                <p:nvPr/>
              </p:nvSpPr>
              <p:spPr bwMode="auto">
                <a:xfrm>
                  <a:off x="4518026" y="4037013"/>
                  <a:ext cx="22225" cy="19050"/>
                </a:xfrm>
                <a:custGeom>
                  <a:avLst/>
                  <a:gdLst>
                    <a:gd name="T0" fmla="*/ 2147483646 w 6"/>
                    <a:gd name="T1" fmla="*/ 0 h 5"/>
                    <a:gd name="T2" fmla="*/ 0 w 6"/>
                    <a:gd name="T3" fmla="*/ 2147483646 h 5"/>
                    <a:gd name="T4" fmla="*/ 2147483646 w 6"/>
                    <a:gd name="T5" fmla="*/ 0 h 5"/>
                    <a:gd name="T6" fmla="*/ 0 60000 65536"/>
                    <a:gd name="T7" fmla="*/ 0 60000 65536"/>
                    <a:gd name="T8" fmla="*/ 0 60000 65536"/>
                    <a:gd name="T9" fmla="*/ 0 w 6"/>
                    <a:gd name="T10" fmla="*/ 0 h 5"/>
                    <a:gd name="T11" fmla="*/ 6 w 6"/>
                    <a:gd name="T12" fmla="*/ 5 h 5"/>
                  </a:gdLst>
                  <a:ahLst/>
                  <a:cxnLst>
                    <a:cxn ang="T6">
                      <a:pos x="T0" y="T1"/>
                    </a:cxn>
                    <a:cxn ang="T7">
                      <a:pos x="T2" y="T3"/>
                    </a:cxn>
                    <a:cxn ang="T8">
                      <a:pos x="T4" y="T5"/>
                    </a:cxn>
                  </a:cxnLst>
                  <a:rect l="T9" t="T10" r="T11" b="T12"/>
                  <a:pathLst>
                    <a:path w="6" h="5">
                      <a:moveTo>
                        <a:pt x="3" y="0"/>
                      </a:moveTo>
                      <a:cubicBezTo>
                        <a:pt x="3" y="0"/>
                        <a:pt x="6" y="4"/>
                        <a:pt x="0" y="5"/>
                      </a:cubicBezTo>
                      <a:lnTo>
                        <a:pt x="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48" name="Freeform 23"/>
                <p:cNvSpPr>
                  <a:spLocks/>
                </p:cNvSpPr>
                <p:nvPr/>
              </p:nvSpPr>
              <p:spPr bwMode="auto">
                <a:xfrm>
                  <a:off x="3814763" y="3557588"/>
                  <a:ext cx="206375" cy="22225"/>
                </a:xfrm>
                <a:custGeom>
                  <a:avLst/>
                  <a:gdLst>
                    <a:gd name="T0" fmla="*/ 0 w 55"/>
                    <a:gd name="T1" fmla="*/ 0 h 6"/>
                    <a:gd name="T2" fmla="*/ 2147483646 w 55"/>
                    <a:gd name="T3" fmla="*/ 2147483646 h 6"/>
                    <a:gd name="T4" fmla="*/ 0 w 55"/>
                    <a:gd name="T5" fmla="*/ 0 h 6"/>
                    <a:gd name="T6" fmla="*/ 0 60000 65536"/>
                    <a:gd name="T7" fmla="*/ 0 60000 65536"/>
                    <a:gd name="T8" fmla="*/ 0 60000 65536"/>
                    <a:gd name="T9" fmla="*/ 0 w 55"/>
                    <a:gd name="T10" fmla="*/ 0 h 6"/>
                    <a:gd name="T11" fmla="*/ 55 w 55"/>
                    <a:gd name="T12" fmla="*/ 6 h 6"/>
                  </a:gdLst>
                  <a:ahLst/>
                  <a:cxnLst>
                    <a:cxn ang="T6">
                      <a:pos x="T0" y="T1"/>
                    </a:cxn>
                    <a:cxn ang="T7">
                      <a:pos x="T2" y="T3"/>
                    </a:cxn>
                    <a:cxn ang="T8">
                      <a:pos x="T4" y="T5"/>
                    </a:cxn>
                  </a:cxnLst>
                  <a:rect l="T9" t="T10" r="T11" b="T12"/>
                  <a:pathLst>
                    <a:path w="55" h="6">
                      <a:moveTo>
                        <a:pt x="0" y="0"/>
                      </a:moveTo>
                      <a:cubicBezTo>
                        <a:pt x="55" y="3"/>
                        <a:pt x="55" y="3"/>
                        <a:pt x="55" y="3"/>
                      </a:cubicBezTo>
                      <a:cubicBezTo>
                        <a:pt x="55" y="3"/>
                        <a:pt x="15" y="6"/>
                        <a:pt x="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49" name="Freeform 24"/>
                <p:cNvSpPr>
                  <a:spLocks/>
                </p:cNvSpPr>
                <p:nvPr/>
              </p:nvSpPr>
              <p:spPr bwMode="auto">
                <a:xfrm>
                  <a:off x="3762376" y="3744913"/>
                  <a:ext cx="71438" cy="17463"/>
                </a:xfrm>
                <a:custGeom>
                  <a:avLst/>
                  <a:gdLst>
                    <a:gd name="T0" fmla="*/ 2147483646 w 19"/>
                    <a:gd name="T1" fmla="*/ 0 h 5"/>
                    <a:gd name="T2" fmla="*/ 2147483646 w 19"/>
                    <a:gd name="T3" fmla="*/ 2147483646 h 5"/>
                    <a:gd name="T4" fmla="*/ 2147483646 w 19"/>
                    <a:gd name="T5" fmla="*/ 2147483646 h 5"/>
                    <a:gd name="T6" fmla="*/ 2147483646 w 19"/>
                    <a:gd name="T7" fmla="*/ 0 h 5"/>
                    <a:gd name="T8" fmla="*/ 0 60000 65536"/>
                    <a:gd name="T9" fmla="*/ 0 60000 65536"/>
                    <a:gd name="T10" fmla="*/ 0 60000 65536"/>
                    <a:gd name="T11" fmla="*/ 0 60000 65536"/>
                    <a:gd name="T12" fmla="*/ 0 w 19"/>
                    <a:gd name="T13" fmla="*/ 0 h 5"/>
                    <a:gd name="T14" fmla="*/ 19 w 19"/>
                    <a:gd name="T15" fmla="*/ 5 h 5"/>
                  </a:gdLst>
                  <a:ahLst/>
                  <a:cxnLst>
                    <a:cxn ang="T8">
                      <a:pos x="T0" y="T1"/>
                    </a:cxn>
                    <a:cxn ang="T9">
                      <a:pos x="T2" y="T3"/>
                    </a:cxn>
                    <a:cxn ang="T10">
                      <a:pos x="T4" y="T5"/>
                    </a:cxn>
                    <a:cxn ang="T11">
                      <a:pos x="T6" y="T7"/>
                    </a:cxn>
                  </a:cxnLst>
                  <a:rect l="T12" t="T13" r="T14" b="T15"/>
                  <a:pathLst>
                    <a:path w="19" h="5">
                      <a:moveTo>
                        <a:pt x="7" y="0"/>
                      </a:moveTo>
                      <a:cubicBezTo>
                        <a:pt x="19" y="1"/>
                        <a:pt x="19" y="1"/>
                        <a:pt x="19" y="1"/>
                      </a:cubicBezTo>
                      <a:cubicBezTo>
                        <a:pt x="19" y="1"/>
                        <a:pt x="7" y="4"/>
                        <a:pt x="4" y="4"/>
                      </a:cubicBezTo>
                      <a:cubicBezTo>
                        <a:pt x="0" y="5"/>
                        <a:pt x="7" y="0"/>
                        <a:pt x="7"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50" name="Freeform 25"/>
                <p:cNvSpPr>
                  <a:spLocks/>
                </p:cNvSpPr>
                <p:nvPr/>
              </p:nvSpPr>
              <p:spPr bwMode="auto">
                <a:xfrm>
                  <a:off x="3762376" y="3857625"/>
                  <a:ext cx="74613" cy="14288"/>
                </a:xfrm>
                <a:custGeom>
                  <a:avLst/>
                  <a:gdLst>
                    <a:gd name="T0" fmla="*/ 2147483646 w 20"/>
                    <a:gd name="T1" fmla="*/ 0 h 4"/>
                    <a:gd name="T2" fmla="*/ 2147483646 w 20"/>
                    <a:gd name="T3" fmla="*/ 0 h 4"/>
                    <a:gd name="T4" fmla="*/ 2147483646 w 20"/>
                    <a:gd name="T5" fmla="*/ 2147483646 h 4"/>
                    <a:gd name="T6" fmla="*/ 2147483646 w 20"/>
                    <a:gd name="T7" fmla="*/ 0 h 4"/>
                    <a:gd name="T8" fmla="*/ 0 60000 65536"/>
                    <a:gd name="T9" fmla="*/ 0 60000 65536"/>
                    <a:gd name="T10" fmla="*/ 0 60000 65536"/>
                    <a:gd name="T11" fmla="*/ 0 60000 65536"/>
                    <a:gd name="T12" fmla="*/ 0 w 20"/>
                    <a:gd name="T13" fmla="*/ 0 h 4"/>
                    <a:gd name="T14" fmla="*/ 20 w 20"/>
                    <a:gd name="T15" fmla="*/ 4 h 4"/>
                  </a:gdLst>
                  <a:ahLst/>
                  <a:cxnLst>
                    <a:cxn ang="T8">
                      <a:pos x="T0" y="T1"/>
                    </a:cxn>
                    <a:cxn ang="T9">
                      <a:pos x="T2" y="T3"/>
                    </a:cxn>
                    <a:cxn ang="T10">
                      <a:pos x="T4" y="T5"/>
                    </a:cxn>
                    <a:cxn ang="T11">
                      <a:pos x="T6" y="T7"/>
                    </a:cxn>
                  </a:cxnLst>
                  <a:rect l="T12" t="T13" r="T14" b="T15"/>
                  <a:pathLst>
                    <a:path w="20" h="4">
                      <a:moveTo>
                        <a:pt x="6" y="0"/>
                      </a:moveTo>
                      <a:cubicBezTo>
                        <a:pt x="20" y="0"/>
                        <a:pt x="20" y="0"/>
                        <a:pt x="20" y="0"/>
                      </a:cubicBezTo>
                      <a:cubicBezTo>
                        <a:pt x="20" y="0"/>
                        <a:pt x="4" y="4"/>
                        <a:pt x="2" y="4"/>
                      </a:cubicBezTo>
                      <a:cubicBezTo>
                        <a:pt x="0" y="4"/>
                        <a:pt x="6" y="0"/>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51" name="Freeform 26"/>
                <p:cNvSpPr>
                  <a:spLocks/>
                </p:cNvSpPr>
                <p:nvPr/>
              </p:nvSpPr>
              <p:spPr bwMode="auto">
                <a:xfrm>
                  <a:off x="3759201" y="3979863"/>
                  <a:ext cx="74613" cy="19050"/>
                </a:xfrm>
                <a:custGeom>
                  <a:avLst/>
                  <a:gdLst>
                    <a:gd name="T0" fmla="*/ 2147483646 w 20"/>
                    <a:gd name="T1" fmla="*/ 0 h 5"/>
                    <a:gd name="T2" fmla="*/ 2147483646 w 20"/>
                    <a:gd name="T3" fmla="*/ 2147483646 h 5"/>
                    <a:gd name="T4" fmla="*/ 2147483646 w 20"/>
                    <a:gd name="T5" fmla="*/ 2147483646 h 5"/>
                    <a:gd name="T6" fmla="*/ 2147483646 w 20"/>
                    <a:gd name="T7" fmla="*/ 0 h 5"/>
                    <a:gd name="T8" fmla="*/ 0 60000 65536"/>
                    <a:gd name="T9" fmla="*/ 0 60000 65536"/>
                    <a:gd name="T10" fmla="*/ 0 60000 65536"/>
                    <a:gd name="T11" fmla="*/ 0 60000 65536"/>
                    <a:gd name="T12" fmla="*/ 0 w 20"/>
                    <a:gd name="T13" fmla="*/ 0 h 5"/>
                    <a:gd name="T14" fmla="*/ 20 w 20"/>
                    <a:gd name="T15" fmla="*/ 5 h 5"/>
                  </a:gdLst>
                  <a:ahLst/>
                  <a:cxnLst>
                    <a:cxn ang="T8">
                      <a:pos x="T0" y="T1"/>
                    </a:cxn>
                    <a:cxn ang="T9">
                      <a:pos x="T2" y="T3"/>
                    </a:cxn>
                    <a:cxn ang="T10">
                      <a:pos x="T4" y="T5"/>
                    </a:cxn>
                    <a:cxn ang="T11">
                      <a:pos x="T6" y="T7"/>
                    </a:cxn>
                  </a:cxnLst>
                  <a:rect l="T12" t="T13" r="T14" b="T15"/>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52" name="Freeform 27"/>
                <p:cNvSpPr>
                  <a:spLocks/>
                </p:cNvSpPr>
                <p:nvPr/>
              </p:nvSpPr>
              <p:spPr bwMode="auto">
                <a:xfrm>
                  <a:off x="3822701" y="4086225"/>
                  <a:ext cx="268288" cy="33338"/>
                </a:xfrm>
                <a:custGeom>
                  <a:avLst/>
                  <a:gdLst>
                    <a:gd name="T0" fmla="*/ 0 w 72"/>
                    <a:gd name="T1" fmla="*/ 0 h 9"/>
                    <a:gd name="T2" fmla="*/ 2147483646 w 72"/>
                    <a:gd name="T3" fmla="*/ 2147483646 h 9"/>
                    <a:gd name="T4" fmla="*/ 0 w 72"/>
                    <a:gd name="T5" fmla="*/ 0 h 9"/>
                    <a:gd name="T6" fmla="*/ 0 60000 65536"/>
                    <a:gd name="T7" fmla="*/ 0 60000 65536"/>
                    <a:gd name="T8" fmla="*/ 0 60000 65536"/>
                    <a:gd name="T9" fmla="*/ 0 w 72"/>
                    <a:gd name="T10" fmla="*/ 0 h 9"/>
                    <a:gd name="T11" fmla="*/ 72 w 72"/>
                    <a:gd name="T12" fmla="*/ 9 h 9"/>
                  </a:gdLst>
                  <a:ahLst/>
                  <a:cxnLst>
                    <a:cxn ang="T6">
                      <a:pos x="T0" y="T1"/>
                    </a:cxn>
                    <a:cxn ang="T7">
                      <a:pos x="T2" y="T3"/>
                    </a:cxn>
                    <a:cxn ang="T8">
                      <a:pos x="T4" y="T5"/>
                    </a:cxn>
                  </a:cxnLst>
                  <a:rect l="T9" t="T10" r="T11" b="T12"/>
                  <a:pathLst>
                    <a:path w="72" h="9">
                      <a:moveTo>
                        <a:pt x="0" y="0"/>
                      </a:moveTo>
                      <a:cubicBezTo>
                        <a:pt x="0" y="0"/>
                        <a:pt x="65" y="2"/>
                        <a:pt x="68" y="1"/>
                      </a:cubicBezTo>
                      <a:cubicBezTo>
                        <a:pt x="72" y="1"/>
                        <a:pt x="24" y="9"/>
                        <a:pt x="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053" name="Freeform 28"/>
                <p:cNvSpPr>
                  <a:spLocks/>
                </p:cNvSpPr>
                <p:nvPr/>
              </p:nvSpPr>
              <p:spPr bwMode="auto">
                <a:xfrm>
                  <a:off x="4300538" y="4114800"/>
                  <a:ext cx="134938" cy="120650"/>
                </a:xfrm>
                <a:custGeom>
                  <a:avLst/>
                  <a:gdLst>
                    <a:gd name="T0" fmla="*/ 2147483646 w 36"/>
                    <a:gd name="T1" fmla="*/ 0 h 32"/>
                    <a:gd name="T2" fmla="*/ 2147483646 w 36"/>
                    <a:gd name="T3" fmla="*/ 2147483646 h 32"/>
                    <a:gd name="T4" fmla="*/ 2147483646 w 36"/>
                    <a:gd name="T5" fmla="*/ 0 h 32"/>
                    <a:gd name="T6" fmla="*/ 0 60000 65536"/>
                    <a:gd name="T7" fmla="*/ 0 60000 65536"/>
                    <a:gd name="T8" fmla="*/ 0 60000 65536"/>
                    <a:gd name="T9" fmla="*/ 0 w 36"/>
                    <a:gd name="T10" fmla="*/ 0 h 32"/>
                    <a:gd name="T11" fmla="*/ 36 w 36"/>
                    <a:gd name="T12" fmla="*/ 32 h 32"/>
                  </a:gdLst>
                  <a:ahLst/>
                  <a:cxnLst>
                    <a:cxn ang="T6">
                      <a:pos x="T0" y="T1"/>
                    </a:cxn>
                    <a:cxn ang="T7">
                      <a:pos x="T2" y="T3"/>
                    </a:cxn>
                    <a:cxn ang="T8">
                      <a:pos x="T4" y="T5"/>
                    </a:cxn>
                  </a:cxnLst>
                  <a:rect l="T9" t="T10" r="T11" b="T12"/>
                  <a:pathLst>
                    <a:path w="36" h="32">
                      <a:moveTo>
                        <a:pt x="36" y="0"/>
                      </a:moveTo>
                      <a:cubicBezTo>
                        <a:pt x="36" y="0"/>
                        <a:pt x="5" y="30"/>
                        <a:pt x="3" y="31"/>
                      </a:cubicBezTo>
                      <a:cubicBezTo>
                        <a:pt x="0" y="32"/>
                        <a:pt x="21" y="8"/>
                        <a:pt x="3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grpSp>
          <p:nvGrpSpPr>
            <p:cNvPr id="77846" name="组合 3"/>
            <p:cNvGrpSpPr>
              <a:grpSpLocks/>
            </p:cNvGrpSpPr>
            <p:nvPr/>
          </p:nvGrpSpPr>
          <p:grpSpPr bwMode="auto">
            <a:xfrm>
              <a:off x="5120657" y="1757307"/>
              <a:ext cx="1937535" cy="2344350"/>
              <a:chOff x="5120657" y="1757307"/>
              <a:chExt cx="1937535" cy="2344350"/>
            </a:xfrm>
          </p:grpSpPr>
          <p:sp>
            <p:nvSpPr>
              <p:cNvPr id="77847" name="Rectangle 38"/>
              <p:cNvSpPr>
                <a:spLocks noChangeArrowheads="1"/>
              </p:cNvSpPr>
              <p:nvPr/>
            </p:nvSpPr>
            <p:spPr bwMode="auto">
              <a:xfrm>
                <a:off x="6080581" y="3424722"/>
                <a:ext cx="19295" cy="593323"/>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ea typeface="幼圆" charset="0"/>
                  <a:cs typeface="幼圆" charset="0"/>
                </a:endParaRPr>
              </a:p>
            </p:txBody>
          </p:sp>
          <p:sp>
            <p:nvSpPr>
              <p:cNvPr id="77848" name="Freeform 39"/>
              <p:cNvSpPr>
                <a:spLocks/>
              </p:cNvSpPr>
              <p:nvPr/>
            </p:nvSpPr>
            <p:spPr bwMode="auto">
              <a:xfrm>
                <a:off x="6088621" y="4006790"/>
                <a:ext cx="273345" cy="30551"/>
              </a:xfrm>
              <a:custGeom>
                <a:avLst/>
                <a:gdLst>
                  <a:gd name="T0" fmla="*/ 2147483646 w 170"/>
                  <a:gd name="T1" fmla="*/ 2147483646 h 19"/>
                  <a:gd name="T2" fmla="*/ 0 w 170"/>
                  <a:gd name="T3" fmla="*/ 2147483646 h 19"/>
                  <a:gd name="T4" fmla="*/ 0 w 170"/>
                  <a:gd name="T5" fmla="*/ 0 h 19"/>
                  <a:gd name="T6" fmla="*/ 2147483646 w 170"/>
                  <a:gd name="T7" fmla="*/ 2147483646 h 19"/>
                  <a:gd name="T8" fmla="*/ 2147483646 w 170"/>
                  <a:gd name="T9" fmla="*/ 2147483646 h 19"/>
                  <a:gd name="T10" fmla="*/ 0 60000 65536"/>
                  <a:gd name="T11" fmla="*/ 0 60000 65536"/>
                  <a:gd name="T12" fmla="*/ 0 60000 65536"/>
                  <a:gd name="T13" fmla="*/ 0 60000 65536"/>
                  <a:gd name="T14" fmla="*/ 0 60000 65536"/>
                  <a:gd name="T15" fmla="*/ 0 w 170"/>
                  <a:gd name="T16" fmla="*/ 0 h 19"/>
                  <a:gd name="T17" fmla="*/ 170 w 170"/>
                  <a:gd name="T18" fmla="*/ 19 h 19"/>
                </a:gdLst>
                <a:ahLst/>
                <a:cxnLst>
                  <a:cxn ang="T10">
                    <a:pos x="T0" y="T1"/>
                  </a:cxn>
                  <a:cxn ang="T11">
                    <a:pos x="T2" y="T3"/>
                  </a:cxn>
                  <a:cxn ang="T12">
                    <a:pos x="T4" y="T5"/>
                  </a:cxn>
                  <a:cxn ang="T13">
                    <a:pos x="T6" y="T7"/>
                  </a:cxn>
                  <a:cxn ang="T14">
                    <a:pos x="T8" y="T9"/>
                  </a:cxn>
                </a:cxnLst>
                <a:rect l="T15" t="T16" r="T17" b="T18"/>
                <a:pathLst>
                  <a:path w="170" h="19">
                    <a:moveTo>
                      <a:pt x="170" y="19"/>
                    </a:moveTo>
                    <a:lnTo>
                      <a:pt x="0" y="12"/>
                    </a:lnTo>
                    <a:lnTo>
                      <a:pt x="0" y="0"/>
                    </a:lnTo>
                    <a:lnTo>
                      <a:pt x="170" y="7"/>
                    </a:lnTo>
                    <a:lnTo>
                      <a:pt x="170" y="19"/>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49" name="Freeform 40"/>
              <p:cNvSpPr>
                <a:spLocks/>
              </p:cNvSpPr>
              <p:nvPr/>
            </p:nvSpPr>
            <p:spPr bwMode="auto">
              <a:xfrm>
                <a:off x="5884416" y="3747914"/>
                <a:ext cx="209029" cy="273347"/>
              </a:xfrm>
              <a:custGeom>
                <a:avLst/>
                <a:gdLst>
                  <a:gd name="T0" fmla="*/ 2147483646 w 130"/>
                  <a:gd name="T1" fmla="*/ 2147483646 h 170"/>
                  <a:gd name="T2" fmla="*/ 0 w 130"/>
                  <a:gd name="T3" fmla="*/ 2147483646 h 170"/>
                  <a:gd name="T4" fmla="*/ 2147483646 w 130"/>
                  <a:gd name="T5" fmla="*/ 0 h 170"/>
                  <a:gd name="T6" fmla="*/ 2147483646 w 130"/>
                  <a:gd name="T7" fmla="*/ 2147483646 h 170"/>
                  <a:gd name="T8" fmla="*/ 2147483646 w 130"/>
                  <a:gd name="T9" fmla="*/ 2147483646 h 170"/>
                  <a:gd name="T10" fmla="*/ 0 60000 65536"/>
                  <a:gd name="T11" fmla="*/ 0 60000 65536"/>
                  <a:gd name="T12" fmla="*/ 0 60000 65536"/>
                  <a:gd name="T13" fmla="*/ 0 60000 65536"/>
                  <a:gd name="T14" fmla="*/ 0 60000 65536"/>
                  <a:gd name="T15" fmla="*/ 0 w 130"/>
                  <a:gd name="T16" fmla="*/ 0 h 170"/>
                  <a:gd name="T17" fmla="*/ 130 w 130"/>
                  <a:gd name="T18" fmla="*/ 170 h 170"/>
                </a:gdLst>
                <a:ahLst/>
                <a:cxnLst>
                  <a:cxn ang="T10">
                    <a:pos x="T0" y="T1"/>
                  </a:cxn>
                  <a:cxn ang="T11">
                    <a:pos x="T2" y="T3"/>
                  </a:cxn>
                  <a:cxn ang="T12">
                    <a:pos x="T4" y="T5"/>
                  </a:cxn>
                  <a:cxn ang="T13">
                    <a:pos x="T6" y="T7"/>
                  </a:cxn>
                  <a:cxn ang="T14">
                    <a:pos x="T8" y="T9"/>
                  </a:cxn>
                </a:cxnLst>
                <a:rect l="T15" t="T16" r="T17" b="T18"/>
                <a:pathLst>
                  <a:path w="130" h="170">
                    <a:moveTo>
                      <a:pt x="120" y="170"/>
                    </a:moveTo>
                    <a:lnTo>
                      <a:pt x="0" y="7"/>
                    </a:lnTo>
                    <a:lnTo>
                      <a:pt x="9" y="0"/>
                    </a:lnTo>
                    <a:lnTo>
                      <a:pt x="130" y="163"/>
                    </a:lnTo>
                    <a:lnTo>
                      <a:pt x="120" y="17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50" name="Freeform 41"/>
              <p:cNvSpPr>
                <a:spLocks/>
              </p:cNvSpPr>
              <p:nvPr/>
            </p:nvSpPr>
            <p:spPr bwMode="auto">
              <a:xfrm>
                <a:off x="6077365" y="3778465"/>
                <a:ext cx="307111" cy="242796"/>
              </a:xfrm>
              <a:custGeom>
                <a:avLst/>
                <a:gdLst>
                  <a:gd name="T0" fmla="*/ 2147483646 w 191"/>
                  <a:gd name="T1" fmla="*/ 2147483646 h 151"/>
                  <a:gd name="T2" fmla="*/ 0 w 191"/>
                  <a:gd name="T3" fmla="*/ 2147483646 h 151"/>
                  <a:gd name="T4" fmla="*/ 2147483646 w 191"/>
                  <a:gd name="T5" fmla="*/ 0 h 151"/>
                  <a:gd name="T6" fmla="*/ 2147483646 w 191"/>
                  <a:gd name="T7" fmla="*/ 2147483646 h 151"/>
                  <a:gd name="T8" fmla="*/ 2147483646 w 191"/>
                  <a:gd name="T9" fmla="*/ 2147483646 h 151"/>
                  <a:gd name="T10" fmla="*/ 0 60000 65536"/>
                  <a:gd name="T11" fmla="*/ 0 60000 65536"/>
                  <a:gd name="T12" fmla="*/ 0 60000 65536"/>
                  <a:gd name="T13" fmla="*/ 0 60000 65536"/>
                  <a:gd name="T14" fmla="*/ 0 60000 65536"/>
                  <a:gd name="T15" fmla="*/ 0 w 191"/>
                  <a:gd name="T16" fmla="*/ 0 h 151"/>
                  <a:gd name="T17" fmla="*/ 191 w 191"/>
                  <a:gd name="T18" fmla="*/ 151 h 151"/>
                </a:gdLst>
                <a:ahLst/>
                <a:cxnLst>
                  <a:cxn ang="T10">
                    <a:pos x="T0" y="T1"/>
                  </a:cxn>
                  <a:cxn ang="T11">
                    <a:pos x="T2" y="T3"/>
                  </a:cxn>
                  <a:cxn ang="T12">
                    <a:pos x="T4" y="T5"/>
                  </a:cxn>
                  <a:cxn ang="T13">
                    <a:pos x="T6" y="T7"/>
                  </a:cxn>
                  <a:cxn ang="T14">
                    <a:pos x="T8" y="T9"/>
                  </a:cxn>
                </a:cxnLst>
                <a:rect l="T15" t="T16" r="T17" b="T18"/>
                <a:pathLst>
                  <a:path w="191" h="151">
                    <a:moveTo>
                      <a:pt x="7" y="151"/>
                    </a:moveTo>
                    <a:lnTo>
                      <a:pt x="0" y="142"/>
                    </a:lnTo>
                    <a:lnTo>
                      <a:pt x="184" y="0"/>
                    </a:lnTo>
                    <a:lnTo>
                      <a:pt x="191" y="10"/>
                    </a:lnTo>
                    <a:lnTo>
                      <a:pt x="7" y="15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51" name="Freeform 42"/>
              <p:cNvSpPr>
                <a:spLocks/>
              </p:cNvSpPr>
              <p:nvPr/>
            </p:nvSpPr>
            <p:spPr bwMode="auto">
              <a:xfrm>
                <a:off x="5659308" y="4010005"/>
                <a:ext cx="426097" cy="30551"/>
              </a:xfrm>
              <a:custGeom>
                <a:avLst/>
                <a:gdLst>
                  <a:gd name="T0" fmla="*/ 0 w 265"/>
                  <a:gd name="T1" fmla="*/ 2147483646 h 19"/>
                  <a:gd name="T2" fmla="*/ 0 w 265"/>
                  <a:gd name="T3" fmla="*/ 2147483646 h 19"/>
                  <a:gd name="T4" fmla="*/ 2147483646 w 265"/>
                  <a:gd name="T5" fmla="*/ 0 h 19"/>
                  <a:gd name="T6" fmla="*/ 2147483646 w 265"/>
                  <a:gd name="T7" fmla="*/ 2147483646 h 19"/>
                  <a:gd name="T8" fmla="*/ 0 w 265"/>
                  <a:gd name="T9" fmla="*/ 2147483646 h 19"/>
                  <a:gd name="T10" fmla="*/ 0 60000 65536"/>
                  <a:gd name="T11" fmla="*/ 0 60000 65536"/>
                  <a:gd name="T12" fmla="*/ 0 60000 65536"/>
                  <a:gd name="T13" fmla="*/ 0 60000 65536"/>
                  <a:gd name="T14" fmla="*/ 0 60000 65536"/>
                  <a:gd name="T15" fmla="*/ 0 w 265"/>
                  <a:gd name="T16" fmla="*/ 0 h 19"/>
                  <a:gd name="T17" fmla="*/ 265 w 265"/>
                  <a:gd name="T18" fmla="*/ 19 h 19"/>
                </a:gdLst>
                <a:ahLst/>
                <a:cxnLst>
                  <a:cxn ang="T10">
                    <a:pos x="T0" y="T1"/>
                  </a:cxn>
                  <a:cxn ang="T11">
                    <a:pos x="T2" y="T3"/>
                  </a:cxn>
                  <a:cxn ang="T12">
                    <a:pos x="T4" y="T5"/>
                  </a:cxn>
                  <a:cxn ang="T13">
                    <a:pos x="T6" y="T7"/>
                  </a:cxn>
                  <a:cxn ang="T14">
                    <a:pos x="T8" y="T9"/>
                  </a:cxn>
                </a:cxnLst>
                <a:rect l="T15" t="T16" r="T17" b="T18"/>
                <a:pathLst>
                  <a:path w="265" h="19">
                    <a:moveTo>
                      <a:pt x="0" y="19"/>
                    </a:moveTo>
                    <a:lnTo>
                      <a:pt x="0" y="7"/>
                    </a:lnTo>
                    <a:lnTo>
                      <a:pt x="265" y="0"/>
                    </a:lnTo>
                    <a:lnTo>
                      <a:pt x="265" y="12"/>
                    </a:lnTo>
                    <a:lnTo>
                      <a:pt x="0" y="19"/>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52" name="Freeform 43"/>
              <p:cNvSpPr>
                <a:spLocks/>
              </p:cNvSpPr>
              <p:nvPr/>
            </p:nvSpPr>
            <p:spPr bwMode="auto">
              <a:xfrm>
                <a:off x="5561225" y="3710932"/>
                <a:ext cx="106122" cy="323192"/>
              </a:xfrm>
              <a:custGeom>
                <a:avLst/>
                <a:gdLst>
                  <a:gd name="T0" fmla="*/ 2147483646 w 66"/>
                  <a:gd name="T1" fmla="*/ 2147483646 h 201"/>
                  <a:gd name="T2" fmla="*/ 0 w 66"/>
                  <a:gd name="T3" fmla="*/ 2147483646 h 201"/>
                  <a:gd name="T4" fmla="*/ 2147483646 w 66"/>
                  <a:gd name="T5" fmla="*/ 0 h 201"/>
                  <a:gd name="T6" fmla="*/ 2147483646 w 66"/>
                  <a:gd name="T7" fmla="*/ 2147483646 h 201"/>
                  <a:gd name="T8" fmla="*/ 2147483646 w 66"/>
                  <a:gd name="T9" fmla="*/ 2147483646 h 201"/>
                  <a:gd name="T10" fmla="*/ 0 60000 65536"/>
                  <a:gd name="T11" fmla="*/ 0 60000 65536"/>
                  <a:gd name="T12" fmla="*/ 0 60000 65536"/>
                  <a:gd name="T13" fmla="*/ 0 60000 65536"/>
                  <a:gd name="T14" fmla="*/ 0 60000 65536"/>
                  <a:gd name="T15" fmla="*/ 0 w 66"/>
                  <a:gd name="T16" fmla="*/ 0 h 201"/>
                  <a:gd name="T17" fmla="*/ 66 w 66"/>
                  <a:gd name="T18" fmla="*/ 201 h 201"/>
                </a:gdLst>
                <a:ahLst/>
                <a:cxnLst>
                  <a:cxn ang="T10">
                    <a:pos x="T0" y="T1"/>
                  </a:cxn>
                  <a:cxn ang="T11">
                    <a:pos x="T2" y="T3"/>
                  </a:cxn>
                  <a:cxn ang="T12">
                    <a:pos x="T4" y="T5"/>
                  </a:cxn>
                  <a:cxn ang="T13">
                    <a:pos x="T6" y="T7"/>
                  </a:cxn>
                  <a:cxn ang="T14">
                    <a:pos x="T8" y="T9"/>
                  </a:cxn>
                </a:cxnLst>
                <a:rect l="T15" t="T16" r="T17" b="T18"/>
                <a:pathLst>
                  <a:path w="66" h="201">
                    <a:moveTo>
                      <a:pt x="54" y="201"/>
                    </a:moveTo>
                    <a:lnTo>
                      <a:pt x="0" y="2"/>
                    </a:lnTo>
                    <a:lnTo>
                      <a:pt x="12" y="0"/>
                    </a:lnTo>
                    <a:lnTo>
                      <a:pt x="66" y="198"/>
                    </a:lnTo>
                    <a:lnTo>
                      <a:pt x="54" y="20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53" name="Freeform 44"/>
              <p:cNvSpPr>
                <a:spLocks/>
              </p:cNvSpPr>
              <p:nvPr/>
            </p:nvSpPr>
            <p:spPr bwMode="auto">
              <a:xfrm>
                <a:off x="5648052" y="3752738"/>
                <a:ext cx="247619" cy="281386"/>
              </a:xfrm>
              <a:custGeom>
                <a:avLst/>
                <a:gdLst>
                  <a:gd name="T0" fmla="*/ 2147483646 w 154"/>
                  <a:gd name="T1" fmla="*/ 2147483646 h 175"/>
                  <a:gd name="T2" fmla="*/ 0 w 154"/>
                  <a:gd name="T3" fmla="*/ 2147483646 h 175"/>
                  <a:gd name="T4" fmla="*/ 2147483646 w 154"/>
                  <a:gd name="T5" fmla="*/ 0 h 175"/>
                  <a:gd name="T6" fmla="*/ 2147483646 w 154"/>
                  <a:gd name="T7" fmla="*/ 2147483646 h 175"/>
                  <a:gd name="T8" fmla="*/ 2147483646 w 154"/>
                  <a:gd name="T9" fmla="*/ 2147483646 h 175"/>
                  <a:gd name="T10" fmla="*/ 0 60000 65536"/>
                  <a:gd name="T11" fmla="*/ 0 60000 65536"/>
                  <a:gd name="T12" fmla="*/ 0 60000 65536"/>
                  <a:gd name="T13" fmla="*/ 0 60000 65536"/>
                  <a:gd name="T14" fmla="*/ 0 60000 65536"/>
                  <a:gd name="T15" fmla="*/ 0 w 154"/>
                  <a:gd name="T16" fmla="*/ 0 h 175"/>
                  <a:gd name="T17" fmla="*/ 154 w 154"/>
                  <a:gd name="T18" fmla="*/ 175 h 175"/>
                </a:gdLst>
                <a:ahLst/>
                <a:cxnLst>
                  <a:cxn ang="T10">
                    <a:pos x="T0" y="T1"/>
                  </a:cxn>
                  <a:cxn ang="T11">
                    <a:pos x="T2" y="T3"/>
                  </a:cxn>
                  <a:cxn ang="T12">
                    <a:pos x="T4" y="T5"/>
                  </a:cxn>
                  <a:cxn ang="T13">
                    <a:pos x="T6" y="T7"/>
                  </a:cxn>
                  <a:cxn ang="T14">
                    <a:pos x="T8" y="T9"/>
                  </a:cxn>
                </a:cxnLst>
                <a:rect l="T15" t="T16" r="T17" b="T18"/>
                <a:pathLst>
                  <a:path w="154" h="175">
                    <a:moveTo>
                      <a:pt x="9" y="175"/>
                    </a:moveTo>
                    <a:lnTo>
                      <a:pt x="0" y="167"/>
                    </a:lnTo>
                    <a:lnTo>
                      <a:pt x="147" y="0"/>
                    </a:lnTo>
                    <a:lnTo>
                      <a:pt x="154" y="7"/>
                    </a:lnTo>
                    <a:lnTo>
                      <a:pt x="9" y="175"/>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54" name="Freeform 45"/>
              <p:cNvSpPr>
                <a:spLocks/>
              </p:cNvSpPr>
              <p:nvPr/>
            </p:nvSpPr>
            <p:spPr bwMode="auto">
              <a:xfrm>
                <a:off x="5564441" y="3702892"/>
                <a:ext cx="326406" cy="56277"/>
              </a:xfrm>
              <a:custGeom>
                <a:avLst/>
                <a:gdLst>
                  <a:gd name="T0" fmla="*/ 2147483646 w 203"/>
                  <a:gd name="T1" fmla="*/ 2147483646 h 35"/>
                  <a:gd name="T2" fmla="*/ 0 w 203"/>
                  <a:gd name="T3" fmla="*/ 2147483646 h 35"/>
                  <a:gd name="T4" fmla="*/ 2147483646 w 203"/>
                  <a:gd name="T5" fmla="*/ 0 h 35"/>
                  <a:gd name="T6" fmla="*/ 2147483646 w 203"/>
                  <a:gd name="T7" fmla="*/ 2147483646 h 35"/>
                  <a:gd name="T8" fmla="*/ 2147483646 w 203"/>
                  <a:gd name="T9" fmla="*/ 2147483646 h 35"/>
                  <a:gd name="T10" fmla="*/ 0 60000 65536"/>
                  <a:gd name="T11" fmla="*/ 0 60000 65536"/>
                  <a:gd name="T12" fmla="*/ 0 60000 65536"/>
                  <a:gd name="T13" fmla="*/ 0 60000 65536"/>
                  <a:gd name="T14" fmla="*/ 0 60000 65536"/>
                  <a:gd name="T15" fmla="*/ 0 w 203"/>
                  <a:gd name="T16" fmla="*/ 0 h 35"/>
                  <a:gd name="T17" fmla="*/ 203 w 203"/>
                  <a:gd name="T18" fmla="*/ 35 h 35"/>
                </a:gdLst>
                <a:ahLst/>
                <a:cxnLst>
                  <a:cxn ang="T10">
                    <a:pos x="T0" y="T1"/>
                  </a:cxn>
                  <a:cxn ang="T11">
                    <a:pos x="T2" y="T3"/>
                  </a:cxn>
                  <a:cxn ang="T12">
                    <a:pos x="T4" y="T5"/>
                  </a:cxn>
                  <a:cxn ang="T13">
                    <a:pos x="T6" y="T7"/>
                  </a:cxn>
                  <a:cxn ang="T14">
                    <a:pos x="T8" y="T9"/>
                  </a:cxn>
                </a:cxnLst>
                <a:rect l="T15" t="T16" r="T17" b="T18"/>
                <a:pathLst>
                  <a:path w="203" h="35">
                    <a:moveTo>
                      <a:pt x="203" y="35"/>
                    </a:moveTo>
                    <a:lnTo>
                      <a:pt x="0" y="9"/>
                    </a:lnTo>
                    <a:lnTo>
                      <a:pt x="2" y="0"/>
                    </a:lnTo>
                    <a:lnTo>
                      <a:pt x="203" y="26"/>
                    </a:lnTo>
                    <a:lnTo>
                      <a:pt x="203" y="35"/>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55" name="Freeform 46"/>
              <p:cNvSpPr>
                <a:spLocks/>
              </p:cNvSpPr>
              <p:nvPr/>
            </p:nvSpPr>
            <p:spPr bwMode="auto">
              <a:xfrm>
                <a:off x="5884416" y="3424722"/>
                <a:ext cx="212244" cy="331232"/>
              </a:xfrm>
              <a:custGeom>
                <a:avLst/>
                <a:gdLst>
                  <a:gd name="T0" fmla="*/ 2147483646 w 132"/>
                  <a:gd name="T1" fmla="*/ 2147483646 h 206"/>
                  <a:gd name="T2" fmla="*/ 0 w 132"/>
                  <a:gd name="T3" fmla="*/ 2147483646 h 206"/>
                  <a:gd name="T4" fmla="*/ 2147483646 w 132"/>
                  <a:gd name="T5" fmla="*/ 0 h 206"/>
                  <a:gd name="T6" fmla="*/ 2147483646 w 132"/>
                  <a:gd name="T7" fmla="*/ 2147483646 h 206"/>
                  <a:gd name="T8" fmla="*/ 2147483646 w 132"/>
                  <a:gd name="T9" fmla="*/ 2147483646 h 206"/>
                  <a:gd name="T10" fmla="*/ 0 60000 65536"/>
                  <a:gd name="T11" fmla="*/ 0 60000 65536"/>
                  <a:gd name="T12" fmla="*/ 0 60000 65536"/>
                  <a:gd name="T13" fmla="*/ 0 60000 65536"/>
                  <a:gd name="T14" fmla="*/ 0 60000 65536"/>
                  <a:gd name="T15" fmla="*/ 0 w 132"/>
                  <a:gd name="T16" fmla="*/ 0 h 206"/>
                  <a:gd name="T17" fmla="*/ 132 w 132"/>
                  <a:gd name="T18" fmla="*/ 206 h 206"/>
                </a:gdLst>
                <a:ahLst/>
                <a:cxnLst>
                  <a:cxn ang="T10">
                    <a:pos x="T0" y="T1"/>
                  </a:cxn>
                  <a:cxn ang="T11">
                    <a:pos x="T2" y="T3"/>
                  </a:cxn>
                  <a:cxn ang="T12">
                    <a:pos x="T4" y="T5"/>
                  </a:cxn>
                  <a:cxn ang="T13">
                    <a:pos x="T6" y="T7"/>
                  </a:cxn>
                  <a:cxn ang="T14">
                    <a:pos x="T8" y="T9"/>
                  </a:cxn>
                </a:cxnLst>
                <a:rect l="T15" t="T16" r="T17" b="T18"/>
                <a:pathLst>
                  <a:path w="132" h="206">
                    <a:moveTo>
                      <a:pt x="9" y="206"/>
                    </a:moveTo>
                    <a:lnTo>
                      <a:pt x="0" y="199"/>
                    </a:lnTo>
                    <a:lnTo>
                      <a:pt x="122" y="0"/>
                    </a:lnTo>
                    <a:lnTo>
                      <a:pt x="132" y="8"/>
                    </a:lnTo>
                    <a:lnTo>
                      <a:pt x="9" y="20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56" name="Freeform 47"/>
              <p:cNvSpPr>
                <a:spLocks/>
              </p:cNvSpPr>
              <p:nvPr/>
            </p:nvSpPr>
            <p:spPr bwMode="auto">
              <a:xfrm>
                <a:off x="6370005" y="3604809"/>
                <a:ext cx="250834" cy="189735"/>
              </a:xfrm>
              <a:custGeom>
                <a:avLst/>
                <a:gdLst>
                  <a:gd name="T0" fmla="*/ 2147483646 w 156"/>
                  <a:gd name="T1" fmla="*/ 2147483646 h 118"/>
                  <a:gd name="T2" fmla="*/ 0 w 156"/>
                  <a:gd name="T3" fmla="*/ 2147483646 h 118"/>
                  <a:gd name="T4" fmla="*/ 2147483646 w 156"/>
                  <a:gd name="T5" fmla="*/ 0 h 118"/>
                  <a:gd name="T6" fmla="*/ 2147483646 w 156"/>
                  <a:gd name="T7" fmla="*/ 2147483646 h 118"/>
                  <a:gd name="T8" fmla="*/ 2147483646 w 156"/>
                  <a:gd name="T9" fmla="*/ 2147483646 h 118"/>
                  <a:gd name="T10" fmla="*/ 0 60000 65536"/>
                  <a:gd name="T11" fmla="*/ 0 60000 65536"/>
                  <a:gd name="T12" fmla="*/ 0 60000 65536"/>
                  <a:gd name="T13" fmla="*/ 0 60000 65536"/>
                  <a:gd name="T14" fmla="*/ 0 60000 65536"/>
                  <a:gd name="T15" fmla="*/ 0 w 156"/>
                  <a:gd name="T16" fmla="*/ 0 h 118"/>
                  <a:gd name="T17" fmla="*/ 156 w 156"/>
                  <a:gd name="T18" fmla="*/ 118 h 118"/>
                </a:gdLst>
                <a:ahLst/>
                <a:cxnLst>
                  <a:cxn ang="T10">
                    <a:pos x="T0" y="T1"/>
                  </a:cxn>
                  <a:cxn ang="T11">
                    <a:pos x="T2" y="T3"/>
                  </a:cxn>
                  <a:cxn ang="T12">
                    <a:pos x="T4" y="T5"/>
                  </a:cxn>
                  <a:cxn ang="T13">
                    <a:pos x="T6" y="T7"/>
                  </a:cxn>
                  <a:cxn ang="T14">
                    <a:pos x="T8" y="T9"/>
                  </a:cxn>
                </a:cxnLst>
                <a:rect l="T15" t="T16" r="T17" b="T18"/>
                <a:pathLst>
                  <a:path w="156" h="118">
                    <a:moveTo>
                      <a:pt x="7" y="118"/>
                    </a:moveTo>
                    <a:lnTo>
                      <a:pt x="0" y="108"/>
                    </a:lnTo>
                    <a:lnTo>
                      <a:pt x="149" y="0"/>
                    </a:lnTo>
                    <a:lnTo>
                      <a:pt x="156" y="7"/>
                    </a:lnTo>
                    <a:lnTo>
                      <a:pt x="7" y="118"/>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57" name="Freeform 48"/>
              <p:cNvSpPr>
                <a:spLocks/>
              </p:cNvSpPr>
              <p:nvPr/>
            </p:nvSpPr>
            <p:spPr bwMode="auto">
              <a:xfrm>
                <a:off x="6355534" y="3789720"/>
                <a:ext cx="28942" cy="231541"/>
              </a:xfrm>
              <a:custGeom>
                <a:avLst/>
                <a:gdLst>
                  <a:gd name="T0" fmla="*/ 2147483646 w 18"/>
                  <a:gd name="T1" fmla="*/ 2147483646 h 144"/>
                  <a:gd name="T2" fmla="*/ 0 w 18"/>
                  <a:gd name="T3" fmla="*/ 2147483646 h 144"/>
                  <a:gd name="T4" fmla="*/ 2147483646 w 18"/>
                  <a:gd name="T5" fmla="*/ 0 h 144"/>
                  <a:gd name="T6" fmla="*/ 2147483646 w 18"/>
                  <a:gd name="T7" fmla="*/ 0 h 144"/>
                  <a:gd name="T8" fmla="*/ 2147483646 w 18"/>
                  <a:gd name="T9" fmla="*/ 2147483646 h 144"/>
                  <a:gd name="T10" fmla="*/ 0 60000 65536"/>
                  <a:gd name="T11" fmla="*/ 0 60000 65536"/>
                  <a:gd name="T12" fmla="*/ 0 60000 65536"/>
                  <a:gd name="T13" fmla="*/ 0 60000 65536"/>
                  <a:gd name="T14" fmla="*/ 0 60000 65536"/>
                  <a:gd name="T15" fmla="*/ 0 w 18"/>
                  <a:gd name="T16" fmla="*/ 0 h 144"/>
                  <a:gd name="T17" fmla="*/ 18 w 18"/>
                  <a:gd name="T18" fmla="*/ 144 h 144"/>
                </a:gdLst>
                <a:ahLst/>
                <a:cxnLst>
                  <a:cxn ang="T10">
                    <a:pos x="T0" y="T1"/>
                  </a:cxn>
                  <a:cxn ang="T11">
                    <a:pos x="T2" y="T3"/>
                  </a:cxn>
                  <a:cxn ang="T12">
                    <a:pos x="T4" y="T5"/>
                  </a:cxn>
                  <a:cxn ang="T13">
                    <a:pos x="T6" y="T7"/>
                  </a:cxn>
                  <a:cxn ang="T14">
                    <a:pos x="T8" y="T9"/>
                  </a:cxn>
                </a:cxnLst>
                <a:rect l="T15" t="T16" r="T17" b="T18"/>
                <a:pathLst>
                  <a:path w="18" h="144">
                    <a:moveTo>
                      <a:pt x="11" y="144"/>
                    </a:moveTo>
                    <a:lnTo>
                      <a:pt x="0" y="144"/>
                    </a:lnTo>
                    <a:lnTo>
                      <a:pt x="7" y="0"/>
                    </a:lnTo>
                    <a:lnTo>
                      <a:pt x="18" y="0"/>
                    </a:lnTo>
                    <a:lnTo>
                      <a:pt x="11" y="144"/>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58" name="Freeform 49"/>
              <p:cNvSpPr>
                <a:spLocks/>
              </p:cNvSpPr>
              <p:nvPr/>
            </p:nvSpPr>
            <p:spPr bwMode="auto">
              <a:xfrm>
                <a:off x="5895671" y="3736659"/>
                <a:ext cx="477550" cy="64317"/>
              </a:xfrm>
              <a:custGeom>
                <a:avLst/>
                <a:gdLst>
                  <a:gd name="T0" fmla="*/ 2147483646 w 297"/>
                  <a:gd name="T1" fmla="*/ 2147483646 h 40"/>
                  <a:gd name="T2" fmla="*/ 0 w 297"/>
                  <a:gd name="T3" fmla="*/ 2147483646 h 40"/>
                  <a:gd name="T4" fmla="*/ 0 w 297"/>
                  <a:gd name="T5" fmla="*/ 0 h 40"/>
                  <a:gd name="T6" fmla="*/ 2147483646 w 297"/>
                  <a:gd name="T7" fmla="*/ 2147483646 h 40"/>
                  <a:gd name="T8" fmla="*/ 2147483646 w 297"/>
                  <a:gd name="T9" fmla="*/ 2147483646 h 40"/>
                  <a:gd name="T10" fmla="*/ 0 60000 65536"/>
                  <a:gd name="T11" fmla="*/ 0 60000 65536"/>
                  <a:gd name="T12" fmla="*/ 0 60000 65536"/>
                  <a:gd name="T13" fmla="*/ 0 60000 65536"/>
                  <a:gd name="T14" fmla="*/ 0 60000 65536"/>
                  <a:gd name="T15" fmla="*/ 0 w 297"/>
                  <a:gd name="T16" fmla="*/ 0 h 40"/>
                  <a:gd name="T17" fmla="*/ 297 w 297"/>
                  <a:gd name="T18" fmla="*/ 40 h 40"/>
                </a:gdLst>
                <a:ahLst/>
                <a:cxnLst>
                  <a:cxn ang="T10">
                    <a:pos x="T0" y="T1"/>
                  </a:cxn>
                  <a:cxn ang="T11">
                    <a:pos x="T2" y="T3"/>
                  </a:cxn>
                  <a:cxn ang="T12">
                    <a:pos x="T4" y="T5"/>
                  </a:cxn>
                  <a:cxn ang="T13">
                    <a:pos x="T6" y="T7"/>
                  </a:cxn>
                  <a:cxn ang="T14">
                    <a:pos x="T8" y="T9"/>
                  </a:cxn>
                </a:cxnLst>
                <a:rect l="T15" t="T16" r="T17" b="T18"/>
                <a:pathLst>
                  <a:path w="297" h="40">
                    <a:moveTo>
                      <a:pt x="297" y="40"/>
                    </a:moveTo>
                    <a:lnTo>
                      <a:pt x="0" y="10"/>
                    </a:lnTo>
                    <a:lnTo>
                      <a:pt x="0" y="0"/>
                    </a:lnTo>
                    <a:lnTo>
                      <a:pt x="297" y="29"/>
                    </a:lnTo>
                    <a:lnTo>
                      <a:pt x="297" y="4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59" name="Freeform 50"/>
              <p:cNvSpPr>
                <a:spLocks/>
              </p:cNvSpPr>
              <p:nvPr/>
            </p:nvSpPr>
            <p:spPr bwMode="auto">
              <a:xfrm>
                <a:off x="6361966" y="3466528"/>
                <a:ext cx="22511" cy="319976"/>
              </a:xfrm>
              <a:custGeom>
                <a:avLst/>
                <a:gdLst>
                  <a:gd name="T0" fmla="*/ 2147483646 w 14"/>
                  <a:gd name="T1" fmla="*/ 2147483646 h 199"/>
                  <a:gd name="T2" fmla="*/ 0 w 14"/>
                  <a:gd name="T3" fmla="*/ 0 h 199"/>
                  <a:gd name="T4" fmla="*/ 2147483646 w 14"/>
                  <a:gd name="T5" fmla="*/ 0 h 199"/>
                  <a:gd name="T6" fmla="*/ 2147483646 w 14"/>
                  <a:gd name="T7" fmla="*/ 2147483646 h 199"/>
                  <a:gd name="T8" fmla="*/ 2147483646 w 14"/>
                  <a:gd name="T9" fmla="*/ 2147483646 h 199"/>
                  <a:gd name="T10" fmla="*/ 0 60000 65536"/>
                  <a:gd name="T11" fmla="*/ 0 60000 65536"/>
                  <a:gd name="T12" fmla="*/ 0 60000 65536"/>
                  <a:gd name="T13" fmla="*/ 0 60000 65536"/>
                  <a:gd name="T14" fmla="*/ 0 60000 65536"/>
                  <a:gd name="T15" fmla="*/ 0 w 14"/>
                  <a:gd name="T16" fmla="*/ 0 h 199"/>
                  <a:gd name="T17" fmla="*/ 14 w 14"/>
                  <a:gd name="T18" fmla="*/ 199 h 199"/>
                </a:gdLst>
                <a:ahLst/>
                <a:cxnLst>
                  <a:cxn ang="T10">
                    <a:pos x="T0" y="T1"/>
                  </a:cxn>
                  <a:cxn ang="T11">
                    <a:pos x="T2" y="T3"/>
                  </a:cxn>
                  <a:cxn ang="T12">
                    <a:pos x="T4" y="T5"/>
                  </a:cxn>
                  <a:cxn ang="T13">
                    <a:pos x="T6" y="T7"/>
                  </a:cxn>
                  <a:cxn ang="T14">
                    <a:pos x="T8" y="T9"/>
                  </a:cxn>
                </a:cxnLst>
                <a:rect l="T15" t="T16" r="T17" b="T18"/>
                <a:pathLst>
                  <a:path w="14" h="199">
                    <a:moveTo>
                      <a:pt x="3" y="199"/>
                    </a:moveTo>
                    <a:lnTo>
                      <a:pt x="0" y="0"/>
                    </a:lnTo>
                    <a:lnTo>
                      <a:pt x="12" y="0"/>
                    </a:lnTo>
                    <a:lnTo>
                      <a:pt x="14" y="199"/>
                    </a:lnTo>
                    <a:lnTo>
                      <a:pt x="3" y="199"/>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60" name="Freeform 51"/>
              <p:cNvSpPr>
                <a:spLocks/>
              </p:cNvSpPr>
              <p:nvPr/>
            </p:nvSpPr>
            <p:spPr bwMode="auto">
              <a:xfrm>
                <a:off x="6370005" y="3770425"/>
                <a:ext cx="197773" cy="213854"/>
              </a:xfrm>
              <a:custGeom>
                <a:avLst/>
                <a:gdLst>
                  <a:gd name="T0" fmla="*/ 2147483646 w 52"/>
                  <a:gd name="T1" fmla="*/ 2147483646 h 56"/>
                  <a:gd name="T2" fmla="*/ 0 w 52"/>
                  <a:gd name="T3" fmla="*/ 2147483646 h 56"/>
                  <a:gd name="T4" fmla="*/ 2147483646 w 52"/>
                  <a:gd name="T5" fmla="*/ 0 h 56"/>
                  <a:gd name="T6" fmla="*/ 2147483646 w 52"/>
                  <a:gd name="T7" fmla="*/ 2147483646 h 56"/>
                  <a:gd name="T8" fmla="*/ 2147483646 w 52"/>
                  <a:gd name="T9" fmla="*/ 0 h 56"/>
                  <a:gd name="T10" fmla="*/ 2147483646 w 52"/>
                  <a:gd name="T11" fmla="*/ 2147483646 h 56"/>
                  <a:gd name="T12" fmla="*/ 2147483646 w 52"/>
                  <a:gd name="T13" fmla="*/ 2147483646 h 56"/>
                  <a:gd name="T14" fmla="*/ 0 60000 65536"/>
                  <a:gd name="T15" fmla="*/ 0 60000 65536"/>
                  <a:gd name="T16" fmla="*/ 0 60000 65536"/>
                  <a:gd name="T17" fmla="*/ 0 60000 65536"/>
                  <a:gd name="T18" fmla="*/ 0 60000 65536"/>
                  <a:gd name="T19" fmla="*/ 0 60000 65536"/>
                  <a:gd name="T20" fmla="*/ 0 60000 65536"/>
                  <a:gd name="T21" fmla="*/ 0 w 52"/>
                  <a:gd name="T22" fmla="*/ 0 h 56"/>
                  <a:gd name="T23" fmla="*/ 52 w 52"/>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61" name="Freeform 52"/>
              <p:cNvSpPr>
                <a:spLocks/>
              </p:cNvSpPr>
              <p:nvPr/>
            </p:nvSpPr>
            <p:spPr bwMode="auto">
              <a:xfrm>
                <a:off x="6366789" y="3973023"/>
                <a:ext cx="197773" cy="64317"/>
              </a:xfrm>
              <a:custGeom>
                <a:avLst/>
                <a:gdLst>
                  <a:gd name="T0" fmla="*/ 2147483646 w 123"/>
                  <a:gd name="T1" fmla="*/ 2147483646 h 40"/>
                  <a:gd name="T2" fmla="*/ 0 w 123"/>
                  <a:gd name="T3" fmla="*/ 2147483646 h 40"/>
                  <a:gd name="T4" fmla="*/ 2147483646 w 123"/>
                  <a:gd name="T5" fmla="*/ 0 h 40"/>
                  <a:gd name="T6" fmla="*/ 2147483646 w 123"/>
                  <a:gd name="T7" fmla="*/ 2147483646 h 40"/>
                  <a:gd name="T8" fmla="*/ 2147483646 w 123"/>
                  <a:gd name="T9" fmla="*/ 2147483646 h 40"/>
                  <a:gd name="T10" fmla="*/ 0 60000 65536"/>
                  <a:gd name="T11" fmla="*/ 0 60000 65536"/>
                  <a:gd name="T12" fmla="*/ 0 60000 65536"/>
                  <a:gd name="T13" fmla="*/ 0 60000 65536"/>
                  <a:gd name="T14" fmla="*/ 0 60000 65536"/>
                  <a:gd name="T15" fmla="*/ 0 w 123"/>
                  <a:gd name="T16" fmla="*/ 0 h 40"/>
                  <a:gd name="T17" fmla="*/ 123 w 123"/>
                  <a:gd name="T18" fmla="*/ 40 h 40"/>
                </a:gdLst>
                <a:ahLst/>
                <a:cxnLst>
                  <a:cxn ang="T10">
                    <a:pos x="T0" y="T1"/>
                  </a:cxn>
                  <a:cxn ang="T11">
                    <a:pos x="T2" y="T3"/>
                  </a:cxn>
                  <a:cxn ang="T12">
                    <a:pos x="T4" y="T5"/>
                  </a:cxn>
                  <a:cxn ang="T13">
                    <a:pos x="T6" y="T7"/>
                  </a:cxn>
                  <a:cxn ang="T14">
                    <a:pos x="T8" y="T9"/>
                  </a:cxn>
                </a:cxnLst>
                <a:rect l="T15" t="T16" r="T17" b="T18"/>
                <a:pathLst>
                  <a:path w="123" h="40">
                    <a:moveTo>
                      <a:pt x="2" y="40"/>
                    </a:moveTo>
                    <a:lnTo>
                      <a:pt x="0" y="30"/>
                    </a:lnTo>
                    <a:lnTo>
                      <a:pt x="120" y="0"/>
                    </a:lnTo>
                    <a:lnTo>
                      <a:pt x="123" y="12"/>
                    </a:lnTo>
                    <a:lnTo>
                      <a:pt x="2" y="4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62" name="Freeform 53"/>
              <p:cNvSpPr>
                <a:spLocks/>
              </p:cNvSpPr>
              <p:nvPr/>
            </p:nvSpPr>
            <p:spPr bwMode="auto">
              <a:xfrm>
                <a:off x="6559739" y="3611241"/>
                <a:ext cx="61101" cy="373038"/>
              </a:xfrm>
              <a:custGeom>
                <a:avLst/>
                <a:gdLst>
                  <a:gd name="T0" fmla="*/ 2147483646 w 38"/>
                  <a:gd name="T1" fmla="*/ 2147483646 h 232"/>
                  <a:gd name="T2" fmla="*/ 0 w 38"/>
                  <a:gd name="T3" fmla="*/ 2147483646 h 232"/>
                  <a:gd name="T4" fmla="*/ 2147483646 w 38"/>
                  <a:gd name="T5" fmla="*/ 0 h 232"/>
                  <a:gd name="T6" fmla="*/ 2147483646 w 38"/>
                  <a:gd name="T7" fmla="*/ 0 h 232"/>
                  <a:gd name="T8" fmla="*/ 2147483646 w 38"/>
                  <a:gd name="T9" fmla="*/ 2147483646 h 232"/>
                  <a:gd name="T10" fmla="*/ 0 60000 65536"/>
                  <a:gd name="T11" fmla="*/ 0 60000 65536"/>
                  <a:gd name="T12" fmla="*/ 0 60000 65536"/>
                  <a:gd name="T13" fmla="*/ 0 60000 65536"/>
                  <a:gd name="T14" fmla="*/ 0 60000 65536"/>
                  <a:gd name="T15" fmla="*/ 0 w 38"/>
                  <a:gd name="T16" fmla="*/ 0 h 232"/>
                  <a:gd name="T17" fmla="*/ 38 w 38"/>
                  <a:gd name="T18" fmla="*/ 232 h 232"/>
                </a:gdLst>
                <a:ahLst/>
                <a:cxnLst>
                  <a:cxn ang="T10">
                    <a:pos x="T0" y="T1"/>
                  </a:cxn>
                  <a:cxn ang="T11">
                    <a:pos x="T2" y="T3"/>
                  </a:cxn>
                  <a:cxn ang="T12">
                    <a:pos x="T4" y="T5"/>
                  </a:cxn>
                  <a:cxn ang="T13">
                    <a:pos x="T6" y="T7"/>
                  </a:cxn>
                  <a:cxn ang="T14">
                    <a:pos x="T8" y="T9"/>
                  </a:cxn>
                </a:cxnLst>
                <a:rect l="T15" t="T16" r="T17" b="T18"/>
                <a:pathLst>
                  <a:path w="38" h="232">
                    <a:moveTo>
                      <a:pt x="10" y="232"/>
                    </a:moveTo>
                    <a:lnTo>
                      <a:pt x="0" y="232"/>
                    </a:lnTo>
                    <a:lnTo>
                      <a:pt x="26" y="0"/>
                    </a:lnTo>
                    <a:lnTo>
                      <a:pt x="38" y="0"/>
                    </a:lnTo>
                    <a:lnTo>
                      <a:pt x="10" y="232"/>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63" name="Freeform 54"/>
              <p:cNvSpPr>
                <a:spLocks/>
              </p:cNvSpPr>
              <p:nvPr/>
            </p:nvSpPr>
            <p:spPr bwMode="auto">
              <a:xfrm>
                <a:off x="6606368" y="3273577"/>
                <a:ext cx="178478" cy="345703"/>
              </a:xfrm>
              <a:custGeom>
                <a:avLst/>
                <a:gdLst>
                  <a:gd name="T0" fmla="*/ 2147483646 w 111"/>
                  <a:gd name="T1" fmla="*/ 2147483646 h 215"/>
                  <a:gd name="T2" fmla="*/ 0 w 111"/>
                  <a:gd name="T3" fmla="*/ 2147483646 h 215"/>
                  <a:gd name="T4" fmla="*/ 2147483646 w 111"/>
                  <a:gd name="T5" fmla="*/ 0 h 215"/>
                  <a:gd name="T6" fmla="*/ 2147483646 w 111"/>
                  <a:gd name="T7" fmla="*/ 2147483646 h 215"/>
                  <a:gd name="T8" fmla="*/ 2147483646 w 111"/>
                  <a:gd name="T9" fmla="*/ 2147483646 h 215"/>
                  <a:gd name="T10" fmla="*/ 0 60000 65536"/>
                  <a:gd name="T11" fmla="*/ 0 60000 65536"/>
                  <a:gd name="T12" fmla="*/ 0 60000 65536"/>
                  <a:gd name="T13" fmla="*/ 0 60000 65536"/>
                  <a:gd name="T14" fmla="*/ 0 60000 65536"/>
                  <a:gd name="T15" fmla="*/ 0 w 111"/>
                  <a:gd name="T16" fmla="*/ 0 h 215"/>
                  <a:gd name="T17" fmla="*/ 111 w 111"/>
                  <a:gd name="T18" fmla="*/ 215 h 215"/>
                </a:gdLst>
                <a:ahLst/>
                <a:cxnLst>
                  <a:cxn ang="T10">
                    <a:pos x="T0" y="T1"/>
                  </a:cxn>
                  <a:cxn ang="T11">
                    <a:pos x="T2" y="T3"/>
                  </a:cxn>
                  <a:cxn ang="T12">
                    <a:pos x="T4" y="T5"/>
                  </a:cxn>
                  <a:cxn ang="T13">
                    <a:pos x="T6" y="T7"/>
                  </a:cxn>
                  <a:cxn ang="T14">
                    <a:pos x="T8" y="T9"/>
                  </a:cxn>
                </a:cxnLst>
                <a:rect l="T15" t="T16" r="T17" b="T18"/>
                <a:pathLst>
                  <a:path w="111" h="215">
                    <a:moveTo>
                      <a:pt x="9" y="215"/>
                    </a:moveTo>
                    <a:lnTo>
                      <a:pt x="0" y="210"/>
                    </a:lnTo>
                    <a:lnTo>
                      <a:pt x="101" y="0"/>
                    </a:lnTo>
                    <a:lnTo>
                      <a:pt x="111" y="7"/>
                    </a:lnTo>
                    <a:lnTo>
                      <a:pt x="9" y="215"/>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64" name="Freeform 55"/>
              <p:cNvSpPr>
                <a:spLocks/>
              </p:cNvSpPr>
              <p:nvPr/>
            </p:nvSpPr>
            <p:spPr bwMode="auto">
              <a:xfrm>
                <a:off x="6765552" y="2863557"/>
                <a:ext cx="212244" cy="421276"/>
              </a:xfrm>
              <a:custGeom>
                <a:avLst/>
                <a:gdLst>
                  <a:gd name="T0" fmla="*/ 2147483646 w 132"/>
                  <a:gd name="T1" fmla="*/ 2147483646 h 262"/>
                  <a:gd name="T2" fmla="*/ 0 w 132"/>
                  <a:gd name="T3" fmla="*/ 2147483646 h 262"/>
                  <a:gd name="T4" fmla="*/ 2147483646 w 132"/>
                  <a:gd name="T5" fmla="*/ 0 h 262"/>
                  <a:gd name="T6" fmla="*/ 2147483646 w 132"/>
                  <a:gd name="T7" fmla="*/ 2147483646 h 262"/>
                  <a:gd name="T8" fmla="*/ 2147483646 w 132"/>
                  <a:gd name="T9" fmla="*/ 2147483646 h 262"/>
                  <a:gd name="T10" fmla="*/ 0 60000 65536"/>
                  <a:gd name="T11" fmla="*/ 0 60000 65536"/>
                  <a:gd name="T12" fmla="*/ 0 60000 65536"/>
                  <a:gd name="T13" fmla="*/ 0 60000 65536"/>
                  <a:gd name="T14" fmla="*/ 0 60000 65536"/>
                  <a:gd name="T15" fmla="*/ 0 w 132"/>
                  <a:gd name="T16" fmla="*/ 0 h 262"/>
                  <a:gd name="T17" fmla="*/ 132 w 132"/>
                  <a:gd name="T18" fmla="*/ 262 h 262"/>
                </a:gdLst>
                <a:ahLst/>
                <a:cxnLst>
                  <a:cxn ang="T10">
                    <a:pos x="T0" y="T1"/>
                  </a:cxn>
                  <a:cxn ang="T11">
                    <a:pos x="T2" y="T3"/>
                  </a:cxn>
                  <a:cxn ang="T12">
                    <a:pos x="T4" y="T5"/>
                  </a:cxn>
                  <a:cxn ang="T13">
                    <a:pos x="T6" y="T7"/>
                  </a:cxn>
                  <a:cxn ang="T14">
                    <a:pos x="T8" y="T9"/>
                  </a:cxn>
                </a:cxnLst>
                <a:rect l="T15" t="T16" r="T17" b="T18"/>
                <a:pathLst>
                  <a:path w="132" h="262">
                    <a:moveTo>
                      <a:pt x="12" y="262"/>
                    </a:moveTo>
                    <a:lnTo>
                      <a:pt x="0" y="257"/>
                    </a:lnTo>
                    <a:lnTo>
                      <a:pt x="123" y="0"/>
                    </a:lnTo>
                    <a:lnTo>
                      <a:pt x="132" y="5"/>
                    </a:lnTo>
                    <a:lnTo>
                      <a:pt x="12" y="262"/>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65" name="Freeform 56"/>
              <p:cNvSpPr>
                <a:spLocks/>
              </p:cNvSpPr>
              <p:nvPr/>
            </p:nvSpPr>
            <p:spPr bwMode="auto">
              <a:xfrm>
                <a:off x="6559739" y="3045252"/>
                <a:ext cx="225108" cy="239580"/>
              </a:xfrm>
              <a:custGeom>
                <a:avLst/>
                <a:gdLst>
                  <a:gd name="T0" fmla="*/ 2147483646 w 140"/>
                  <a:gd name="T1" fmla="*/ 2147483646 h 149"/>
                  <a:gd name="T2" fmla="*/ 0 w 140"/>
                  <a:gd name="T3" fmla="*/ 2147483646 h 149"/>
                  <a:gd name="T4" fmla="*/ 2147483646 w 140"/>
                  <a:gd name="T5" fmla="*/ 0 h 149"/>
                  <a:gd name="T6" fmla="*/ 2147483646 w 140"/>
                  <a:gd name="T7" fmla="*/ 2147483646 h 149"/>
                  <a:gd name="T8" fmla="*/ 2147483646 w 140"/>
                  <a:gd name="T9" fmla="*/ 2147483646 h 149"/>
                  <a:gd name="T10" fmla="*/ 0 60000 65536"/>
                  <a:gd name="T11" fmla="*/ 0 60000 65536"/>
                  <a:gd name="T12" fmla="*/ 0 60000 65536"/>
                  <a:gd name="T13" fmla="*/ 0 60000 65536"/>
                  <a:gd name="T14" fmla="*/ 0 60000 65536"/>
                  <a:gd name="T15" fmla="*/ 0 w 140"/>
                  <a:gd name="T16" fmla="*/ 0 h 149"/>
                  <a:gd name="T17" fmla="*/ 140 w 140"/>
                  <a:gd name="T18" fmla="*/ 149 h 149"/>
                </a:gdLst>
                <a:ahLst/>
                <a:cxnLst>
                  <a:cxn ang="T10">
                    <a:pos x="T0" y="T1"/>
                  </a:cxn>
                  <a:cxn ang="T11">
                    <a:pos x="T2" y="T3"/>
                  </a:cxn>
                  <a:cxn ang="T12">
                    <a:pos x="T4" y="T5"/>
                  </a:cxn>
                  <a:cxn ang="T13">
                    <a:pos x="T6" y="T7"/>
                  </a:cxn>
                  <a:cxn ang="T14">
                    <a:pos x="T8" y="T9"/>
                  </a:cxn>
                </a:cxnLst>
                <a:rect l="T15" t="T16" r="T17" b="T18"/>
                <a:pathLst>
                  <a:path w="140" h="149">
                    <a:moveTo>
                      <a:pt x="130" y="149"/>
                    </a:moveTo>
                    <a:lnTo>
                      <a:pt x="0" y="10"/>
                    </a:lnTo>
                    <a:lnTo>
                      <a:pt x="7" y="0"/>
                    </a:lnTo>
                    <a:lnTo>
                      <a:pt x="140" y="142"/>
                    </a:lnTo>
                    <a:lnTo>
                      <a:pt x="130" y="149"/>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66" name="Freeform 57"/>
              <p:cNvSpPr>
                <a:spLocks/>
              </p:cNvSpPr>
              <p:nvPr/>
            </p:nvSpPr>
            <p:spPr bwMode="auto">
              <a:xfrm>
                <a:off x="6366789" y="3045252"/>
                <a:ext cx="204205" cy="429315"/>
              </a:xfrm>
              <a:custGeom>
                <a:avLst/>
                <a:gdLst>
                  <a:gd name="T0" fmla="*/ 2147483646 w 127"/>
                  <a:gd name="T1" fmla="*/ 2147483646 h 267"/>
                  <a:gd name="T2" fmla="*/ 0 w 127"/>
                  <a:gd name="T3" fmla="*/ 2147483646 h 267"/>
                  <a:gd name="T4" fmla="*/ 2147483646 w 127"/>
                  <a:gd name="T5" fmla="*/ 0 h 267"/>
                  <a:gd name="T6" fmla="*/ 2147483646 w 127"/>
                  <a:gd name="T7" fmla="*/ 2147483646 h 267"/>
                  <a:gd name="T8" fmla="*/ 2147483646 w 127"/>
                  <a:gd name="T9" fmla="*/ 2147483646 h 267"/>
                  <a:gd name="T10" fmla="*/ 0 60000 65536"/>
                  <a:gd name="T11" fmla="*/ 0 60000 65536"/>
                  <a:gd name="T12" fmla="*/ 0 60000 65536"/>
                  <a:gd name="T13" fmla="*/ 0 60000 65536"/>
                  <a:gd name="T14" fmla="*/ 0 60000 65536"/>
                  <a:gd name="T15" fmla="*/ 0 w 127"/>
                  <a:gd name="T16" fmla="*/ 0 h 267"/>
                  <a:gd name="T17" fmla="*/ 127 w 127"/>
                  <a:gd name="T18" fmla="*/ 267 h 267"/>
                </a:gdLst>
                <a:ahLst/>
                <a:cxnLst>
                  <a:cxn ang="T10">
                    <a:pos x="T0" y="T1"/>
                  </a:cxn>
                  <a:cxn ang="T11">
                    <a:pos x="T2" y="T3"/>
                  </a:cxn>
                  <a:cxn ang="T12">
                    <a:pos x="T4" y="T5"/>
                  </a:cxn>
                  <a:cxn ang="T13">
                    <a:pos x="T6" y="T7"/>
                  </a:cxn>
                  <a:cxn ang="T14">
                    <a:pos x="T8" y="T9"/>
                  </a:cxn>
                </a:cxnLst>
                <a:rect l="T15" t="T16" r="T17" b="T18"/>
                <a:pathLst>
                  <a:path w="127" h="267">
                    <a:moveTo>
                      <a:pt x="9" y="267"/>
                    </a:moveTo>
                    <a:lnTo>
                      <a:pt x="0" y="262"/>
                    </a:lnTo>
                    <a:lnTo>
                      <a:pt x="118" y="0"/>
                    </a:lnTo>
                    <a:lnTo>
                      <a:pt x="127" y="5"/>
                    </a:lnTo>
                    <a:lnTo>
                      <a:pt x="9" y="267"/>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67" name="Freeform 58"/>
              <p:cNvSpPr>
                <a:spLocks/>
              </p:cNvSpPr>
              <p:nvPr/>
            </p:nvSpPr>
            <p:spPr bwMode="auto">
              <a:xfrm>
                <a:off x="6088621" y="3418290"/>
                <a:ext cx="281385" cy="61101"/>
              </a:xfrm>
              <a:custGeom>
                <a:avLst/>
                <a:gdLst>
                  <a:gd name="T0" fmla="*/ 2147483646 w 175"/>
                  <a:gd name="T1" fmla="*/ 2147483646 h 38"/>
                  <a:gd name="T2" fmla="*/ 0 w 175"/>
                  <a:gd name="T3" fmla="*/ 2147483646 h 38"/>
                  <a:gd name="T4" fmla="*/ 2147483646 w 175"/>
                  <a:gd name="T5" fmla="*/ 0 h 38"/>
                  <a:gd name="T6" fmla="*/ 2147483646 w 175"/>
                  <a:gd name="T7" fmla="*/ 2147483646 h 38"/>
                  <a:gd name="T8" fmla="*/ 2147483646 w 175"/>
                  <a:gd name="T9" fmla="*/ 2147483646 h 38"/>
                  <a:gd name="T10" fmla="*/ 0 60000 65536"/>
                  <a:gd name="T11" fmla="*/ 0 60000 65536"/>
                  <a:gd name="T12" fmla="*/ 0 60000 65536"/>
                  <a:gd name="T13" fmla="*/ 0 60000 65536"/>
                  <a:gd name="T14" fmla="*/ 0 60000 65536"/>
                  <a:gd name="T15" fmla="*/ 0 w 175"/>
                  <a:gd name="T16" fmla="*/ 0 h 38"/>
                  <a:gd name="T17" fmla="*/ 175 w 175"/>
                  <a:gd name="T18" fmla="*/ 38 h 38"/>
                </a:gdLst>
                <a:ahLst/>
                <a:cxnLst>
                  <a:cxn ang="T10">
                    <a:pos x="T0" y="T1"/>
                  </a:cxn>
                  <a:cxn ang="T11">
                    <a:pos x="T2" y="T3"/>
                  </a:cxn>
                  <a:cxn ang="T12">
                    <a:pos x="T4" y="T5"/>
                  </a:cxn>
                  <a:cxn ang="T13">
                    <a:pos x="T6" y="T7"/>
                  </a:cxn>
                  <a:cxn ang="T14">
                    <a:pos x="T8" y="T9"/>
                  </a:cxn>
                </a:cxnLst>
                <a:rect l="T15" t="T16" r="T17" b="T18"/>
                <a:pathLst>
                  <a:path w="175" h="38">
                    <a:moveTo>
                      <a:pt x="173" y="38"/>
                    </a:moveTo>
                    <a:lnTo>
                      <a:pt x="0" y="12"/>
                    </a:lnTo>
                    <a:lnTo>
                      <a:pt x="3" y="0"/>
                    </a:lnTo>
                    <a:lnTo>
                      <a:pt x="175" y="26"/>
                    </a:lnTo>
                    <a:lnTo>
                      <a:pt x="173" y="38"/>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68" name="Freeform 59"/>
              <p:cNvSpPr>
                <a:spLocks/>
              </p:cNvSpPr>
              <p:nvPr/>
            </p:nvSpPr>
            <p:spPr bwMode="auto">
              <a:xfrm>
                <a:off x="6370005" y="3460096"/>
                <a:ext cx="247619" cy="155968"/>
              </a:xfrm>
              <a:custGeom>
                <a:avLst/>
                <a:gdLst>
                  <a:gd name="T0" fmla="*/ 2147483646 w 154"/>
                  <a:gd name="T1" fmla="*/ 2147483646 h 97"/>
                  <a:gd name="T2" fmla="*/ 0 w 154"/>
                  <a:gd name="T3" fmla="*/ 2147483646 h 97"/>
                  <a:gd name="T4" fmla="*/ 2147483646 w 154"/>
                  <a:gd name="T5" fmla="*/ 0 h 97"/>
                  <a:gd name="T6" fmla="*/ 2147483646 w 154"/>
                  <a:gd name="T7" fmla="*/ 2147483646 h 97"/>
                  <a:gd name="T8" fmla="*/ 2147483646 w 154"/>
                  <a:gd name="T9" fmla="*/ 2147483646 h 97"/>
                  <a:gd name="T10" fmla="*/ 0 60000 65536"/>
                  <a:gd name="T11" fmla="*/ 0 60000 65536"/>
                  <a:gd name="T12" fmla="*/ 0 60000 65536"/>
                  <a:gd name="T13" fmla="*/ 0 60000 65536"/>
                  <a:gd name="T14" fmla="*/ 0 60000 65536"/>
                  <a:gd name="T15" fmla="*/ 0 w 154"/>
                  <a:gd name="T16" fmla="*/ 0 h 97"/>
                  <a:gd name="T17" fmla="*/ 154 w 154"/>
                  <a:gd name="T18" fmla="*/ 97 h 97"/>
                </a:gdLst>
                <a:ahLst/>
                <a:cxnLst>
                  <a:cxn ang="T10">
                    <a:pos x="T0" y="T1"/>
                  </a:cxn>
                  <a:cxn ang="T11">
                    <a:pos x="T2" y="T3"/>
                  </a:cxn>
                  <a:cxn ang="T12">
                    <a:pos x="T4" y="T5"/>
                  </a:cxn>
                  <a:cxn ang="T13">
                    <a:pos x="T6" y="T7"/>
                  </a:cxn>
                  <a:cxn ang="T14">
                    <a:pos x="T8" y="T9"/>
                  </a:cxn>
                </a:cxnLst>
                <a:rect l="T15" t="T16" r="T17" b="T18"/>
                <a:pathLst>
                  <a:path w="154" h="97">
                    <a:moveTo>
                      <a:pt x="147" y="97"/>
                    </a:moveTo>
                    <a:lnTo>
                      <a:pt x="0" y="9"/>
                    </a:lnTo>
                    <a:lnTo>
                      <a:pt x="7" y="0"/>
                    </a:lnTo>
                    <a:lnTo>
                      <a:pt x="154" y="87"/>
                    </a:lnTo>
                    <a:lnTo>
                      <a:pt x="147" y="97"/>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69" name="Freeform 60"/>
              <p:cNvSpPr>
                <a:spLocks/>
              </p:cNvSpPr>
              <p:nvPr/>
            </p:nvSpPr>
            <p:spPr bwMode="auto">
              <a:xfrm>
                <a:off x="6373221" y="3270361"/>
                <a:ext cx="403586" cy="200990"/>
              </a:xfrm>
              <a:custGeom>
                <a:avLst/>
                <a:gdLst>
                  <a:gd name="T0" fmla="*/ 2147483646 w 251"/>
                  <a:gd name="T1" fmla="*/ 2147483646 h 125"/>
                  <a:gd name="T2" fmla="*/ 0 w 251"/>
                  <a:gd name="T3" fmla="*/ 2147483646 h 125"/>
                  <a:gd name="T4" fmla="*/ 2147483646 w 251"/>
                  <a:gd name="T5" fmla="*/ 0 h 125"/>
                  <a:gd name="T6" fmla="*/ 2147483646 w 251"/>
                  <a:gd name="T7" fmla="*/ 2147483646 h 125"/>
                  <a:gd name="T8" fmla="*/ 2147483646 w 251"/>
                  <a:gd name="T9" fmla="*/ 2147483646 h 125"/>
                  <a:gd name="T10" fmla="*/ 0 60000 65536"/>
                  <a:gd name="T11" fmla="*/ 0 60000 65536"/>
                  <a:gd name="T12" fmla="*/ 0 60000 65536"/>
                  <a:gd name="T13" fmla="*/ 0 60000 65536"/>
                  <a:gd name="T14" fmla="*/ 0 60000 65536"/>
                  <a:gd name="T15" fmla="*/ 0 w 251"/>
                  <a:gd name="T16" fmla="*/ 0 h 125"/>
                  <a:gd name="T17" fmla="*/ 251 w 251"/>
                  <a:gd name="T18" fmla="*/ 125 h 125"/>
                </a:gdLst>
                <a:ahLst/>
                <a:cxnLst>
                  <a:cxn ang="T10">
                    <a:pos x="T0" y="T1"/>
                  </a:cxn>
                  <a:cxn ang="T11">
                    <a:pos x="T2" y="T3"/>
                  </a:cxn>
                  <a:cxn ang="T12">
                    <a:pos x="T4" y="T5"/>
                  </a:cxn>
                  <a:cxn ang="T13">
                    <a:pos x="T6" y="T7"/>
                  </a:cxn>
                  <a:cxn ang="T14">
                    <a:pos x="T8" y="T9"/>
                  </a:cxn>
                </a:cxnLst>
                <a:rect l="T15" t="T16" r="T17" b="T18"/>
                <a:pathLst>
                  <a:path w="251" h="125">
                    <a:moveTo>
                      <a:pt x="5" y="125"/>
                    </a:moveTo>
                    <a:lnTo>
                      <a:pt x="0" y="115"/>
                    </a:lnTo>
                    <a:lnTo>
                      <a:pt x="246" y="0"/>
                    </a:lnTo>
                    <a:lnTo>
                      <a:pt x="251" y="11"/>
                    </a:lnTo>
                    <a:lnTo>
                      <a:pt x="5" y="125"/>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70" name="Freeform 61"/>
              <p:cNvSpPr>
                <a:spLocks/>
              </p:cNvSpPr>
              <p:nvPr/>
            </p:nvSpPr>
            <p:spPr bwMode="auto">
              <a:xfrm>
                <a:off x="6308905" y="3117609"/>
                <a:ext cx="72356" cy="345703"/>
              </a:xfrm>
              <a:custGeom>
                <a:avLst/>
                <a:gdLst>
                  <a:gd name="T0" fmla="*/ 2147483646 w 45"/>
                  <a:gd name="T1" fmla="*/ 2147483646 h 215"/>
                  <a:gd name="T2" fmla="*/ 0 w 45"/>
                  <a:gd name="T3" fmla="*/ 2147483646 h 215"/>
                  <a:gd name="T4" fmla="*/ 2147483646 w 45"/>
                  <a:gd name="T5" fmla="*/ 0 h 215"/>
                  <a:gd name="T6" fmla="*/ 2147483646 w 45"/>
                  <a:gd name="T7" fmla="*/ 2147483646 h 215"/>
                  <a:gd name="T8" fmla="*/ 2147483646 w 45"/>
                  <a:gd name="T9" fmla="*/ 2147483646 h 215"/>
                  <a:gd name="T10" fmla="*/ 0 60000 65536"/>
                  <a:gd name="T11" fmla="*/ 0 60000 65536"/>
                  <a:gd name="T12" fmla="*/ 0 60000 65536"/>
                  <a:gd name="T13" fmla="*/ 0 60000 65536"/>
                  <a:gd name="T14" fmla="*/ 0 60000 65536"/>
                  <a:gd name="T15" fmla="*/ 0 w 45"/>
                  <a:gd name="T16" fmla="*/ 0 h 215"/>
                  <a:gd name="T17" fmla="*/ 45 w 45"/>
                  <a:gd name="T18" fmla="*/ 215 h 215"/>
                </a:gdLst>
                <a:ahLst/>
                <a:cxnLst>
                  <a:cxn ang="T10">
                    <a:pos x="T0" y="T1"/>
                  </a:cxn>
                  <a:cxn ang="T11">
                    <a:pos x="T2" y="T3"/>
                  </a:cxn>
                  <a:cxn ang="T12">
                    <a:pos x="T4" y="T5"/>
                  </a:cxn>
                  <a:cxn ang="T13">
                    <a:pos x="T6" y="T7"/>
                  </a:cxn>
                  <a:cxn ang="T14">
                    <a:pos x="T8" y="T9"/>
                  </a:cxn>
                </a:cxnLst>
                <a:rect l="T15" t="T16" r="T17" b="T18"/>
                <a:pathLst>
                  <a:path w="45" h="215">
                    <a:moveTo>
                      <a:pt x="36" y="215"/>
                    </a:moveTo>
                    <a:lnTo>
                      <a:pt x="0" y="2"/>
                    </a:lnTo>
                    <a:lnTo>
                      <a:pt x="12" y="0"/>
                    </a:lnTo>
                    <a:lnTo>
                      <a:pt x="45" y="213"/>
                    </a:lnTo>
                    <a:lnTo>
                      <a:pt x="36" y="215"/>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71" name="Freeform 62"/>
              <p:cNvSpPr>
                <a:spLocks/>
              </p:cNvSpPr>
              <p:nvPr/>
            </p:nvSpPr>
            <p:spPr bwMode="auto">
              <a:xfrm>
                <a:off x="6077365" y="3125648"/>
                <a:ext cx="22511" cy="299073"/>
              </a:xfrm>
              <a:custGeom>
                <a:avLst/>
                <a:gdLst>
                  <a:gd name="T0" fmla="*/ 2147483646 w 14"/>
                  <a:gd name="T1" fmla="*/ 2147483646 h 186"/>
                  <a:gd name="T2" fmla="*/ 0 w 14"/>
                  <a:gd name="T3" fmla="*/ 0 h 186"/>
                  <a:gd name="T4" fmla="*/ 2147483646 w 14"/>
                  <a:gd name="T5" fmla="*/ 0 h 186"/>
                  <a:gd name="T6" fmla="*/ 2147483646 w 14"/>
                  <a:gd name="T7" fmla="*/ 2147483646 h 186"/>
                  <a:gd name="T8" fmla="*/ 2147483646 w 14"/>
                  <a:gd name="T9" fmla="*/ 2147483646 h 186"/>
                  <a:gd name="T10" fmla="*/ 0 60000 65536"/>
                  <a:gd name="T11" fmla="*/ 0 60000 65536"/>
                  <a:gd name="T12" fmla="*/ 0 60000 65536"/>
                  <a:gd name="T13" fmla="*/ 0 60000 65536"/>
                  <a:gd name="T14" fmla="*/ 0 60000 65536"/>
                  <a:gd name="T15" fmla="*/ 0 w 14"/>
                  <a:gd name="T16" fmla="*/ 0 h 186"/>
                  <a:gd name="T17" fmla="*/ 14 w 14"/>
                  <a:gd name="T18" fmla="*/ 186 h 186"/>
                </a:gdLst>
                <a:ahLst/>
                <a:cxnLst>
                  <a:cxn ang="T10">
                    <a:pos x="T0" y="T1"/>
                  </a:cxn>
                  <a:cxn ang="T11">
                    <a:pos x="T2" y="T3"/>
                  </a:cxn>
                  <a:cxn ang="T12">
                    <a:pos x="T4" y="T5"/>
                  </a:cxn>
                  <a:cxn ang="T13">
                    <a:pos x="T6" y="T7"/>
                  </a:cxn>
                  <a:cxn ang="T14">
                    <a:pos x="T8" y="T9"/>
                  </a:cxn>
                </a:cxnLst>
                <a:rect l="T15" t="T16" r="T17" b="T18"/>
                <a:pathLst>
                  <a:path w="14" h="186">
                    <a:moveTo>
                      <a:pt x="2" y="186"/>
                    </a:moveTo>
                    <a:lnTo>
                      <a:pt x="0" y="0"/>
                    </a:lnTo>
                    <a:lnTo>
                      <a:pt x="12" y="0"/>
                    </a:lnTo>
                    <a:lnTo>
                      <a:pt x="14" y="186"/>
                    </a:lnTo>
                    <a:lnTo>
                      <a:pt x="2" y="18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72" name="Freeform 63"/>
              <p:cNvSpPr>
                <a:spLocks/>
              </p:cNvSpPr>
              <p:nvPr/>
            </p:nvSpPr>
            <p:spPr bwMode="auto">
              <a:xfrm>
                <a:off x="6058070" y="2657743"/>
                <a:ext cx="38590" cy="471121"/>
              </a:xfrm>
              <a:custGeom>
                <a:avLst/>
                <a:gdLst>
                  <a:gd name="T0" fmla="*/ 2147483646 w 24"/>
                  <a:gd name="T1" fmla="*/ 2147483646 h 293"/>
                  <a:gd name="T2" fmla="*/ 0 w 24"/>
                  <a:gd name="T3" fmla="*/ 2147483646 h 293"/>
                  <a:gd name="T4" fmla="*/ 2147483646 w 24"/>
                  <a:gd name="T5" fmla="*/ 0 h 293"/>
                  <a:gd name="T6" fmla="*/ 2147483646 w 24"/>
                  <a:gd name="T7" fmla="*/ 2147483646 h 293"/>
                  <a:gd name="T8" fmla="*/ 2147483646 w 24"/>
                  <a:gd name="T9" fmla="*/ 2147483646 h 293"/>
                  <a:gd name="T10" fmla="*/ 0 60000 65536"/>
                  <a:gd name="T11" fmla="*/ 0 60000 65536"/>
                  <a:gd name="T12" fmla="*/ 0 60000 65536"/>
                  <a:gd name="T13" fmla="*/ 0 60000 65536"/>
                  <a:gd name="T14" fmla="*/ 0 60000 65536"/>
                  <a:gd name="T15" fmla="*/ 0 w 24"/>
                  <a:gd name="T16" fmla="*/ 0 h 293"/>
                  <a:gd name="T17" fmla="*/ 24 w 24"/>
                  <a:gd name="T18" fmla="*/ 293 h 293"/>
                </a:gdLst>
                <a:ahLst/>
                <a:cxnLst>
                  <a:cxn ang="T10">
                    <a:pos x="T0" y="T1"/>
                  </a:cxn>
                  <a:cxn ang="T11">
                    <a:pos x="T2" y="T3"/>
                  </a:cxn>
                  <a:cxn ang="T12">
                    <a:pos x="T4" y="T5"/>
                  </a:cxn>
                  <a:cxn ang="T13">
                    <a:pos x="T6" y="T7"/>
                  </a:cxn>
                  <a:cxn ang="T14">
                    <a:pos x="T8" y="T9"/>
                  </a:cxn>
                </a:cxnLst>
                <a:rect l="T15" t="T16" r="T17" b="T18"/>
                <a:pathLst>
                  <a:path w="24" h="293">
                    <a:moveTo>
                      <a:pt x="12" y="293"/>
                    </a:moveTo>
                    <a:lnTo>
                      <a:pt x="0" y="3"/>
                    </a:lnTo>
                    <a:lnTo>
                      <a:pt x="12" y="0"/>
                    </a:lnTo>
                    <a:lnTo>
                      <a:pt x="24" y="293"/>
                    </a:lnTo>
                    <a:lnTo>
                      <a:pt x="12" y="293"/>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73" name="Freeform 64"/>
              <p:cNvSpPr>
                <a:spLocks/>
              </p:cNvSpPr>
              <p:nvPr/>
            </p:nvSpPr>
            <p:spPr bwMode="auto">
              <a:xfrm>
                <a:off x="6093444" y="3109569"/>
                <a:ext cx="226716" cy="35374"/>
              </a:xfrm>
              <a:custGeom>
                <a:avLst/>
                <a:gdLst>
                  <a:gd name="T0" fmla="*/ 0 w 141"/>
                  <a:gd name="T1" fmla="*/ 2147483646 h 22"/>
                  <a:gd name="T2" fmla="*/ 0 w 141"/>
                  <a:gd name="T3" fmla="*/ 2147483646 h 22"/>
                  <a:gd name="T4" fmla="*/ 2147483646 w 141"/>
                  <a:gd name="T5" fmla="*/ 0 h 22"/>
                  <a:gd name="T6" fmla="*/ 2147483646 w 141"/>
                  <a:gd name="T7" fmla="*/ 2147483646 h 22"/>
                  <a:gd name="T8" fmla="*/ 0 w 141"/>
                  <a:gd name="T9" fmla="*/ 2147483646 h 22"/>
                  <a:gd name="T10" fmla="*/ 0 60000 65536"/>
                  <a:gd name="T11" fmla="*/ 0 60000 65536"/>
                  <a:gd name="T12" fmla="*/ 0 60000 65536"/>
                  <a:gd name="T13" fmla="*/ 0 60000 65536"/>
                  <a:gd name="T14" fmla="*/ 0 60000 65536"/>
                  <a:gd name="T15" fmla="*/ 0 w 141"/>
                  <a:gd name="T16" fmla="*/ 0 h 22"/>
                  <a:gd name="T17" fmla="*/ 141 w 141"/>
                  <a:gd name="T18" fmla="*/ 22 h 22"/>
                </a:gdLst>
                <a:ahLst/>
                <a:cxnLst>
                  <a:cxn ang="T10">
                    <a:pos x="T0" y="T1"/>
                  </a:cxn>
                  <a:cxn ang="T11">
                    <a:pos x="T2" y="T3"/>
                  </a:cxn>
                  <a:cxn ang="T12">
                    <a:pos x="T4" y="T5"/>
                  </a:cxn>
                  <a:cxn ang="T13">
                    <a:pos x="T6" y="T7"/>
                  </a:cxn>
                  <a:cxn ang="T14">
                    <a:pos x="T8" y="T9"/>
                  </a:cxn>
                </a:cxnLst>
                <a:rect l="T15" t="T16" r="T17" b="T18"/>
                <a:pathLst>
                  <a:path w="141" h="22">
                    <a:moveTo>
                      <a:pt x="0" y="22"/>
                    </a:moveTo>
                    <a:lnTo>
                      <a:pt x="0" y="10"/>
                    </a:lnTo>
                    <a:lnTo>
                      <a:pt x="141" y="0"/>
                    </a:lnTo>
                    <a:lnTo>
                      <a:pt x="141" y="12"/>
                    </a:lnTo>
                    <a:lnTo>
                      <a:pt x="0" y="22"/>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74" name="Freeform 65"/>
              <p:cNvSpPr>
                <a:spLocks/>
              </p:cNvSpPr>
              <p:nvPr/>
            </p:nvSpPr>
            <p:spPr bwMode="auto">
              <a:xfrm>
                <a:off x="5762214" y="3128864"/>
                <a:ext cx="331230" cy="225109"/>
              </a:xfrm>
              <a:custGeom>
                <a:avLst/>
                <a:gdLst>
                  <a:gd name="T0" fmla="*/ 2147483646 w 206"/>
                  <a:gd name="T1" fmla="*/ 2147483646 h 140"/>
                  <a:gd name="T2" fmla="*/ 0 w 206"/>
                  <a:gd name="T3" fmla="*/ 2147483646 h 140"/>
                  <a:gd name="T4" fmla="*/ 2147483646 w 206"/>
                  <a:gd name="T5" fmla="*/ 0 h 140"/>
                  <a:gd name="T6" fmla="*/ 2147483646 w 206"/>
                  <a:gd name="T7" fmla="*/ 2147483646 h 140"/>
                  <a:gd name="T8" fmla="*/ 2147483646 w 206"/>
                  <a:gd name="T9" fmla="*/ 2147483646 h 140"/>
                  <a:gd name="T10" fmla="*/ 0 60000 65536"/>
                  <a:gd name="T11" fmla="*/ 0 60000 65536"/>
                  <a:gd name="T12" fmla="*/ 0 60000 65536"/>
                  <a:gd name="T13" fmla="*/ 0 60000 65536"/>
                  <a:gd name="T14" fmla="*/ 0 60000 65536"/>
                  <a:gd name="T15" fmla="*/ 0 w 206"/>
                  <a:gd name="T16" fmla="*/ 0 h 140"/>
                  <a:gd name="T17" fmla="*/ 206 w 206"/>
                  <a:gd name="T18" fmla="*/ 140 h 140"/>
                </a:gdLst>
                <a:ahLst/>
                <a:cxnLst>
                  <a:cxn ang="T10">
                    <a:pos x="T0" y="T1"/>
                  </a:cxn>
                  <a:cxn ang="T11">
                    <a:pos x="T2" y="T3"/>
                  </a:cxn>
                  <a:cxn ang="T12">
                    <a:pos x="T4" y="T5"/>
                  </a:cxn>
                  <a:cxn ang="T13">
                    <a:pos x="T6" y="T7"/>
                  </a:cxn>
                  <a:cxn ang="T14">
                    <a:pos x="T8" y="T9"/>
                  </a:cxn>
                </a:cxnLst>
                <a:rect l="T15" t="T16" r="T17" b="T18"/>
                <a:pathLst>
                  <a:path w="206" h="140">
                    <a:moveTo>
                      <a:pt x="7" y="140"/>
                    </a:moveTo>
                    <a:lnTo>
                      <a:pt x="0" y="130"/>
                    </a:lnTo>
                    <a:lnTo>
                      <a:pt x="198" y="0"/>
                    </a:lnTo>
                    <a:lnTo>
                      <a:pt x="206" y="10"/>
                    </a:lnTo>
                    <a:lnTo>
                      <a:pt x="7" y="14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75" name="Freeform 66"/>
              <p:cNvSpPr>
                <a:spLocks/>
              </p:cNvSpPr>
              <p:nvPr/>
            </p:nvSpPr>
            <p:spPr bwMode="auto">
              <a:xfrm>
                <a:off x="5561225" y="3342718"/>
                <a:ext cx="215460" cy="371430"/>
              </a:xfrm>
              <a:custGeom>
                <a:avLst/>
                <a:gdLst>
                  <a:gd name="T0" fmla="*/ 2147483646 w 134"/>
                  <a:gd name="T1" fmla="*/ 2147483646 h 231"/>
                  <a:gd name="T2" fmla="*/ 0 w 134"/>
                  <a:gd name="T3" fmla="*/ 2147483646 h 231"/>
                  <a:gd name="T4" fmla="*/ 2147483646 w 134"/>
                  <a:gd name="T5" fmla="*/ 0 h 231"/>
                  <a:gd name="T6" fmla="*/ 2147483646 w 134"/>
                  <a:gd name="T7" fmla="*/ 2147483646 h 231"/>
                  <a:gd name="T8" fmla="*/ 2147483646 w 134"/>
                  <a:gd name="T9" fmla="*/ 2147483646 h 231"/>
                  <a:gd name="T10" fmla="*/ 0 60000 65536"/>
                  <a:gd name="T11" fmla="*/ 0 60000 65536"/>
                  <a:gd name="T12" fmla="*/ 0 60000 65536"/>
                  <a:gd name="T13" fmla="*/ 0 60000 65536"/>
                  <a:gd name="T14" fmla="*/ 0 60000 65536"/>
                  <a:gd name="T15" fmla="*/ 0 w 134"/>
                  <a:gd name="T16" fmla="*/ 0 h 231"/>
                  <a:gd name="T17" fmla="*/ 134 w 134"/>
                  <a:gd name="T18" fmla="*/ 231 h 231"/>
                </a:gdLst>
                <a:ahLst/>
                <a:cxnLst>
                  <a:cxn ang="T10">
                    <a:pos x="T0" y="T1"/>
                  </a:cxn>
                  <a:cxn ang="T11">
                    <a:pos x="T2" y="T3"/>
                  </a:cxn>
                  <a:cxn ang="T12">
                    <a:pos x="T4" y="T5"/>
                  </a:cxn>
                  <a:cxn ang="T13">
                    <a:pos x="T6" y="T7"/>
                  </a:cxn>
                  <a:cxn ang="T14">
                    <a:pos x="T8" y="T9"/>
                  </a:cxn>
                </a:cxnLst>
                <a:rect l="T15" t="T16" r="T17" b="T18"/>
                <a:pathLst>
                  <a:path w="134" h="231">
                    <a:moveTo>
                      <a:pt x="9" y="231"/>
                    </a:moveTo>
                    <a:lnTo>
                      <a:pt x="0" y="224"/>
                    </a:lnTo>
                    <a:lnTo>
                      <a:pt x="125" y="0"/>
                    </a:lnTo>
                    <a:lnTo>
                      <a:pt x="134" y="4"/>
                    </a:lnTo>
                    <a:lnTo>
                      <a:pt x="9" y="23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76" name="Freeform 67"/>
              <p:cNvSpPr>
                <a:spLocks/>
              </p:cNvSpPr>
              <p:nvPr/>
            </p:nvSpPr>
            <p:spPr bwMode="auto">
              <a:xfrm>
                <a:off x="5564441" y="3421506"/>
                <a:ext cx="529003" cy="284602"/>
              </a:xfrm>
              <a:custGeom>
                <a:avLst/>
                <a:gdLst>
                  <a:gd name="T0" fmla="*/ 2147483646 w 329"/>
                  <a:gd name="T1" fmla="*/ 2147483646 h 177"/>
                  <a:gd name="T2" fmla="*/ 0 w 329"/>
                  <a:gd name="T3" fmla="*/ 2147483646 h 177"/>
                  <a:gd name="T4" fmla="*/ 2147483646 w 329"/>
                  <a:gd name="T5" fmla="*/ 0 h 177"/>
                  <a:gd name="T6" fmla="*/ 2147483646 w 329"/>
                  <a:gd name="T7" fmla="*/ 2147483646 h 177"/>
                  <a:gd name="T8" fmla="*/ 2147483646 w 329"/>
                  <a:gd name="T9" fmla="*/ 2147483646 h 177"/>
                  <a:gd name="T10" fmla="*/ 0 60000 65536"/>
                  <a:gd name="T11" fmla="*/ 0 60000 65536"/>
                  <a:gd name="T12" fmla="*/ 0 60000 65536"/>
                  <a:gd name="T13" fmla="*/ 0 60000 65536"/>
                  <a:gd name="T14" fmla="*/ 0 60000 65536"/>
                  <a:gd name="T15" fmla="*/ 0 w 329"/>
                  <a:gd name="T16" fmla="*/ 0 h 177"/>
                  <a:gd name="T17" fmla="*/ 329 w 329"/>
                  <a:gd name="T18" fmla="*/ 177 h 177"/>
                </a:gdLst>
                <a:ahLst/>
                <a:cxnLst>
                  <a:cxn ang="T10">
                    <a:pos x="T0" y="T1"/>
                  </a:cxn>
                  <a:cxn ang="T11">
                    <a:pos x="T2" y="T3"/>
                  </a:cxn>
                  <a:cxn ang="T12">
                    <a:pos x="T4" y="T5"/>
                  </a:cxn>
                  <a:cxn ang="T13">
                    <a:pos x="T6" y="T7"/>
                  </a:cxn>
                  <a:cxn ang="T14">
                    <a:pos x="T8" y="T9"/>
                  </a:cxn>
                </a:cxnLst>
                <a:rect l="T15" t="T16" r="T17" b="T18"/>
                <a:pathLst>
                  <a:path w="329" h="177">
                    <a:moveTo>
                      <a:pt x="5" y="177"/>
                    </a:moveTo>
                    <a:lnTo>
                      <a:pt x="0" y="168"/>
                    </a:lnTo>
                    <a:lnTo>
                      <a:pt x="324" y="0"/>
                    </a:lnTo>
                    <a:lnTo>
                      <a:pt x="329" y="10"/>
                    </a:lnTo>
                    <a:lnTo>
                      <a:pt x="5" y="177"/>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77" name="Freeform 68"/>
              <p:cNvSpPr>
                <a:spLocks/>
              </p:cNvSpPr>
              <p:nvPr/>
            </p:nvSpPr>
            <p:spPr bwMode="auto">
              <a:xfrm>
                <a:off x="5762214" y="3337894"/>
                <a:ext cx="133457" cy="410020"/>
              </a:xfrm>
              <a:custGeom>
                <a:avLst/>
                <a:gdLst>
                  <a:gd name="T0" fmla="*/ 2147483646 w 83"/>
                  <a:gd name="T1" fmla="*/ 2147483646 h 255"/>
                  <a:gd name="T2" fmla="*/ 0 w 83"/>
                  <a:gd name="T3" fmla="*/ 2147483646 h 255"/>
                  <a:gd name="T4" fmla="*/ 2147483646 w 83"/>
                  <a:gd name="T5" fmla="*/ 0 h 255"/>
                  <a:gd name="T6" fmla="*/ 2147483646 w 83"/>
                  <a:gd name="T7" fmla="*/ 2147483646 h 255"/>
                  <a:gd name="T8" fmla="*/ 2147483646 w 83"/>
                  <a:gd name="T9" fmla="*/ 2147483646 h 255"/>
                  <a:gd name="T10" fmla="*/ 0 60000 65536"/>
                  <a:gd name="T11" fmla="*/ 0 60000 65536"/>
                  <a:gd name="T12" fmla="*/ 0 60000 65536"/>
                  <a:gd name="T13" fmla="*/ 0 60000 65536"/>
                  <a:gd name="T14" fmla="*/ 0 60000 65536"/>
                  <a:gd name="T15" fmla="*/ 0 w 83"/>
                  <a:gd name="T16" fmla="*/ 0 h 255"/>
                  <a:gd name="T17" fmla="*/ 83 w 83"/>
                  <a:gd name="T18" fmla="*/ 255 h 255"/>
                </a:gdLst>
                <a:ahLst/>
                <a:cxnLst>
                  <a:cxn ang="T10">
                    <a:pos x="T0" y="T1"/>
                  </a:cxn>
                  <a:cxn ang="T11">
                    <a:pos x="T2" y="T3"/>
                  </a:cxn>
                  <a:cxn ang="T12">
                    <a:pos x="T4" y="T5"/>
                  </a:cxn>
                  <a:cxn ang="T13">
                    <a:pos x="T6" y="T7"/>
                  </a:cxn>
                  <a:cxn ang="T14">
                    <a:pos x="T8" y="T9"/>
                  </a:cxn>
                </a:cxnLst>
                <a:rect l="T15" t="T16" r="T17" b="T18"/>
                <a:pathLst>
                  <a:path w="83" h="255">
                    <a:moveTo>
                      <a:pt x="73" y="255"/>
                    </a:moveTo>
                    <a:lnTo>
                      <a:pt x="0" y="5"/>
                    </a:lnTo>
                    <a:lnTo>
                      <a:pt x="12" y="0"/>
                    </a:lnTo>
                    <a:lnTo>
                      <a:pt x="83" y="251"/>
                    </a:lnTo>
                    <a:lnTo>
                      <a:pt x="73" y="255"/>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78" name="Freeform 69"/>
              <p:cNvSpPr>
                <a:spLocks/>
              </p:cNvSpPr>
              <p:nvPr/>
            </p:nvSpPr>
            <p:spPr bwMode="auto">
              <a:xfrm>
                <a:off x="5294312" y="3140120"/>
                <a:ext cx="281385" cy="562773"/>
              </a:xfrm>
              <a:custGeom>
                <a:avLst/>
                <a:gdLst>
                  <a:gd name="T0" fmla="*/ 2147483646 w 175"/>
                  <a:gd name="T1" fmla="*/ 2147483646 h 350"/>
                  <a:gd name="T2" fmla="*/ 0 w 175"/>
                  <a:gd name="T3" fmla="*/ 2147483646 h 350"/>
                  <a:gd name="T4" fmla="*/ 2147483646 w 175"/>
                  <a:gd name="T5" fmla="*/ 0 h 350"/>
                  <a:gd name="T6" fmla="*/ 2147483646 w 175"/>
                  <a:gd name="T7" fmla="*/ 2147483646 h 350"/>
                  <a:gd name="T8" fmla="*/ 2147483646 w 175"/>
                  <a:gd name="T9" fmla="*/ 2147483646 h 350"/>
                  <a:gd name="T10" fmla="*/ 0 60000 65536"/>
                  <a:gd name="T11" fmla="*/ 0 60000 65536"/>
                  <a:gd name="T12" fmla="*/ 0 60000 65536"/>
                  <a:gd name="T13" fmla="*/ 0 60000 65536"/>
                  <a:gd name="T14" fmla="*/ 0 60000 65536"/>
                  <a:gd name="T15" fmla="*/ 0 w 175"/>
                  <a:gd name="T16" fmla="*/ 0 h 350"/>
                  <a:gd name="T17" fmla="*/ 175 w 175"/>
                  <a:gd name="T18" fmla="*/ 350 h 350"/>
                </a:gdLst>
                <a:ahLst/>
                <a:cxnLst>
                  <a:cxn ang="T10">
                    <a:pos x="T0" y="T1"/>
                  </a:cxn>
                  <a:cxn ang="T11">
                    <a:pos x="T2" y="T3"/>
                  </a:cxn>
                  <a:cxn ang="T12">
                    <a:pos x="T4" y="T5"/>
                  </a:cxn>
                  <a:cxn ang="T13">
                    <a:pos x="T6" y="T7"/>
                  </a:cxn>
                  <a:cxn ang="T14">
                    <a:pos x="T8" y="T9"/>
                  </a:cxn>
                </a:cxnLst>
                <a:rect l="T15" t="T16" r="T17" b="T18"/>
                <a:pathLst>
                  <a:path w="175" h="350">
                    <a:moveTo>
                      <a:pt x="163" y="350"/>
                    </a:moveTo>
                    <a:lnTo>
                      <a:pt x="0" y="5"/>
                    </a:lnTo>
                    <a:lnTo>
                      <a:pt x="10" y="0"/>
                    </a:lnTo>
                    <a:lnTo>
                      <a:pt x="175" y="345"/>
                    </a:lnTo>
                    <a:lnTo>
                      <a:pt x="163" y="35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79" name="Freeform 70"/>
              <p:cNvSpPr>
                <a:spLocks/>
              </p:cNvSpPr>
              <p:nvPr/>
            </p:nvSpPr>
            <p:spPr bwMode="auto">
              <a:xfrm>
                <a:off x="5173718" y="2559660"/>
                <a:ext cx="136673" cy="588499"/>
              </a:xfrm>
              <a:custGeom>
                <a:avLst/>
                <a:gdLst>
                  <a:gd name="T0" fmla="*/ 2147483646 w 85"/>
                  <a:gd name="T1" fmla="*/ 2147483646 h 366"/>
                  <a:gd name="T2" fmla="*/ 0 w 85"/>
                  <a:gd name="T3" fmla="*/ 2147483646 h 366"/>
                  <a:gd name="T4" fmla="*/ 2147483646 w 85"/>
                  <a:gd name="T5" fmla="*/ 0 h 366"/>
                  <a:gd name="T6" fmla="*/ 2147483646 w 85"/>
                  <a:gd name="T7" fmla="*/ 2147483646 h 366"/>
                  <a:gd name="T8" fmla="*/ 2147483646 w 85"/>
                  <a:gd name="T9" fmla="*/ 2147483646 h 366"/>
                  <a:gd name="T10" fmla="*/ 0 60000 65536"/>
                  <a:gd name="T11" fmla="*/ 0 60000 65536"/>
                  <a:gd name="T12" fmla="*/ 0 60000 65536"/>
                  <a:gd name="T13" fmla="*/ 0 60000 65536"/>
                  <a:gd name="T14" fmla="*/ 0 60000 65536"/>
                  <a:gd name="T15" fmla="*/ 0 w 85"/>
                  <a:gd name="T16" fmla="*/ 0 h 366"/>
                  <a:gd name="T17" fmla="*/ 85 w 85"/>
                  <a:gd name="T18" fmla="*/ 366 h 366"/>
                </a:gdLst>
                <a:ahLst/>
                <a:cxnLst>
                  <a:cxn ang="T10">
                    <a:pos x="T0" y="T1"/>
                  </a:cxn>
                  <a:cxn ang="T11">
                    <a:pos x="T2" y="T3"/>
                  </a:cxn>
                  <a:cxn ang="T12">
                    <a:pos x="T4" y="T5"/>
                  </a:cxn>
                  <a:cxn ang="T13">
                    <a:pos x="T6" y="T7"/>
                  </a:cxn>
                  <a:cxn ang="T14">
                    <a:pos x="T8" y="T9"/>
                  </a:cxn>
                </a:cxnLst>
                <a:rect l="T15" t="T16" r="T17" b="T18"/>
                <a:pathLst>
                  <a:path w="85" h="366">
                    <a:moveTo>
                      <a:pt x="73" y="366"/>
                    </a:moveTo>
                    <a:lnTo>
                      <a:pt x="0" y="2"/>
                    </a:lnTo>
                    <a:lnTo>
                      <a:pt x="11" y="0"/>
                    </a:lnTo>
                    <a:lnTo>
                      <a:pt x="85" y="366"/>
                    </a:lnTo>
                    <a:lnTo>
                      <a:pt x="73" y="36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80" name="Freeform 71"/>
              <p:cNvSpPr>
                <a:spLocks/>
              </p:cNvSpPr>
              <p:nvPr/>
            </p:nvSpPr>
            <p:spPr bwMode="auto">
              <a:xfrm>
                <a:off x="5176934" y="2559660"/>
                <a:ext cx="270129" cy="223501"/>
              </a:xfrm>
              <a:custGeom>
                <a:avLst/>
                <a:gdLst>
                  <a:gd name="T0" fmla="*/ 2147483646 w 168"/>
                  <a:gd name="T1" fmla="*/ 2147483646 h 139"/>
                  <a:gd name="T2" fmla="*/ 0 w 168"/>
                  <a:gd name="T3" fmla="*/ 2147483646 h 139"/>
                  <a:gd name="T4" fmla="*/ 2147483646 w 168"/>
                  <a:gd name="T5" fmla="*/ 0 h 139"/>
                  <a:gd name="T6" fmla="*/ 2147483646 w 168"/>
                  <a:gd name="T7" fmla="*/ 2147483646 h 139"/>
                  <a:gd name="T8" fmla="*/ 2147483646 w 168"/>
                  <a:gd name="T9" fmla="*/ 2147483646 h 139"/>
                  <a:gd name="T10" fmla="*/ 0 60000 65536"/>
                  <a:gd name="T11" fmla="*/ 0 60000 65536"/>
                  <a:gd name="T12" fmla="*/ 0 60000 65536"/>
                  <a:gd name="T13" fmla="*/ 0 60000 65536"/>
                  <a:gd name="T14" fmla="*/ 0 60000 65536"/>
                  <a:gd name="T15" fmla="*/ 0 w 168"/>
                  <a:gd name="T16" fmla="*/ 0 h 139"/>
                  <a:gd name="T17" fmla="*/ 168 w 168"/>
                  <a:gd name="T18" fmla="*/ 139 h 139"/>
                </a:gdLst>
                <a:ahLst/>
                <a:cxnLst>
                  <a:cxn ang="T10">
                    <a:pos x="T0" y="T1"/>
                  </a:cxn>
                  <a:cxn ang="T11">
                    <a:pos x="T2" y="T3"/>
                  </a:cxn>
                  <a:cxn ang="T12">
                    <a:pos x="T4" y="T5"/>
                  </a:cxn>
                  <a:cxn ang="T13">
                    <a:pos x="T6" y="T7"/>
                  </a:cxn>
                  <a:cxn ang="T14">
                    <a:pos x="T8" y="T9"/>
                  </a:cxn>
                </a:cxnLst>
                <a:rect l="T15" t="T16" r="T17" b="T18"/>
                <a:pathLst>
                  <a:path w="168" h="139">
                    <a:moveTo>
                      <a:pt x="161" y="139"/>
                    </a:moveTo>
                    <a:lnTo>
                      <a:pt x="0" y="7"/>
                    </a:lnTo>
                    <a:lnTo>
                      <a:pt x="7" y="0"/>
                    </a:lnTo>
                    <a:lnTo>
                      <a:pt x="168" y="130"/>
                    </a:lnTo>
                    <a:lnTo>
                      <a:pt x="161" y="139"/>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81" name="Freeform 72"/>
              <p:cNvSpPr>
                <a:spLocks/>
              </p:cNvSpPr>
              <p:nvPr/>
            </p:nvSpPr>
            <p:spPr bwMode="auto">
              <a:xfrm>
                <a:off x="5291096" y="2775122"/>
                <a:ext cx="159183" cy="364998"/>
              </a:xfrm>
              <a:custGeom>
                <a:avLst/>
                <a:gdLst>
                  <a:gd name="T0" fmla="*/ 2147483646 w 99"/>
                  <a:gd name="T1" fmla="*/ 2147483646 h 227"/>
                  <a:gd name="T2" fmla="*/ 0 w 99"/>
                  <a:gd name="T3" fmla="*/ 2147483646 h 227"/>
                  <a:gd name="T4" fmla="*/ 2147483646 w 99"/>
                  <a:gd name="T5" fmla="*/ 0 h 227"/>
                  <a:gd name="T6" fmla="*/ 2147483646 w 99"/>
                  <a:gd name="T7" fmla="*/ 2147483646 h 227"/>
                  <a:gd name="T8" fmla="*/ 2147483646 w 99"/>
                  <a:gd name="T9" fmla="*/ 2147483646 h 227"/>
                  <a:gd name="T10" fmla="*/ 0 60000 65536"/>
                  <a:gd name="T11" fmla="*/ 0 60000 65536"/>
                  <a:gd name="T12" fmla="*/ 0 60000 65536"/>
                  <a:gd name="T13" fmla="*/ 0 60000 65536"/>
                  <a:gd name="T14" fmla="*/ 0 60000 65536"/>
                  <a:gd name="T15" fmla="*/ 0 w 99"/>
                  <a:gd name="T16" fmla="*/ 0 h 227"/>
                  <a:gd name="T17" fmla="*/ 99 w 99"/>
                  <a:gd name="T18" fmla="*/ 227 h 227"/>
                </a:gdLst>
                <a:ahLst/>
                <a:cxnLst>
                  <a:cxn ang="T10">
                    <a:pos x="T0" y="T1"/>
                  </a:cxn>
                  <a:cxn ang="T11">
                    <a:pos x="T2" y="T3"/>
                  </a:cxn>
                  <a:cxn ang="T12">
                    <a:pos x="T4" y="T5"/>
                  </a:cxn>
                  <a:cxn ang="T13">
                    <a:pos x="T6" y="T7"/>
                  </a:cxn>
                  <a:cxn ang="T14">
                    <a:pos x="T8" y="T9"/>
                  </a:cxn>
                </a:cxnLst>
                <a:rect l="T15" t="T16" r="T17" b="T18"/>
                <a:pathLst>
                  <a:path w="99" h="227">
                    <a:moveTo>
                      <a:pt x="9" y="227"/>
                    </a:moveTo>
                    <a:lnTo>
                      <a:pt x="0" y="223"/>
                    </a:lnTo>
                    <a:lnTo>
                      <a:pt x="90" y="0"/>
                    </a:lnTo>
                    <a:lnTo>
                      <a:pt x="99" y="5"/>
                    </a:lnTo>
                    <a:lnTo>
                      <a:pt x="9" y="227"/>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82" name="Freeform 73"/>
              <p:cNvSpPr>
                <a:spLocks/>
              </p:cNvSpPr>
              <p:nvPr/>
            </p:nvSpPr>
            <p:spPr bwMode="auto">
              <a:xfrm>
                <a:off x="5435808" y="2768690"/>
                <a:ext cx="287816" cy="170440"/>
              </a:xfrm>
              <a:custGeom>
                <a:avLst/>
                <a:gdLst>
                  <a:gd name="T0" fmla="*/ 2147483646 w 179"/>
                  <a:gd name="T1" fmla="*/ 2147483646 h 106"/>
                  <a:gd name="T2" fmla="*/ 0 w 179"/>
                  <a:gd name="T3" fmla="*/ 2147483646 h 106"/>
                  <a:gd name="T4" fmla="*/ 2147483646 w 179"/>
                  <a:gd name="T5" fmla="*/ 0 h 106"/>
                  <a:gd name="T6" fmla="*/ 2147483646 w 179"/>
                  <a:gd name="T7" fmla="*/ 2147483646 h 106"/>
                  <a:gd name="T8" fmla="*/ 2147483646 w 179"/>
                  <a:gd name="T9" fmla="*/ 2147483646 h 106"/>
                  <a:gd name="T10" fmla="*/ 0 60000 65536"/>
                  <a:gd name="T11" fmla="*/ 0 60000 65536"/>
                  <a:gd name="T12" fmla="*/ 0 60000 65536"/>
                  <a:gd name="T13" fmla="*/ 0 60000 65536"/>
                  <a:gd name="T14" fmla="*/ 0 60000 65536"/>
                  <a:gd name="T15" fmla="*/ 0 w 179"/>
                  <a:gd name="T16" fmla="*/ 0 h 106"/>
                  <a:gd name="T17" fmla="*/ 179 w 179"/>
                  <a:gd name="T18" fmla="*/ 106 h 106"/>
                </a:gdLst>
                <a:ahLst/>
                <a:cxnLst>
                  <a:cxn ang="T10">
                    <a:pos x="T0" y="T1"/>
                  </a:cxn>
                  <a:cxn ang="T11">
                    <a:pos x="T2" y="T3"/>
                  </a:cxn>
                  <a:cxn ang="T12">
                    <a:pos x="T4" y="T5"/>
                  </a:cxn>
                  <a:cxn ang="T13">
                    <a:pos x="T6" y="T7"/>
                  </a:cxn>
                  <a:cxn ang="T14">
                    <a:pos x="T8" y="T9"/>
                  </a:cxn>
                </a:cxnLst>
                <a:rect l="T15" t="T16" r="T17" b="T18"/>
                <a:pathLst>
                  <a:path w="179" h="106">
                    <a:moveTo>
                      <a:pt x="175" y="106"/>
                    </a:moveTo>
                    <a:lnTo>
                      <a:pt x="0" y="9"/>
                    </a:lnTo>
                    <a:lnTo>
                      <a:pt x="4" y="0"/>
                    </a:lnTo>
                    <a:lnTo>
                      <a:pt x="179" y="97"/>
                    </a:lnTo>
                    <a:lnTo>
                      <a:pt x="175" y="10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83" name="Freeform 74"/>
              <p:cNvSpPr>
                <a:spLocks/>
              </p:cNvSpPr>
              <p:nvPr/>
            </p:nvSpPr>
            <p:spPr bwMode="auto">
              <a:xfrm>
                <a:off x="5704329" y="2927874"/>
                <a:ext cx="69140" cy="421276"/>
              </a:xfrm>
              <a:custGeom>
                <a:avLst/>
                <a:gdLst>
                  <a:gd name="T0" fmla="*/ 2147483646 w 43"/>
                  <a:gd name="T1" fmla="*/ 2147483646 h 262"/>
                  <a:gd name="T2" fmla="*/ 0 w 43"/>
                  <a:gd name="T3" fmla="*/ 2147483646 h 262"/>
                  <a:gd name="T4" fmla="*/ 2147483646 w 43"/>
                  <a:gd name="T5" fmla="*/ 0 h 262"/>
                  <a:gd name="T6" fmla="*/ 2147483646 w 43"/>
                  <a:gd name="T7" fmla="*/ 2147483646 h 262"/>
                  <a:gd name="T8" fmla="*/ 2147483646 w 43"/>
                  <a:gd name="T9" fmla="*/ 2147483646 h 262"/>
                  <a:gd name="T10" fmla="*/ 0 60000 65536"/>
                  <a:gd name="T11" fmla="*/ 0 60000 65536"/>
                  <a:gd name="T12" fmla="*/ 0 60000 65536"/>
                  <a:gd name="T13" fmla="*/ 0 60000 65536"/>
                  <a:gd name="T14" fmla="*/ 0 60000 65536"/>
                  <a:gd name="T15" fmla="*/ 0 w 43"/>
                  <a:gd name="T16" fmla="*/ 0 h 262"/>
                  <a:gd name="T17" fmla="*/ 43 w 43"/>
                  <a:gd name="T18" fmla="*/ 262 h 262"/>
                </a:gdLst>
                <a:ahLst/>
                <a:cxnLst>
                  <a:cxn ang="T10">
                    <a:pos x="T0" y="T1"/>
                  </a:cxn>
                  <a:cxn ang="T11">
                    <a:pos x="T2" y="T3"/>
                  </a:cxn>
                  <a:cxn ang="T12">
                    <a:pos x="T4" y="T5"/>
                  </a:cxn>
                  <a:cxn ang="T13">
                    <a:pos x="T6" y="T7"/>
                  </a:cxn>
                  <a:cxn ang="T14">
                    <a:pos x="T8" y="T9"/>
                  </a:cxn>
                </a:cxnLst>
                <a:rect l="T15" t="T16" r="T17" b="T18"/>
                <a:pathLst>
                  <a:path w="43" h="262">
                    <a:moveTo>
                      <a:pt x="34" y="262"/>
                    </a:moveTo>
                    <a:lnTo>
                      <a:pt x="0" y="2"/>
                    </a:lnTo>
                    <a:lnTo>
                      <a:pt x="12" y="0"/>
                    </a:lnTo>
                    <a:lnTo>
                      <a:pt x="43" y="260"/>
                    </a:lnTo>
                    <a:lnTo>
                      <a:pt x="34" y="262"/>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84" name="Freeform 75"/>
              <p:cNvSpPr>
                <a:spLocks/>
              </p:cNvSpPr>
              <p:nvPr/>
            </p:nvSpPr>
            <p:spPr bwMode="auto">
              <a:xfrm>
                <a:off x="5717193" y="2924658"/>
                <a:ext cx="371428" cy="215462"/>
              </a:xfrm>
              <a:custGeom>
                <a:avLst/>
                <a:gdLst>
                  <a:gd name="T0" fmla="*/ 2147483646 w 231"/>
                  <a:gd name="T1" fmla="*/ 2147483646 h 134"/>
                  <a:gd name="T2" fmla="*/ 0 w 231"/>
                  <a:gd name="T3" fmla="*/ 2147483646 h 134"/>
                  <a:gd name="T4" fmla="*/ 2147483646 w 231"/>
                  <a:gd name="T5" fmla="*/ 0 h 134"/>
                  <a:gd name="T6" fmla="*/ 2147483646 w 231"/>
                  <a:gd name="T7" fmla="*/ 2147483646 h 134"/>
                  <a:gd name="T8" fmla="*/ 2147483646 w 231"/>
                  <a:gd name="T9" fmla="*/ 2147483646 h 134"/>
                  <a:gd name="T10" fmla="*/ 0 60000 65536"/>
                  <a:gd name="T11" fmla="*/ 0 60000 65536"/>
                  <a:gd name="T12" fmla="*/ 0 60000 65536"/>
                  <a:gd name="T13" fmla="*/ 0 60000 65536"/>
                  <a:gd name="T14" fmla="*/ 0 60000 65536"/>
                  <a:gd name="T15" fmla="*/ 0 w 231"/>
                  <a:gd name="T16" fmla="*/ 0 h 134"/>
                  <a:gd name="T17" fmla="*/ 231 w 231"/>
                  <a:gd name="T18" fmla="*/ 134 h 134"/>
                </a:gdLst>
                <a:ahLst/>
                <a:cxnLst>
                  <a:cxn ang="T10">
                    <a:pos x="T0" y="T1"/>
                  </a:cxn>
                  <a:cxn ang="T11">
                    <a:pos x="T2" y="T3"/>
                  </a:cxn>
                  <a:cxn ang="T12">
                    <a:pos x="T4" y="T5"/>
                  </a:cxn>
                  <a:cxn ang="T13">
                    <a:pos x="T6" y="T7"/>
                  </a:cxn>
                  <a:cxn ang="T14">
                    <a:pos x="T8" y="T9"/>
                  </a:cxn>
                </a:cxnLst>
                <a:rect l="T15" t="T16" r="T17" b="T18"/>
                <a:pathLst>
                  <a:path w="231" h="134">
                    <a:moveTo>
                      <a:pt x="226" y="134"/>
                    </a:moveTo>
                    <a:lnTo>
                      <a:pt x="0" y="9"/>
                    </a:lnTo>
                    <a:lnTo>
                      <a:pt x="4" y="0"/>
                    </a:lnTo>
                    <a:lnTo>
                      <a:pt x="231" y="125"/>
                    </a:lnTo>
                    <a:lnTo>
                      <a:pt x="226" y="134"/>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85" name="Freeform 76"/>
              <p:cNvSpPr>
                <a:spLocks/>
              </p:cNvSpPr>
              <p:nvPr/>
            </p:nvSpPr>
            <p:spPr bwMode="auto">
              <a:xfrm>
                <a:off x="5675387" y="2710805"/>
                <a:ext cx="53061" cy="225109"/>
              </a:xfrm>
              <a:custGeom>
                <a:avLst/>
                <a:gdLst>
                  <a:gd name="T0" fmla="*/ 2147483646 w 33"/>
                  <a:gd name="T1" fmla="*/ 2147483646 h 140"/>
                  <a:gd name="T2" fmla="*/ 0 w 33"/>
                  <a:gd name="T3" fmla="*/ 0 h 140"/>
                  <a:gd name="T4" fmla="*/ 2147483646 w 33"/>
                  <a:gd name="T5" fmla="*/ 0 h 140"/>
                  <a:gd name="T6" fmla="*/ 2147483646 w 33"/>
                  <a:gd name="T7" fmla="*/ 2147483646 h 140"/>
                  <a:gd name="T8" fmla="*/ 2147483646 w 33"/>
                  <a:gd name="T9" fmla="*/ 2147483646 h 140"/>
                  <a:gd name="T10" fmla="*/ 0 60000 65536"/>
                  <a:gd name="T11" fmla="*/ 0 60000 65536"/>
                  <a:gd name="T12" fmla="*/ 0 60000 65536"/>
                  <a:gd name="T13" fmla="*/ 0 60000 65536"/>
                  <a:gd name="T14" fmla="*/ 0 60000 65536"/>
                  <a:gd name="T15" fmla="*/ 0 w 33"/>
                  <a:gd name="T16" fmla="*/ 0 h 140"/>
                  <a:gd name="T17" fmla="*/ 33 w 33"/>
                  <a:gd name="T18" fmla="*/ 140 h 140"/>
                </a:gdLst>
                <a:ahLst/>
                <a:cxnLst>
                  <a:cxn ang="T10">
                    <a:pos x="T0" y="T1"/>
                  </a:cxn>
                  <a:cxn ang="T11">
                    <a:pos x="T2" y="T3"/>
                  </a:cxn>
                  <a:cxn ang="T12">
                    <a:pos x="T4" y="T5"/>
                  </a:cxn>
                  <a:cxn ang="T13">
                    <a:pos x="T6" y="T7"/>
                  </a:cxn>
                  <a:cxn ang="T14">
                    <a:pos x="T8" y="T9"/>
                  </a:cxn>
                </a:cxnLst>
                <a:rect l="T15" t="T16" r="T17" b="T18"/>
                <a:pathLst>
                  <a:path w="33" h="140">
                    <a:moveTo>
                      <a:pt x="21" y="140"/>
                    </a:moveTo>
                    <a:lnTo>
                      <a:pt x="0" y="0"/>
                    </a:lnTo>
                    <a:lnTo>
                      <a:pt x="9" y="0"/>
                    </a:lnTo>
                    <a:lnTo>
                      <a:pt x="33" y="137"/>
                    </a:lnTo>
                    <a:lnTo>
                      <a:pt x="21" y="14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86" name="Freeform 77"/>
              <p:cNvSpPr>
                <a:spLocks/>
              </p:cNvSpPr>
              <p:nvPr/>
            </p:nvSpPr>
            <p:spPr bwMode="auto">
              <a:xfrm>
                <a:off x="5299135" y="2919834"/>
                <a:ext cx="421273" cy="217069"/>
              </a:xfrm>
              <a:custGeom>
                <a:avLst/>
                <a:gdLst>
                  <a:gd name="T0" fmla="*/ 2147483646 w 262"/>
                  <a:gd name="T1" fmla="*/ 2147483646 h 135"/>
                  <a:gd name="T2" fmla="*/ 0 w 262"/>
                  <a:gd name="T3" fmla="*/ 2147483646 h 135"/>
                  <a:gd name="T4" fmla="*/ 2147483646 w 262"/>
                  <a:gd name="T5" fmla="*/ 0 h 135"/>
                  <a:gd name="T6" fmla="*/ 2147483646 w 262"/>
                  <a:gd name="T7" fmla="*/ 2147483646 h 135"/>
                  <a:gd name="T8" fmla="*/ 2147483646 w 262"/>
                  <a:gd name="T9" fmla="*/ 2147483646 h 135"/>
                  <a:gd name="T10" fmla="*/ 0 60000 65536"/>
                  <a:gd name="T11" fmla="*/ 0 60000 65536"/>
                  <a:gd name="T12" fmla="*/ 0 60000 65536"/>
                  <a:gd name="T13" fmla="*/ 0 60000 65536"/>
                  <a:gd name="T14" fmla="*/ 0 60000 65536"/>
                  <a:gd name="T15" fmla="*/ 0 w 262"/>
                  <a:gd name="T16" fmla="*/ 0 h 135"/>
                  <a:gd name="T17" fmla="*/ 262 w 262"/>
                  <a:gd name="T18" fmla="*/ 135 h 135"/>
                </a:gdLst>
                <a:ahLst/>
                <a:cxnLst>
                  <a:cxn ang="T10">
                    <a:pos x="T0" y="T1"/>
                  </a:cxn>
                  <a:cxn ang="T11">
                    <a:pos x="T2" y="T3"/>
                  </a:cxn>
                  <a:cxn ang="T12">
                    <a:pos x="T4" y="T5"/>
                  </a:cxn>
                  <a:cxn ang="T13">
                    <a:pos x="T6" y="T7"/>
                  </a:cxn>
                  <a:cxn ang="T14">
                    <a:pos x="T8" y="T9"/>
                  </a:cxn>
                </a:cxnLst>
                <a:rect l="T15" t="T16" r="T17" b="T18"/>
                <a:pathLst>
                  <a:path w="262" h="135">
                    <a:moveTo>
                      <a:pt x="4" y="135"/>
                    </a:moveTo>
                    <a:lnTo>
                      <a:pt x="0" y="125"/>
                    </a:lnTo>
                    <a:lnTo>
                      <a:pt x="257" y="0"/>
                    </a:lnTo>
                    <a:lnTo>
                      <a:pt x="262" y="10"/>
                    </a:lnTo>
                    <a:lnTo>
                      <a:pt x="4" y="135"/>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87" name="Freeform 78"/>
              <p:cNvSpPr>
                <a:spLocks/>
              </p:cNvSpPr>
              <p:nvPr/>
            </p:nvSpPr>
            <p:spPr bwMode="auto">
              <a:xfrm>
                <a:off x="5299135" y="3125648"/>
                <a:ext cx="466295" cy="217069"/>
              </a:xfrm>
              <a:custGeom>
                <a:avLst/>
                <a:gdLst>
                  <a:gd name="T0" fmla="*/ 2147483646 w 290"/>
                  <a:gd name="T1" fmla="*/ 2147483646 h 135"/>
                  <a:gd name="T2" fmla="*/ 0 w 290"/>
                  <a:gd name="T3" fmla="*/ 2147483646 h 135"/>
                  <a:gd name="T4" fmla="*/ 2147483646 w 290"/>
                  <a:gd name="T5" fmla="*/ 0 h 135"/>
                  <a:gd name="T6" fmla="*/ 2147483646 w 290"/>
                  <a:gd name="T7" fmla="*/ 2147483646 h 135"/>
                  <a:gd name="T8" fmla="*/ 2147483646 w 290"/>
                  <a:gd name="T9" fmla="*/ 2147483646 h 135"/>
                  <a:gd name="T10" fmla="*/ 0 60000 65536"/>
                  <a:gd name="T11" fmla="*/ 0 60000 65536"/>
                  <a:gd name="T12" fmla="*/ 0 60000 65536"/>
                  <a:gd name="T13" fmla="*/ 0 60000 65536"/>
                  <a:gd name="T14" fmla="*/ 0 60000 65536"/>
                  <a:gd name="T15" fmla="*/ 0 w 290"/>
                  <a:gd name="T16" fmla="*/ 0 h 135"/>
                  <a:gd name="T17" fmla="*/ 290 w 290"/>
                  <a:gd name="T18" fmla="*/ 135 h 135"/>
                </a:gdLst>
                <a:ahLst/>
                <a:cxnLst>
                  <a:cxn ang="T10">
                    <a:pos x="T0" y="T1"/>
                  </a:cxn>
                  <a:cxn ang="T11">
                    <a:pos x="T2" y="T3"/>
                  </a:cxn>
                  <a:cxn ang="T12">
                    <a:pos x="T4" y="T5"/>
                  </a:cxn>
                  <a:cxn ang="T13">
                    <a:pos x="T6" y="T7"/>
                  </a:cxn>
                  <a:cxn ang="T14">
                    <a:pos x="T8" y="T9"/>
                  </a:cxn>
                </a:cxnLst>
                <a:rect l="T15" t="T16" r="T17" b="T18"/>
                <a:pathLst>
                  <a:path w="290" h="135">
                    <a:moveTo>
                      <a:pt x="288" y="135"/>
                    </a:moveTo>
                    <a:lnTo>
                      <a:pt x="0" y="9"/>
                    </a:lnTo>
                    <a:lnTo>
                      <a:pt x="4" y="0"/>
                    </a:lnTo>
                    <a:lnTo>
                      <a:pt x="290" y="125"/>
                    </a:lnTo>
                    <a:lnTo>
                      <a:pt x="288" y="135"/>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88" name="Freeform 79"/>
              <p:cNvSpPr>
                <a:spLocks/>
              </p:cNvSpPr>
              <p:nvPr/>
            </p:nvSpPr>
            <p:spPr bwMode="auto">
              <a:xfrm>
                <a:off x="5773470" y="3270361"/>
                <a:ext cx="995298" cy="83612"/>
              </a:xfrm>
              <a:custGeom>
                <a:avLst/>
                <a:gdLst>
                  <a:gd name="T0" fmla="*/ 0 w 619"/>
                  <a:gd name="T1" fmla="*/ 2147483646 h 52"/>
                  <a:gd name="T2" fmla="*/ 0 w 619"/>
                  <a:gd name="T3" fmla="*/ 2147483646 h 52"/>
                  <a:gd name="T4" fmla="*/ 2147483646 w 619"/>
                  <a:gd name="T5" fmla="*/ 0 h 52"/>
                  <a:gd name="T6" fmla="*/ 2147483646 w 619"/>
                  <a:gd name="T7" fmla="*/ 2147483646 h 52"/>
                  <a:gd name="T8" fmla="*/ 0 w 619"/>
                  <a:gd name="T9" fmla="*/ 2147483646 h 52"/>
                  <a:gd name="T10" fmla="*/ 0 60000 65536"/>
                  <a:gd name="T11" fmla="*/ 0 60000 65536"/>
                  <a:gd name="T12" fmla="*/ 0 60000 65536"/>
                  <a:gd name="T13" fmla="*/ 0 60000 65536"/>
                  <a:gd name="T14" fmla="*/ 0 60000 65536"/>
                  <a:gd name="T15" fmla="*/ 0 w 619"/>
                  <a:gd name="T16" fmla="*/ 0 h 52"/>
                  <a:gd name="T17" fmla="*/ 619 w 619"/>
                  <a:gd name="T18" fmla="*/ 52 h 52"/>
                </a:gdLst>
                <a:ahLst/>
                <a:cxnLst>
                  <a:cxn ang="T10">
                    <a:pos x="T0" y="T1"/>
                  </a:cxn>
                  <a:cxn ang="T11">
                    <a:pos x="T2" y="T3"/>
                  </a:cxn>
                  <a:cxn ang="T12">
                    <a:pos x="T4" y="T5"/>
                  </a:cxn>
                  <a:cxn ang="T13">
                    <a:pos x="T6" y="T7"/>
                  </a:cxn>
                  <a:cxn ang="T14">
                    <a:pos x="T8" y="T9"/>
                  </a:cxn>
                </a:cxnLst>
                <a:rect l="T15" t="T16" r="T17" b="T18"/>
                <a:pathLst>
                  <a:path w="619" h="52">
                    <a:moveTo>
                      <a:pt x="0" y="52"/>
                    </a:moveTo>
                    <a:lnTo>
                      <a:pt x="0" y="40"/>
                    </a:lnTo>
                    <a:lnTo>
                      <a:pt x="619" y="0"/>
                    </a:lnTo>
                    <a:lnTo>
                      <a:pt x="619" y="11"/>
                    </a:lnTo>
                    <a:lnTo>
                      <a:pt x="0" y="52"/>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89" name="Freeform 80"/>
              <p:cNvSpPr>
                <a:spLocks/>
              </p:cNvSpPr>
              <p:nvPr/>
            </p:nvSpPr>
            <p:spPr bwMode="auto">
              <a:xfrm>
                <a:off x="6559739" y="2858733"/>
                <a:ext cx="414842" cy="197774"/>
              </a:xfrm>
              <a:custGeom>
                <a:avLst/>
                <a:gdLst>
                  <a:gd name="T0" fmla="*/ 2147483646 w 258"/>
                  <a:gd name="T1" fmla="*/ 2147483646 h 123"/>
                  <a:gd name="T2" fmla="*/ 0 w 258"/>
                  <a:gd name="T3" fmla="*/ 2147483646 h 123"/>
                  <a:gd name="T4" fmla="*/ 2147483646 w 258"/>
                  <a:gd name="T5" fmla="*/ 0 h 123"/>
                  <a:gd name="T6" fmla="*/ 2147483646 w 258"/>
                  <a:gd name="T7" fmla="*/ 2147483646 h 123"/>
                  <a:gd name="T8" fmla="*/ 2147483646 w 258"/>
                  <a:gd name="T9" fmla="*/ 2147483646 h 123"/>
                  <a:gd name="T10" fmla="*/ 0 60000 65536"/>
                  <a:gd name="T11" fmla="*/ 0 60000 65536"/>
                  <a:gd name="T12" fmla="*/ 0 60000 65536"/>
                  <a:gd name="T13" fmla="*/ 0 60000 65536"/>
                  <a:gd name="T14" fmla="*/ 0 60000 65536"/>
                  <a:gd name="T15" fmla="*/ 0 w 258"/>
                  <a:gd name="T16" fmla="*/ 0 h 123"/>
                  <a:gd name="T17" fmla="*/ 258 w 258"/>
                  <a:gd name="T18" fmla="*/ 123 h 123"/>
                </a:gdLst>
                <a:ahLst/>
                <a:cxnLst>
                  <a:cxn ang="T10">
                    <a:pos x="T0" y="T1"/>
                  </a:cxn>
                  <a:cxn ang="T11">
                    <a:pos x="T2" y="T3"/>
                  </a:cxn>
                  <a:cxn ang="T12">
                    <a:pos x="T4" y="T5"/>
                  </a:cxn>
                  <a:cxn ang="T13">
                    <a:pos x="T6" y="T7"/>
                  </a:cxn>
                  <a:cxn ang="T14">
                    <a:pos x="T8" y="T9"/>
                  </a:cxn>
                </a:cxnLst>
                <a:rect l="T15" t="T16" r="T17" b="T18"/>
                <a:pathLst>
                  <a:path w="258" h="123">
                    <a:moveTo>
                      <a:pt x="5" y="123"/>
                    </a:moveTo>
                    <a:lnTo>
                      <a:pt x="0" y="114"/>
                    </a:lnTo>
                    <a:lnTo>
                      <a:pt x="253" y="0"/>
                    </a:lnTo>
                    <a:lnTo>
                      <a:pt x="258" y="10"/>
                    </a:lnTo>
                    <a:lnTo>
                      <a:pt x="5" y="123"/>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90" name="Freeform 81"/>
              <p:cNvSpPr>
                <a:spLocks/>
              </p:cNvSpPr>
              <p:nvPr/>
            </p:nvSpPr>
            <p:spPr bwMode="auto">
              <a:xfrm>
                <a:off x="6316944" y="3042037"/>
                <a:ext cx="250834" cy="83612"/>
              </a:xfrm>
              <a:custGeom>
                <a:avLst/>
                <a:gdLst>
                  <a:gd name="T0" fmla="*/ 2147483646 w 156"/>
                  <a:gd name="T1" fmla="*/ 2147483646 h 52"/>
                  <a:gd name="T2" fmla="*/ 0 w 156"/>
                  <a:gd name="T3" fmla="*/ 2147483646 h 52"/>
                  <a:gd name="T4" fmla="*/ 2147483646 w 156"/>
                  <a:gd name="T5" fmla="*/ 0 h 52"/>
                  <a:gd name="T6" fmla="*/ 2147483646 w 156"/>
                  <a:gd name="T7" fmla="*/ 2147483646 h 52"/>
                  <a:gd name="T8" fmla="*/ 2147483646 w 156"/>
                  <a:gd name="T9" fmla="*/ 2147483646 h 52"/>
                  <a:gd name="T10" fmla="*/ 0 60000 65536"/>
                  <a:gd name="T11" fmla="*/ 0 60000 65536"/>
                  <a:gd name="T12" fmla="*/ 0 60000 65536"/>
                  <a:gd name="T13" fmla="*/ 0 60000 65536"/>
                  <a:gd name="T14" fmla="*/ 0 60000 65536"/>
                  <a:gd name="T15" fmla="*/ 0 w 156"/>
                  <a:gd name="T16" fmla="*/ 0 h 52"/>
                  <a:gd name="T17" fmla="*/ 156 w 156"/>
                  <a:gd name="T18" fmla="*/ 52 h 52"/>
                </a:gdLst>
                <a:ahLst/>
                <a:cxnLst>
                  <a:cxn ang="T10">
                    <a:pos x="T0" y="T1"/>
                  </a:cxn>
                  <a:cxn ang="T11">
                    <a:pos x="T2" y="T3"/>
                  </a:cxn>
                  <a:cxn ang="T12">
                    <a:pos x="T4" y="T5"/>
                  </a:cxn>
                  <a:cxn ang="T13">
                    <a:pos x="T6" y="T7"/>
                  </a:cxn>
                  <a:cxn ang="T14">
                    <a:pos x="T8" y="T9"/>
                  </a:cxn>
                </a:cxnLst>
                <a:rect l="T15" t="T16" r="T17" b="T18"/>
                <a:pathLst>
                  <a:path w="156" h="52">
                    <a:moveTo>
                      <a:pt x="2" y="52"/>
                    </a:moveTo>
                    <a:lnTo>
                      <a:pt x="0" y="40"/>
                    </a:lnTo>
                    <a:lnTo>
                      <a:pt x="154" y="0"/>
                    </a:lnTo>
                    <a:lnTo>
                      <a:pt x="156" y="9"/>
                    </a:lnTo>
                    <a:lnTo>
                      <a:pt x="2" y="52"/>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91" name="Freeform 82"/>
              <p:cNvSpPr>
                <a:spLocks/>
              </p:cNvSpPr>
              <p:nvPr/>
            </p:nvSpPr>
            <p:spPr bwMode="auto">
              <a:xfrm>
                <a:off x="6935991" y="2339375"/>
                <a:ext cx="41806" cy="527398"/>
              </a:xfrm>
              <a:custGeom>
                <a:avLst/>
                <a:gdLst>
                  <a:gd name="T0" fmla="*/ 2147483646 w 26"/>
                  <a:gd name="T1" fmla="*/ 2147483646 h 328"/>
                  <a:gd name="T2" fmla="*/ 0 w 26"/>
                  <a:gd name="T3" fmla="*/ 0 h 328"/>
                  <a:gd name="T4" fmla="*/ 2147483646 w 26"/>
                  <a:gd name="T5" fmla="*/ 0 h 328"/>
                  <a:gd name="T6" fmla="*/ 2147483646 w 26"/>
                  <a:gd name="T7" fmla="*/ 2147483646 h 328"/>
                  <a:gd name="T8" fmla="*/ 2147483646 w 26"/>
                  <a:gd name="T9" fmla="*/ 2147483646 h 328"/>
                  <a:gd name="T10" fmla="*/ 0 60000 65536"/>
                  <a:gd name="T11" fmla="*/ 0 60000 65536"/>
                  <a:gd name="T12" fmla="*/ 0 60000 65536"/>
                  <a:gd name="T13" fmla="*/ 0 60000 65536"/>
                  <a:gd name="T14" fmla="*/ 0 60000 65536"/>
                  <a:gd name="T15" fmla="*/ 0 w 26"/>
                  <a:gd name="T16" fmla="*/ 0 h 328"/>
                  <a:gd name="T17" fmla="*/ 26 w 26"/>
                  <a:gd name="T18" fmla="*/ 328 h 328"/>
                </a:gdLst>
                <a:ahLst/>
                <a:cxnLst>
                  <a:cxn ang="T10">
                    <a:pos x="T0" y="T1"/>
                  </a:cxn>
                  <a:cxn ang="T11">
                    <a:pos x="T2" y="T3"/>
                  </a:cxn>
                  <a:cxn ang="T12">
                    <a:pos x="T4" y="T5"/>
                  </a:cxn>
                  <a:cxn ang="T13">
                    <a:pos x="T6" y="T7"/>
                  </a:cxn>
                  <a:cxn ang="T14">
                    <a:pos x="T8" y="T9"/>
                  </a:cxn>
                </a:cxnLst>
                <a:rect l="T15" t="T16" r="T17" b="T18"/>
                <a:pathLst>
                  <a:path w="26" h="328">
                    <a:moveTo>
                      <a:pt x="14" y="328"/>
                    </a:moveTo>
                    <a:lnTo>
                      <a:pt x="0" y="0"/>
                    </a:lnTo>
                    <a:lnTo>
                      <a:pt x="12" y="0"/>
                    </a:lnTo>
                    <a:lnTo>
                      <a:pt x="26" y="328"/>
                    </a:lnTo>
                    <a:lnTo>
                      <a:pt x="14" y="328"/>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92" name="Freeform 83"/>
              <p:cNvSpPr>
                <a:spLocks/>
              </p:cNvSpPr>
              <p:nvPr/>
            </p:nvSpPr>
            <p:spPr bwMode="auto">
              <a:xfrm>
                <a:off x="6651390" y="2004927"/>
                <a:ext cx="300680" cy="340879"/>
              </a:xfrm>
              <a:custGeom>
                <a:avLst/>
                <a:gdLst>
                  <a:gd name="T0" fmla="*/ 2147483646 w 187"/>
                  <a:gd name="T1" fmla="*/ 2147483646 h 212"/>
                  <a:gd name="T2" fmla="*/ 0 w 187"/>
                  <a:gd name="T3" fmla="*/ 2147483646 h 212"/>
                  <a:gd name="T4" fmla="*/ 2147483646 w 187"/>
                  <a:gd name="T5" fmla="*/ 0 h 212"/>
                  <a:gd name="T6" fmla="*/ 2147483646 w 187"/>
                  <a:gd name="T7" fmla="*/ 2147483646 h 212"/>
                  <a:gd name="T8" fmla="*/ 2147483646 w 187"/>
                  <a:gd name="T9" fmla="*/ 2147483646 h 212"/>
                  <a:gd name="T10" fmla="*/ 0 60000 65536"/>
                  <a:gd name="T11" fmla="*/ 0 60000 65536"/>
                  <a:gd name="T12" fmla="*/ 0 60000 65536"/>
                  <a:gd name="T13" fmla="*/ 0 60000 65536"/>
                  <a:gd name="T14" fmla="*/ 0 60000 65536"/>
                  <a:gd name="T15" fmla="*/ 0 w 187"/>
                  <a:gd name="T16" fmla="*/ 0 h 212"/>
                  <a:gd name="T17" fmla="*/ 187 w 187"/>
                  <a:gd name="T18" fmla="*/ 212 h 212"/>
                </a:gdLst>
                <a:ahLst/>
                <a:cxnLst>
                  <a:cxn ang="T10">
                    <a:pos x="T0" y="T1"/>
                  </a:cxn>
                  <a:cxn ang="T11">
                    <a:pos x="T2" y="T3"/>
                  </a:cxn>
                  <a:cxn ang="T12">
                    <a:pos x="T4" y="T5"/>
                  </a:cxn>
                  <a:cxn ang="T13">
                    <a:pos x="T6" y="T7"/>
                  </a:cxn>
                  <a:cxn ang="T14">
                    <a:pos x="T8" y="T9"/>
                  </a:cxn>
                </a:cxnLst>
                <a:rect l="T15" t="T16" r="T17" b="T18"/>
                <a:pathLst>
                  <a:path w="187" h="212">
                    <a:moveTo>
                      <a:pt x="179" y="212"/>
                    </a:moveTo>
                    <a:lnTo>
                      <a:pt x="0" y="7"/>
                    </a:lnTo>
                    <a:lnTo>
                      <a:pt x="9" y="0"/>
                    </a:lnTo>
                    <a:lnTo>
                      <a:pt x="187" y="205"/>
                    </a:lnTo>
                    <a:lnTo>
                      <a:pt x="179" y="212"/>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93" name="Freeform 84"/>
              <p:cNvSpPr>
                <a:spLocks/>
              </p:cNvSpPr>
              <p:nvPr/>
            </p:nvSpPr>
            <p:spPr bwMode="auto">
              <a:xfrm>
                <a:off x="6707667" y="2334551"/>
                <a:ext cx="239579" cy="191343"/>
              </a:xfrm>
              <a:custGeom>
                <a:avLst/>
                <a:gdLst>
                  <a:gd name="T0" fmla="*/ 2147483646 w 149"/>
                  <a:gd name="T1" fmla="*/ 2147483646 h 119"/>
                  <a:gd name="T2" fmla="*/ 0 w 149"/>
                  <a:gd name="T3" fmla="*/ 2147483646 h 119"/>
                  <a:gd name="T4" fmla="*/ 2147483646 w 149"/>
                  <a:gd name="T5" fmla="*/ 0 h 119"/>
                  <a:gd name="T6" fmla="*/ 2147483646 w 149"/>
                  <a:gd name="T7" fmla="*/ 2147483646 h 119"/>
                  <a:gd name="T8" fmla="*/ 2147483646 w 149"/>
                  <a:gd name="T9" fmla="*/ 2147483646 h 119"/>
                  <a:gd name="T10" fmla="*/ 0 60000 65536"/>
                  <a:gd name="T11" fmla="*/ 0 60000 65536"/>
                  <a:gd name="T12" fmla="*/ 0 60000 65536"/>
                  <a:gd name="T13" fmla="*/ 0 60000 65536"/>
                  <a:gd name="T14" fmla="*/ 0 60000 65536"/>
                  <a:gd name="T15" fmla="*/ 0 w 149"/>
                  <a:gd name="T16" fmla="*/ 0 h 119"/>
                  <a:gd name="T17" fmla="*/ 149 w 149"/>
                  <a:gd name="T18" fmla="*/ 119 h 119"/>
                </a:gdLst>
                <a:ahLst/>
                <a:cxnLst>
                  <a:cxn ang="T10">
                    <a:pos x="T0" y="T1"/>
                  </a:cxn>
                  <a:cxn ang="T11">
                    <a:pos x="T2" y="T3"/>
                  </a:cxn>
                  <a:cxn ang="T12">
                    <a:pos x="T4" y="T5"/>
                  </a:cxn>
                  <a:cxn ang="T13">
                    <a:pos x="T6" y="T7"/>
                  </a:cxn>
                  <a:cxn ang="T14">
                    <a:pos x="T8" y="T9"/>
                  </a:cxn>
                </a:cxnLst>
                <a:rect l="T15" t="T16" r="T17" b="T18"/>
                <a:pathLst>
                  <a:path w="149" h="119">
                    <a:moveTo>
                      <a:pt x="7" y="119"/>
                    </a:moveTo>
                    <a:lnTo>
                      <a:pt x="0" y="109"/>
                    </a:lnTo>
                    <a:lnTo>
                      <a:pt x="142" y="0"/>
                    </a:lnTo>
                    <a:lnTo>
                      <a:pt x="149" y="10"/>
                    </a:lnTo>
                    <a:lnTo>
                      <a:pt x="7" y="119"/>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94" name="Freeform 85"/>
              <p:cNvSpPr>
                <a:spLocks/>
              </p:cNvSpPr>
              <p:nvPr/>
            </p:nvSpPr>
            <p:spPr bwMode="auto">
              <a:xfrm>
                <a:off x="6464872" y="2509814"/>
                <a:ext cx="258874" cy="220285"/>
              </a:xfrm>
              <a:custGeom>
                <a:avLst/>
                <a:gdLst>
                  <a:gd name="T0" fmla="*/ 2147483646 w 161"/>
                  <a:gd name="T1" fmla="*/ 2147483646 h 137"/>
                  <a:gd name="T2" fmla="*/ 0 w 161"/>
                  <a:gd name="T3" fmla="*/ 2147483646 h 137"/>
                  <a:gd name="T4" fmla="*/ 2147483646 w 161"/>
                  <a:gd name="T5" fmla="*/ 0 h 137"/>
                  <a:gd name="T6" fmla="*/ 2147483646 w 161"/>
                  <a:gd name="T7" fmla="*/ 2147483646 h 137"/>
                  <a:gd name="T8" fmla="*/ 2147483646 w 161"/>
                  <a:gd name="T9" fmla="*/ 2147483646 h 137"/>
                  <a:gd name="T10" fmla="*/ 0 60000 65536"/>
                  <a:gd name="T11" fmla="*/ 0 60000 65536"/>
                  <a:gd name="T12" fmla="*/ 0 60000 65536"/>
                  <a:gd name="T13" fmla="*/ 0 60000 65536"/>
                  <a:gd name="T14" fmla="*/ 0 60000 65536"/>
                  <a:gd name="T15" fmla="*/ 0 w 161"/>
                  <a:gd name="T16" fmla="*/ 0 h 137"/>
                  <a:gd name="T17" fmla="*/ 161 w 161"/>
                  <a:gd name="T18" fmla="*/ 137 h 137"/>
                </a:gdLst>
                <a:ahLst/>
                <a:cxnLst>
                  <a:cxn ang="T10">
                    <a:pos x="T0" y="T1"/>
                  </a:cxn>
                  <a:cxn ang="T11">
                    <a:pos x="T2" y="T3"/>
                  </a:cxn>
                  <a:cxn ang="T12">
                    <a:pos x="T4" y="T5"/>
                  </a:cxn>
                  <a:cxn ang="T13">
                    <a:pos x="T6" y="T7"/>
                  </a:cxn>
                  <a:cxn ang="T14">
                    <a:pos x="T8" y="T9"/>
                  </a:cxn>
                </a:cxnLst>
                <a:rect l="T15" t="T16" r="T17" b="T18"/>
                <a:pathLst>
                  <a:path w="161" h="137">
                    <a:moveTo>
                      <a:pt x="7" y="137"/>
                    </a:moveTo>
                    <a:lnTo>
                      <a:pt x="0" y="130"/>
                    </a:lnTo>
                    <a:lnTo>
                      <a:pt x="154" y="0"/>
                    </a:lnTo>
                    <a:lnTo>
                      <a:pt x="161" y="10"/>
                    </a:lnTo>
                    <a:lnTo>
                      <a:pt x="7" y="137"/>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95" name="Freeform 86"/>
              <p:cNvSpPr>
                <a:spLocks/>
              </p:cNvSpPr>
              <p:nvPr/>
            </p:nvSpPr>
            <p:spPr bwMode="auto">
              <a:xfrm>
                <a:off x="6066110" y="2662567"/>
                <a:ext cx="410018" cy="67533"/>
              </a:xfrm>
              <a:custGeom>
                <a:avLst/>
                <a:gdLst>
                  <a:gd name="T0" fmla="*/ 2147483646 w 255"/>
                  <a:gd name="T1" fmla="*/ 2147483646 h 42"/>
                  <a:gd name="T2" fmla="*/ 0 w 255"/>
                  <a:gd name="T3" fmla="*/ 2147483646 h 42"/>
                  <a:gd name="T4" fmla="*/ 2147483646 w 255"/>
                  <a:gd name="T5" fmla="*/ 0 h 42"/>
                  <a:gd name="T6" fmla="*/ 2147483646 w 255"/>
                  <a:gd name="T7" fmla="*/ 2147483646 h 42"/>
                  <a:gd name="T8" fmla="*/ 2147483646 w 255"/>
                  <a:gd name="T9" fmla="*/ 2147483646 h 42"/>
                  <a:gd name="T10" fmla="*/ 0 60000 65536"/>
                  <a:gd name="T11" fmla="*/ 0 60000 65536"/>
                  <a:gd name="T12" fmla="*/ 0 60000 65536"/>
                  <a:gd name="T13" fmla="*/ 0 60000 65536"/>
                  <a:gd name="T14" fmla="*/ 0 60000 65536"/>
                  <a:gd name="T15" fmla="*/ 0 w 255"/>
                  <a:gd name="T16" fmla="*/ 0 h 42"/>
                  <a:gd name="T17" fmla="*/ 255 w 255"/>
                  <a:gd name="T18" fmla="*/ 42 h 42"/>
                </a:gdLst>
                <a:ahLst/>
                <a:cxnLst>
                  <a:cxn ang="T10">
                    <a:pos x="T0" y="T1"/>
                  </a:cxn>
                  <a:cxn ang="T11">
                    <a:pos x="T2" y="T3"/>
                  </a:cxn>
                  <a:cxn ang="T12">
                    <a:pos x="T4" y="T5"/>
                  </a:cxn>
                  <a:cxn ang="T13">
                    <a:pos x="T6" y="T7"/>
                  </a:cxn>
                  <a:cxn ang="T14">
                    <a:pos x="T8" y="T9"/>
                  </a:cxn>
                </a:cxnLst>
                <a:rect l="T15" t="T16" r="T17" b="T18"/>
                <a:pathLst>
                  <a:path w="255" h="42">
                    <a:moveTo>
                      <a:pt x="253" y="42"/>
                    </a:moveTo>
                    <a:lnTo>
                      <a:pt x="0" y="9"/>
                    </a:lnTo>
                    <a:lnTo>
                      <a:pt x="2" y="0"/>
                    </a:lnTo>
                    <a:lnTo>
                      <a:pt x="255" y="33"/>
                    </a:lnTo>
                    <a:lnTo>
                      <a:pt x="253" y="42"/>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96" name="Freeform 87"/>
              <p:cNvSpPr>
                <a:spLocks/>
              </p:cNvSpPr>
              <p:nvPr/>
            </p:nvSpPr>
            <p:spPr bwMode="auto">
              <a:xfrm>
                <a:off x="5681819" y="2665783"/>
                <a:ext cx="384291" cy="53061"/>
              </a:xfrm>
              <a:custGeom>
                <a:avLst/>
                <a:gdLst>
                  <a:gd name="T0" fmla="*/ 0 w 239"/>
                  <a:gd name="T1" fmla="*/ 2147483646 h 33"/>
                  <a:gd name="T2" fmla="*/ 0 w 239"/>
                  <a:gd name="T3" fmla="*/ 2147483646 h 33"/>
                  <a:gd name="T4" fmla="*/ 2147483646 w 239"/>
                  <a:gd name="T5" fmla="*/ 0 h 33"/>
                  <a:gd name="T6" fmla="*/ 2147483646 w 239"/>
                  <a:gd name="T7" fmla="*/ 2147483646 h 33"/>
                  <a:gd name="T8" fmla="*/ 0 w 239"/>
                  <a:gd name="T9" fmla="*/ 2147483646 h 33"/>
                  <a:gd name="T10" fmla="*/ 0 60000 65536"/>
                  <a:gd name="T11" fmla="*/ 0 60000 65536"/>
                  <a:gd name="T12" fmla="*/ 0 60000 65536"/>
                  <a:gd name="T13" fmla="*/ 0 60000 65536"/>
                  <a:gd name="T14" fmla="*/ 0 60000 65536"/>
                  <a:gd name="T15" fmla="*/ 0 w 239"/>
                  <a:gd name="T16" fmla="*/ 0 h 33"/>
                  <a:gd name="T17" fmla="*/ 239 w 239"/>
                  <a:gd name="T18" fmla="*/ 33 h 33"/>
                </a:gdLst>
                <a:ahLst/>
                <a:cxnLst>
                  <a:cxn ang="T10">
                    <a:pos x="T0" y="T1"/>
                  </a:cxn>
                  <a:cxn ang="T11">
                    <a:pos x="T2" y="T3"/>
                  </a:cxn>
                  <a:cxn ang="T12">
                    <a:pos x="T4" y="T5"/>
                  </a:cxn>
                  <a:cxn ang="T13">
                    <a:pos x="T6" y="T7"/>
                  </a:cxn>
                  <a:cxn ang="T14">
                    <a:pos x="T8" y="T9"/>
                  </a:cxn>
                </a:cxnLst>
                <a:rect l="T15" t="T16" r="T17" b="T18"/>
                <a:pathLst>
                  <a:path w="239" h="33">
                    <a:moveTo>
                      <a:pt x="0" y="33"/>
                    </a:moveTo>
                    <a:lnTo>
                      <a:pt x="0" y="24"/>
                    </a:lnTo>
                    <a:lnTo>
                      <a:pt x="239" y="0"/>
                    </a:lnTo>
                    <a:lnTo>
                      <a:pt x="239" y="12"/>
                    </a:lnTo>
                    <a:lnTo>
                      <a:pt x="0" y="33"/>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97" name="Freeform 88"/>
              <p:cNvSpPr>
                <a:spLocks/>
              </p:cNvSpPr>
              <p:nvPr/>
            </p:nvSpPr>
            <p:spPr bwMode="auto">
              <a:xfrm>
                <a:off x="5180150" y="2554836"/>
                <a:ext cx="506493" cy="167224"/>
              </a:xfrm>
              <a:custGeom>
                <a:avLst/>
                <a:gdLst>
                  <a:gd name="T0" fmla="*/ 2147483646 w 315"/>
                  <a:gd name="T1" fmla="*/ 2147483646 h 104"/>
                  <a:gd name="T2" fmla="*/ 0 w 315"/>
                  <a:gd name="T3" fmla="*/ 2147483646 h 104"/>
                  <a:gd name="T4" fmla="*/ 2147483646 w 315"/>
                  <a:gd name="T5" fmla="*/ 0 h 104"/>
                  <a:gd name="T6" fmla="*/ 2147483646 w 315"/>
                  <a:gd name="T7" fmla="*/ 2147483646 h 104"/>
                  <a:gd name="T8" fmla="*/ 2147483646 w 315"/>
                  <a:gd name="T9" fmla="*/ 2147483646 h 104"/>
                  <a:gd name="T10" fmla="*/ 0 60000 65536"/>
                  <a:gd name="T11" fmla="*/ 0 60000 65536"/>
                  <a:gd name="T12" fmla="*/ 0 60000 65536"/>
                  <a:gd name="T13" fmla="*/ 0 60000 65536"/>
                  <a:gd name="T14" fmla="*/ 0 60000 65536"/>
                  <a:gd name="T15" fmla="*/ 0 w 315"/>
                  <a:gd name="T16" fmla="*/ 0 h 104"/>
                  <a:gd name="T17" fmla="*/ 315 w 315"/>
                  <a:gd name="T18" fmla="*/ 104 h 104"/>
                </a:gdLst>
                <a:ahLst/>
                <a:cxnLst>
                  <a:cxn ang="T10">
                    <a:pos x="T0" y="T1"/>
                  </a:cxn>
                  <a:cxn ang="T11">
                    <a:pos x="T2" y="T3"/>
                  </a:cxn>
                  <a:cxn ang="T12">
                    <a:pos x="T4" y="T5"/>
                  </a:cxn>
                  <a:cxn ang="T13">
                    <a:pos x="T6" y="T7"/>
                  </a:cxn>
                  <a:cxn ang="T14">
                    <a:pos x="T8" y="T9"/>
                  </a:cxn>
                </a:cxnLst>
                <a:rect l="T15" t="T16" r="T17" b="T18"/>
                <a:pathLst>
                  <a:path w="315" h="104">
                    <a:moveTo>
                      <a:pt x="310" y="104"/>
                    </a:moveTo>
                    <a:lnTo>
                      <a:pt x="0" y="10"/>
                    </a:lnTo>
                    <a:lnTo>
                      <a:pt x="5" y="0"/>
                    </a:lnTo>
                    <a:lnTo>
                      <a:pt x="315" y="95"/>
                    </a:lnTo>
                    <a:lnTo>
                      <a:pt x="310" y="104"/>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98" name="Freeform 89"/>
              <p:cNvSpPr>
                <a:spLocks/>
              </p:cNvSpPr>
              <p:nvPr/>
            </p:nvSpPr>
            <p:spPr bwMode="auto">
              <a:xfrm>
                <a:off x="5439024" y="2710805"/>
                <a:ext cx="239579" cy="77180"/>
              </a:xfrm>
              <a:custGeom>
                <a:avLst/>
                <a:gdLst>
                  <a:gd name="T0" fmla="*/ 2147483646 w 149"/>
                  <a:gd name="T1" fmla="*/ 2147483646 h 48"/>
                  <a:gd name="T2" fmla="*/ 0 w 149"/>
                  <a:gd name="T3" fmla="*/ 2147483646 h 48"/>
                  <a:gd name="T4" fmla="*/ 2147483646 w 149"/>
                  <a:gd name="T5" fmla="*/ 0 h 48"/>
                  <a:gd name="T6" fmla="*/ 2147483646 w 149"/>
                  <a:gd name="T7" fmla="*/ 2147483646 h 48"/>
                  <a:gd name="T8" fmla="*/ 2147483646 w 149"/>
                  <a:gd name="T9" fmla="*/ 2147483646 h 48"/>
                  <a:gd name="T10" fmla="*/ 0 60000 65536"/>
                  <a:gd name="T11" fmla="*/ 0 60000 65536"/>
                  <a:gd name="T12" fmla="*/ 0 60000 65536"/>
                  <a:gd name="T13" fmla="*/ 0 60000 65536"/>
                  <a:gd name="T14" fmla="*/ 0 60000 65536"/>
                  <a:gd name="T15" fmla="*/ 0 w 149"/>
                  <a:gd name="T16" fmla="*/ 0 h 48"/>
                  <a:gd name="T17" fmla="*/ 149 w 149"/>
                  <a:gd name="T18" fmla="*/ 48 h 48"/>
                </a:gdLst>
                <a:ahLst/>
                <a:cxnLst>
                  <a:cxn ang="T10">
                    <a:pos x="T0" y="T1"/>
                  </a:cxn>
                  <a:cxn ang="T11">
                    <a:pos x="T2" y="T3"/>
                  </a:cxn>
                  <a:cxn ang="T12">
                    <a:pos x="T4" y="T5"/>
                  </a:cxn>
                  <a:cxn ang="T13">
                    <a:pos x="T6" y="T7"/>
                  </a:cxn>
                  <a:cxn ang="T14">
                    <a:pos x="T8" y="T9"/>
                  </a:cxn>
                </a:cxnLst>
                <a:rect l="T15" t="T16" r="T17" b="T18"/>
                <a:pathLst>
                  <a:path w="149" h="48">
                    <a:moveTo>
                      <a:pt x="5" y="48"/>
                    </a:moveTo>
                    <a:lnTo>
                      <a:pt x="0" y="36"/>
                    </a:lnTo>
                    <a:lnTo>
                      <a:pt x="147" y="0"/>
                    </a:lnTo>
                    <a:lnTo>
                      <a:pt x="149" y="10"/>
                    </a:lnTo>
                    <a:lnTo>
                      <a:pt x="5" y="48"/>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899" name="Freeform 90"/>
              <p:cNvSpPr>
                <a:spLocks/>
              </p:cNvSpPr>
              <p:nvPr/>
            </p:nvSpPr>
            <p:spPr bwMode="auto">
              <a:xfrm>
                <a:off x="5712369" y="2715628"/>
                <a:ext cx="760543" cy="212246"/>
              </a:xfrm>
              <a:custGeom>
                <a:avLst/>
                <a:gdLst>
                  <a:gd name="T0" fmla="*/ 0 w 200"/>
                  <a:gd name="T1" fmla="*/ 2147483646 h 56"/>
                  <a:gd name="T2" fmla="*/ 0 w 200"/>
                  <a:gd name="T3" fmla="*/ 2147483646 h 56"/>
                  <a:gd name="T4" fmla="*/ 2147483646 w 200"/>
                  <a:gd name="T5" fmla="*/ 2147483646 h 56"/>
                  <a:gd name="T6" fmla="*/ 2147483646 w 200"/>
                  <a:gd name="T7" fmla="*/ 2147483646 h 56"/>
                  <a:gd name="T8" fmla="*/ 2147483646 w 200"/>
                  <a:gd name="T9" fmla="*/ 0 h 56"/>
                  <a:gd name="T10" fmla="*/ 2147483646 w 200"/>
                  <a:gd name="T11" fmla="*/ 2147483646 h 56"/>
                  <a:gd name="T12" fmla="*/ 0 w 200"/>
                  <a:gd name="T13" fmla="*/ 2147483646 h 56"/>
                  <a:gd name="T14" fmla="*/ 0 60000 65536"/>
                  <a:gd name="T15" fmla="*/ 0 60000 65536"/>
                  <a:gd name="T16" fmla="*/ 0 60000 65536"/>
                  <a:gd name="T17" fmla="*/ 0 60000 65536"/>
                  <a:gd name="T18" fmla="*/ 0 60000 65536"/>
                  <a:gd name="T19" fmla="*/ 0 60000 65536"/>
                  <a:gd name="T20" fmla="*/ 0 60000 65536"/>
                  <a:gd name="T21" fmla="*/ 0 w 200"/>
                  <a:gd name="T22" fmla="*/ 0 h 56"/>
                  <a:gd name="T23" fmla="*/ 200 w 200"/>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0" h="56">
                    <a:moveTo>
                      <a:pt x="0" y="56"/>
                    </a:moveTo>
                    <a:cubicBezTo>
                      <a:pt x="0" y="56"/>
                      <a:pt x="0" y="56"/>
                      <a:pt x="0" y="56"/>
                    </a:cubicBezTo>
                    <a:cubicBezTo>
                      <a:pt x="1" y="54"/>
                      <a:pt x="1" y="54"/>
                      <a:pt x="1" y="54"/>
                    </a:cubicBezTo>
                    <a:cubicBezTo>
                      <a:pt x="1" y="52"/>
                      <a:pt x="1" y="52"/>
                      <a:pt x="1" y="52"/>
                    </a:cubicBezTo>
                    <a:cubicBezTo>
                      <a:pt x="6" y="51"/>
                      <a:pt x="145" y="14"/>
                      <a:pt x="199" y="0"/>
                    </a:cubicBezTo>
                    <a:cubicBezTo>
                      <a:pt x="200" y="4"/>
                      <a:pt x="200" y="4"/>
                      <a:pt x="200" y="4"/>
                    </a:cubicBezTo>
                    <a:cubicBezTo>
                      <a:pt x="18" y="53"/>
                      <a:pt x="2" y="56"/>
                      <a:pt x="0" y="56"/>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00" name="Freeform 91"/>
              <p:cNvSpPr>
                <a:spLocks/>
              </p:cNvSpPr>
              <p:nvPr/>
            </p:nvSpPr>
            <p:spPr bwMode="auto">
              <a:xfrm>
                <a:off x="5712369" y="2668999"/>
                <a:ext cx="361780" cy="262091"/>
              </a:xfrm>
              <a:custGeom>
                <a:avLst/>
                <a:gdLst>
                  <a:gd name="T0" fmla="*/ 2147483646 w 225"/>
                  <a:gd name="T1" fmla="*/ 2147483646 h 163"/>
                  <a:gd name="T2" fmla="*/ 0 w 225"/>
                  <a:gd name="T3" fmla="*/ 2147483646 h 163"/>
                  <a:gd name="T4" fmla="*/ 2147483646 w 225"/>
                  <a:gd name="T5" fmla="*/ 0 h 163"/>
                  <a:gd name="T6" fmla="*/ 2147483646 w 225"/>
                  <a:gd name="T7" fmla="*/ 2147483646 h 163"/>
                  <a:gd name="T8" fmla="*/ 2147483646 w 225"/>
                  <a:gd name="T9" fmla="*/ 2147483646 h 163"/>
                  <a:gd name="T10" fmla="*/ 0 60000 65536"/>
                  <a:gd name="T11" fmla="*/ 0 60000 65536"/>
                  <a:gd name="T12" fmla="*/ 0 60000 65536"/>
                  <a:gd name="T13" fmla="*/ 0 60000 65536"/>
                  <a:gd name="T14" fmla="*/ 0 60000 65536"/>
                  <a:gd name="T15" fmla="*/ 0 w 225"/>
                  <a:gd name="T16" fmla="*/ 0 h 163"/>
                  <a:gd name="T17" fmla="*/ 225 w 225"/>
                  <a:gd name="T18" fmla="*/ 163 h 163"/>
                </a:gdLst>
                <a:ahLst/>
                <a:cxnLst>
                  <a:cxn ang="T10">
                    <a:pos x="T0" y="T1"/>
                  </a:cxn>
                  <a:cxn ang="T11">
                    <a:pos x="T2" y="T3"/>
                  </a:cxn>
                  <a:cxn ang="T12">
                    <a:pos x="T4" y="T5"/>
                  </a:cxn>
                  <a:cxn ang="T13">
                    <a:pos x="T6" y="T7"/>
                  </a:cxn>
                  <a:cxn ang="T14">
                    <a:pos x="T8" y="T9"/>
                  </a:cxn>
                </a:cxnLst>
                <a:rect l="T15" t="T16" r="T17" b="T18"/>
                <a:pathLst>
                  <a:path w="225" h="163">
                    <a:moveTo>
                      <a:pt x="7" y="163"/>
                    </a:moveTo>
                    <a:lnTo>
                      <a:pt x="0" y="154"/>
                    </a:lnTo>
                    <a:lnTo>
                      <a:pt x="218" y="0"/>
                    </a:lnTo>
                    <a:lnTo>
                      <a:pt x="225" y="10"/>
                    </a:lnTo>
                    <a:lnTo>
                      <a:pt x="7" y="163"/>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01" name="Freeform 92"/>
              <p:cNvSpPr>
                <a:spLocks/>
              </p:cNvSpPr>
              <p:nvPr/>
            </p:nvSpPr>
            <p:spPr bwMode="auto">
              <a:xfrm>
                <a:off x="6077365" y="2509814"/>
                <a:ext cx="635126" cy="159184"/>
              </a:xfrm>
              <a:custGeom>
                <a:avLst/>
                <a:gdLst>
                  <a:gd name="T0" fmla="*/ 2147483646 w 395"/>
                  <a:gd name="T1" fmla="*/ 2147483646 h 99"/>
                  <a:gd name="T2" fmla="*/ 0 w 395"/>
                  <a:gd name="T3" fmla="*/ 2147483646 h 99"/>
                  <a:gd name="T4" fmla="*/ 2147483646 w 395"/>
                  <a:gd name="T5" fmla="*/ 0 h 99"/>
                  <a:gd name="T6" fmla="*/ 2147483646 w 395"/>
                  <a:gd name="T7" fmla="*/ 2147483646 h 99"/>
                  <a:gd name="T8" fmla="*/ 2147483646 w 395"/>
                  <a:gd name="T9" fmla="*/ 2147483646 h 99"/>
                  <a:gd name="T10" fmla="*/ 0 60000 65536"/>
                  <a:gd name="T11" fmla="*/ 0 60000 65536"/>
                  <a:gd name="T12" fmla="*/ 0 60000 65536"/>
                  <a:gd name="T13" fmla="*/ 0 60000 65536"/>
                  <a:gd name="T14" fmla="*/ 0 60000 65536"/>
                  <a:gd name="T15" fmla="*/ 0 w 395"/>
                  <a:gd name="T16" fmla="*/ 0 h 99"/>
                  <a:gd name="T17" fmla="*/ 395 w 395"/>
                  <a:gd name="T18" fmla="*/ 99 h 99"/>
                </a:gdLst>
                <a:ahLst/>
                <a:cxnLst>
                  <a:cxn ang="T10">
                    <a:pos x="T0" y="T1"/>
                  </a:cxn>
                  <a:cxn ang="T11">
                    <a:pos x="T2" y="T3"/>
                  </a:cxn>
                  <a:cxn ang="T12">
                    <a:pos x="T4" y="T5"/>
                  </a:cxn>
                  <a:cxn ang="T13">
                    <a:pos x="T6" y="T7"/>
                  </a:cxn>
                  <a:cxn ang="T14">
                    <a:pos x="T8" y="T9"/>
                  </a:cxn>
                </a:cxnLst>
                <a:rect l="T15" t="T16" r="T17" b="T18"/>
                <a:pathLst>
                  <a:path w="395" h="99">
                    <a:moveTo>
                      <a:pt x="2" y="99"/>
                    </a:moveTo>
                    <a:lnTo>
                      <a:pt x="0" y="88"/>
                    </a:lnTo>
                    <a:lnTo>
                      <a:pt x="392" y="0"/>
                    </a:lnTo>
                    <a:lnTo>
                      <a:pt x="395" y="12"/>
                    </a:lnTo>
                    <a:lnTo>
                      <a:pt x="2" y="99"/>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02" name="Freeform 93"/>
              <p:cNvSpPr>
                <a:spLocks/>
              </p:cNvSpPr>
              <p:nvPr/>
            </p:nvSpPr>
            <p:spPr bwMode="auto">
              <a:xfrm>
                <a:off x="6464872" y="2726884"/>
                <a:ext cx="110946" cy="318369"/>
              </a:xfrm>
              <a:custGeom>
                <a:avLst/>
                <a:gdLst>
                  <a:gd name="T0" fmla="*/ 2147483646 w 69"/>
                  <a:gd name="T1" fmla="*/ 2147483646 h 198"/>
                  <a:gd name="T2" fmla="*/ 0 w 69"/>
                  <a:gd name="T3" fmla="*/ 2147483646 h 198"/>
                  <a:gd name="T4" fmla="*/ 2147483646 w 69"/>
                  <a:gd name="T5" fmla="*/ 0 h 198"/>
                  <a:gd name="T6" fmla="*/ 2147483646 w 69"/>
                  <a:gd name="T7" fmla="*/ 2147483646 h 198"/>
                  <a:gd name="T8" fmla="*/ 2147483646 w 69"/>
                  <a:gd name="T9" fmla="*/ 2147483646 h 198"/>
                  <a:gd name="T10" fmla="*/ 0 60000 65536"/>
                  <a:gd name="T11" fmla="*/ 0 60000 65536"/>
                  <a:gd name="T12" fmla="*/ 0 60000 65536"/>
                  <a:gd name="T13" fmla="*/ 0 60000 65536"/>
                  <a:gd name="T14" fmla="*/ 0 60000 65536"/>
                  <a:gd name="T15" fmla="*/ 0 w 69"/>
                  <a:gd name="T16" fmla="*/ 0 h 198"/>
                  <a:gd name="T17" fmla="*/ 69 w 69"/>
                  <a:gd name="T18" fmla="*/ 198 h 198"/>
                </a:gdLst>
                <a:ahLst/>
                <a:cxnLst>
                  <a:cxn ang="T10">
                    <a:pos x="T0" y="T1"/>
                  </a:cxn>
                  <a:cxn ang="T11">
                    <a:pos x="T2" y="T3"/>
                  </a:cxn>
                  <a:cxn ang="T12">
                    <a:pos x="T4" y="T5"/>
                  </a:cxn>
                  <a:cxn ang="T13">
                    <a:pos x="T6" y="T7"/>
                  </a:cxn>
                  <a:cxn ang="T14">
                    <a:pos x="T8" y="T9"/>
                  </a:cxn>
                </a:cxnLst>
                <a:rect l="T15" t="T16" r="T17" b="T18"/>
                <a:pathLst>
                  <a:path w="69" h="198">
                    <a:moveTo>
                      <a:pt x="59" y="198"/>
                    </a:moveTo>
                    <a:lnTo>
                      <a:pt x="0" y="2"/>
                    </a:lnTo>
                    <a:lnTo>
                      <a:pt x="12" y="0"/>
                    </a:lnTo>
                    <a:lnTo>
                      <a:pt x="69" y="196"/>
                    </a:lnTo>
                    <a:lnTo>
                      <a:pt x="59" y="198"/>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03" name="Freeform 94"/>
              <p:cNvSpPr>
                <a:spLocks/>
              </p:cNvSpPr>
              <p:nvPr/>
            </p:nvSpPr>
            <p:spPr bwMode="auto">
              <a:xfrm>
                <a:off x="6294433" y="2263802"/>
                <a:ext cx="644773" cy="82004"/>
              </a:xfrm>
              <a:custGeom>
                <a:avLst/>
                <a:gdLst>
                  <a:gd name="T0" fmla="*/ 2147483646 w 401"/>
                  <a:gd name="T1" fmla="*/ 2147483646 h 51"/>
                  <a:gd name="T2" fmla="*/ 0 w 401"/>
                  <a:gd name="T3" fmla="*/ 2147483646 h 51"/>
                  <a:gd name="T4" fmla="*/ 0 w 401"/>
                  <a:gd name="T5" fmla="*/ 0 h 51"/>
                  <a:gd name="T6" fmla="*/ 2147483646 w 401"/>
                  <a:gd name="T7" fmla="*/ 2147483646 h 51"/>
                  <a:gd name="T8" fmla="*/ 2147483646 w 401"/>
                  <a:gd name="T9" fmla="*/ 2147483646 h 51"/>
                  <a:gd name="T10" fmla="*/ 0 60000 65536"/>
                  <a:gd name="T11" fmla="*/ 0 60000 65536"/>
                  <a:gd name="T12" fmla="*/ 0 60000 65536"/>
                  <a:gd name="T13" fmla="*/ 0 60000 65536"/>
                  <a:gd name="T14" fmla="*/ 0 60000 65536"/>
                  <a:gd name="T15" fmla="*/ 0 w 401"/>
                  <a:gd name="T16" fmla="*/ 0 h 51"/>
                  <a:gd name="T17" fmla="*/ 401 w 401"/>
                  <a:gd name="T18" fmla="*/ 51 h 51"/>
                </a:gdLst>
                <a:ahLst/>
                <a:cxnLst>
                  <a:cxn ang="T10">
                    <a:pos x="T0" y="T1"/>
                  </a:cxn>
                  <a:cxn ang="T11">
                    <a:pos x="T2" y="T3"/>
                  </a:cxn>
                  <a:cxn ang="T12">
                    <a:pos x="T4" y="T5"/>
                  </a:cxn>
                  <a:cxn ang="T13">
                    <a:pos x="T6" y="T7"/>
                  </a:cxn>
                  <a:cxn ang="T14">
                    <a:pos x="T8" y="T9"/>
                  </a:cxn>
                </a:cxnLst>
                <a:rect l="T15" t="T16" r="T17" b="T18"/>
                <a:pathLst>
                  <a:path w="401" h="51">
                    <a:moveTo>
                      <a:pt x="399" y="51"/>
                    </a:moveTo>
                    <a:lnTo>
                      <a:pt x="0" y="11"/>
                    </a:lnTo>
                    <a:lnTo>
                      <a:pt x="0" y="0"/>
                    </a:lnTo>
                    <a:lnTo>
                      <a:pt x="401" y="42"/>
                    </a:lnTo>
                    <a:lnTo>
                      <a:pt x="399" y="5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04" name="Freeform 95"/>
              <p:cNvSpPr>
                <a:spLocks/>
              </p:cNvSpPr>
              <p:nvPr/>
            </p:nvSpPr>
            <p:spPr bwMode="auto">
              <a:xfrm>
                <a:off x="6289610" y="2004927"/>
                <a:ext cx="373036" cy="270131"/>
              </a:xfrm>
              <a:custGeom>
                <a:avLst/>
                <a:gdLst>
                  <a:gd name="T0" fmla="*/ 2147483646 w 232"/>
                  <a:gd name="T1" fmla="*/ 2147483646 h 168"/>
                  <a:gd name="T2" fmla="*/ 0 w 232"/>
                  <a:gd name="T3" fmla="*/ 2147483646 h 168"/>
                  <a:gd name="T4" fmla="*/ 2147483646 w 232"/>
                  <a:gd name="T5" fmla="*/ 0 h 168"/>
                  <a:gd name="T6" fmla="*/ 2147483646 w 232"/>
                  <a:gd name="T7" fmla="*/ 2147483646 h 168"/>
                  <a:gd name="T8" fmla="*/ 2147483646 w 232"/>
                  <a:gd name="T9" fmla="*/ 2147483646 h 168"/>
                  <a:gd name="T10" fmla="*/ 0 60000 65536"/>
                  <a:gd name="T11" fmla="*/ 0 60000 65536"/>
                  <a:gd name="T12" fmla="*/ 0 60000 65536"/>
                  <a:gd name="T13" fmla="*/ 0 60000 65536"/>
                  <a:gd name="T14" fmla="*/ 0 60000 65536"/>
                  <a:gd name="T15" fmla="*/ 0 w 232"/>
                  <a:gd name="T16" fmla="*/ 0 h 168"/>
                  <a:gd name="T17" fmla="*/ 232 w 232"/>
                  <a:gd name="T18" fmla="*/ 168 h 168"/>
                </a:gdLst>
                <a:ahLst/>
                <a:cxnLst>
                  <a:cxn ang="T10">
                    <a:pos x="T0" y="T1"/>
                  </a:cxn>
                  <a:cxn ang="T11">
                    <a:pos x="T2" y="T3"/>
                  </a:cxn>
                  <a:cxn ang="T12">
                    <a:pos x="T4" y="T5"/>
                  </a:cxn>
                  <a:cxn ang="T13">
                    <a:pos x="T6" y="T7"/>
                  </a:cxn>
                  <a:cxn ang="T14">
                    <a:pos x="T8" y="T9"/>
                  </a:cxn>
                </a:cxnLst>
                <a:rect l="T15" t="T16" r="T17" b="T18"/>
                <a:pathLst>
                  <a:path w="232" h="168">
                    <a:moveTo>
                      <a:pt x="7" y="168"/>
                    </a:moveTo>
                    <a:lnTo>
                      <a:pt x="0" y="161"/>
                    </a:lnTo>
                    <a:lnTo>
                      <a:pt x="225" y="0"/>
                    </a:lnTo>
                    <a:lnTo>
                      <a:pt x="232" y="9"/>
                    </a:lnTo>
                    <a:lnTo>
                      <a:pt x="7" y="168"/>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05" name="Freeform 96"/>
              <p:cNvSpPr>
                <a:spLocks/>
              </p:cNvSpPr>
              <p:nvPr/>
            </p:nvSpPr>
            <p:spPr bwMode="auto">
              <a:xfrm>
                <a:off x="5173718" y="2156072"/>
                <a:ext cx="178478" cy="406804"/>
              </a:xfrm>
              <a:custGeom>
                <a:avLst/>
                <a:gdLst>
                  <a:gd name="T0" fmla="*/ 2147483646 w 111"/>
                  <a:gd name="T1" fmla="*/ 2147483646 h 253"/>
                  <a:gd name="T2" fmla="*/ 0 w 111"/>
                  <a:gd name="T3" fmla="*/ 2147483646 h 253"/>
                  <a:gd name="T4" fmla="*/ 2147483646 w 111"/>
                  <a:gd name="T5" fmla="*/ 0 h 253"/>
                  <a:gd name="T6" fmla="*/ 2147483646 w 111"/>
                  <a:gd name="T7" fmla="*/ 2147483646 h 253"/>
                  <a:gd name="T8" fmla="*/ 2147483646 w 111"/>
                  <a:gd name="T9" fmla="*/ 2147483646 h 253"/>
                  <a:gd name="T10" fmla="*/ 0 60000 65536"/>
                  <a:gd name="T11" fmla="*/ 0 60000 65536"/>
                  <a:gd name="T12" fmla="*/ 0 60000 65536"/>
                  <a:gd name="T13" fmla="*/ 0 60000 65536"/>
                  <a:gd name="T14" fmla="*/ 0 60000 65536"/>
                  <a:gd name="T15" fmla="*/ 0 w 111"/>
                  <a:gd name="T16" fmla="*/ 0 h 253"/>
                  <a:gd name="T17" fmla="*/ 111 w 111"/>
                  <a:gd name="T18" fmla="*/ 253 h 253"/>
                </a:gdLst>
                <a:ahLst/>
                <a:cxnLst>
                  <a:cxn ang="T10">
                    <a:pos x="T0" y="T1"/>
                  </a:cxn>
                  <a:cxn ang="T11">
                    <a:pos x="T2" y="T3"/>
                  </a:cxn>
                  <a:cxn ang="T12">
                    <a:pos x="T4" y="T5"/>
                  </a:cxn>
                  <a:cxn ang="T13">
                    <a:pos x="T6" y="T7"/>
                  </a:cxn>
                  <a:cxn ang="T14">
                    <a:pos x="T8" y="T9"/>
                  </a:cxn>
                </a:cxnLst>
                <a:rect l="T15" t="T16" r="T17" b="T18"/>
                <a:pathLst>
                  <a:path w="111" h="253">
                    <a:moveTo>
                      <a:pt x="9" y="253"/>
                    </a:moveTo>
                    <a:lnTo>
                      <a:pt x="0" y="248"/>
                    </a:lnTo>
                    <a:lnTo>
                      <a:pt x="99" y="0"/>
                    </a:lnTo>
                    <a:lnTo>
                      <a:pt x="111" y="5"/>
                    </a:lnTo>
                    <a:lnTo>
                      <a:pt x="9" y="253"/>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06" name="Freeform 97"/>
              <p:cNvSpPr>
                <a:spLocks/>
              </p:cNvSpPr>
              <p:nvPr/>
            </p:nvSpPr>
            <p:spPr bwMode="auto">
              <a:xfrm>
                <a:off x="5344157" y="2149640"/>
                <a:ext cx="278169" cy="387509"/>
              </a:xfrm>
              <a:custGeom>
                <a:avLst/>
                <a:gdLst>
                  <a:gd name="T0" fmla="*/ 2147483646 w 173"/>
                  <a:gd name="T1" fmla="*/ 2147483646 h 241"/>
                  <a:gd name="T2" fmla="*/ 0 w 173"/>
                  <a:gd name="T3" fmla="*/ 2147483646 h 241"/>
                  <a:gd name="T4" fmla="*/ 2147483646 w 173"/>
                  <a:gd name="T5" fmla="*/ 0 h 241"/>
                  <a:gd name="T6" fmla="*/ 2147483646 w 173"/>
                  <a:gd name="T7" fmla="*/ 2147483646 h 241"/>
                  <a:gd name="T8" fmla="*/ 2147483646 w 173"/>
                  <a:gd name="T9" fmla="*/ 2147483646 h 241"/>
                  <a:gd name="T10" fmla="*/ 0 60000 65536"/>
                  <a:gd name="T11" fmla="*/ 0 60000 65536"/>
                  <a:gd name="T12" fmla="*/ 0 60000 65536"/>
                  <a:gd name="T13" fmla="*/ 0 60000 65536"/>
                  <a:gd name="T14" fmla="*/ 0 60000 65536"/>
                  <a:gd name="T15" fmla="*/ 0 w 173"/>
                  <a:gd name="T16" fmla="*/ 0 h 241"/>
                  <a:gd name="T17" fmla="*/ 173 w 173"/>
                  <a:gd name="T18" fmla="*/ 241 h 241"/>
                </a:gdLst>
                <a:ahLst/>
                <a:cxnLst>
                  <a:cxn ang="T10">
                    <a:pos x="T0" y="T1"/>
                  </a:cxn>
                  <a:cxn ang="T11">
                    <a:pos x="T2" y="T3"/>
                  </a:cxn>
                  <a:cxn ang="T12">
                    <a:pos x="T4" y="T5"/>
                  </a:cxn>
                  <a:cxn ang="T13">
                    <a:pos x="T6" y="T7"/>
                  </a:cxn>
                  <a:cxn ang="T14">
                    <a:pos x="T8" y="T9"/>
                  </a:cxn>
                </a:cxnLst>
                <a:rect l="T15" t="T16" r="T17" b="T18"/>
                <a:pathLst>
                  <a:path w="173" h="241">
                    <a:moveTo>
                      <a:pt x="163" y="241"/>
                    </a:moveTo>
                    <a:lnTo>
                      <a:pt x="0" y="7"/>
                    </a:lnTo>
                    <a:lnTo>
                      <a:pt x="9" y="0"/>
                    </a:lnTo>
                    <a:lnTo>
                      <a:pt x="173" y="234"/>
                    </a:lnTo>
                    <a:lnTo>
                      <a:pt x="163" y="24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07" name="Freeform 98"/>
              <p:cNvSpPr>
                <a:spLocks/>
              </p:cNvSpPr>
              <p:nvPr/>
            </p:nvSpPr>
            <p:spPr bwMode="auto">
              <a:xfrm>
                <a:off x="5622326" y="2517854"/>
                <a:ext cx="458255" cy="159184"/>
              </a:xfrm>
              <a:custGeom>
                <a:avLst/>
                <a:gdLst>
                  <a:gd name="T0" fmla="*/ 2147483646 w 285"/>
                  <a:gd name="T1" fmla="*/ 2147483646 h 99"/>
                  <a:gd name="T2" fmla="*/ 0 w 285"/>
                  <a:gd name="T3" fmla="*/ 2147483646 h 99"/>
                  <a:gd name="T4" fmla="*/ 2147483646 w 285"/>
                  <a:gd name="T5" fmla="*/ 0 h 99"/>
                  <a:gd name="T6" fmla="*/ 2147483646 w 285"/>
                  <a:gd name="T7" fmla="*/ 2147483646 h 99"/>
                  <a:gd name="T8" fmla="*/ 2147483646 w 285"/>
                  <a:gd name="T9" fmla="*/ 2147483646 h 99"/>
                  <a:gd name="T10" fmla="*/ 0 60000 65536"/>
                  <a:gd name="T11" fmla="*/ 0 60000 65536"/>
                  <a:gd name="T12" fmla="*/ 0 60000 65536"/>
                  <a:gd name="T13" fmla="*/ 0 60000 65536"/>
                  <a:gd name="T14" fmla="*/ 0 60000 65536"/>
                  <a:gd name="T15" fmla="*/ 0 w 285"/>
                  <a:gd name="T16" fmla="*/ 0 h 99"/>
                  <a:gd name="T17" fmla="*/ 285 w 285"/>
                  <a:gd name="T18" fmla="*/ 99 h 99"/>
                </a:gdLst>
                <a:ahLst/>
                <a:cxnLst>
                  <a:cxn ang="T10">
                    <a:pos x="T0" y="T1"/>
                  </a:cxn>
                  <a:cxn ang="T11">
                    <a:pos x="T2" y="T3"/>
                  </a:cxn>
                  <a:cxn ang="T12">
                    <a:pos x="T4" y="T5"/>
                  </a:cxn>
                  <a:cxn ang="T13">
                    <a:pos x="T6" y="T7"/>
                  </a:cxn>
                  <a:cxn ang="T14">
                    <a:pos x="T8" y="T9"/>
                  </a:cxn>
                </a:cxnLst>
                <a:rect l="T15" t="T16" r="T17" b="T18"/>
                <a:pathLst>
                  <a:path w="285" h="99">
                    <a:moveTo>
                      <a:pt x="283" y="99"/>
                    </a:moveTo>
                    <a:lnTo>
                      <a:pt x="0" y="9"/>
                    </a:lnTo>
                    <a:lnTo>
                      <a:pt x="2" y="0"/>
                    </a:lnTo>
                    <a:lnTo>
                      <a:pt x="285" y="87"/>
                    </a:lnTo>
                    <a:lnTo>
                      <a:pt x="283" y="99"/>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08" name="Freeform 99"/>
              <p:cNvSpPr>
                <a:spLocks/>
              </p:cNvSpPr>
              <p:nvPr/>
            </p:nvSpPr>
            <p:spPr bwMode="auto">
              <a:xfrm>
                <a:off x="5609463" y="2521070"/>
                <a:ext cx="77180" cy="194559"/>
              </a:xfrm>
              <a:custGeom>
                <a:avLst/>
                <a:gdLst>
                  <a:gd name="T0" fmla="*/ 2147483646 w 48"/>
                  <a:gd name="T1" fmla="*/ 2147483646 h 121"/>
                  <a:gd name="T2" fmla="*/ 0 w 48"/>
                  <a:gd name="T3" fmla="*/ 2147483646 h 121"/>
                  <a:gd name="T4" fmla="*/ 2147483646 w 48"/>
                  <a:gd name="T5" fmla="*/ 0 h 121"/>
                  <a:gd name="T6" fmla="*/ 2147483646 w 48"/>
                  <a:gd name="T7" fmla="*/ 2147483646 h 121"/>
                  <a:gd name="T8" fmla="*/ 2147483646 w 48"/>
                  <a:gd name="T9" fmla="*/ 2147483646 h 121"/>
                  <a:gd name="T10" fmla="*/ 0 60000 65536"/>
                  <a:gd name="T11" fmla="*/ 0 60000 65536"/>
                  <a:gd name="T12" fmla="*/ 0 60000 65536"/>
                  <a:gd name="T13" fmla="*/ 0 60000 65536"/>
                  <a:gd name="T14" fmla="*/ 0 60000 65536"/>
                  <a:gd name="T15" fmla="*/ 0 w 48"/>
                  <a:gd name="T16" fmla="*/ 0 h 121"/>
                  <a:gd name="T17" fmla="*/ 48 w 48"/>
                  <a:gd name="T18" fmla="*/ 121 h 121"/>
                </a:gdLst>
                <a:ahLst/>
                <a:cxnLst>
                  <a:cxn ang="T10">
                    <a:pos x="T0" y="T1"/>
                  </a:cxn>
                  <a:cxn ang="T11">
                    <a:pos x="T2" y="T3"/>
                  </a:cxn>
                  <a:cxn ang="T12">
                    <a:pos x="T4" y="T5"/>
                  </a:cxn>
                  <a:cxn ang="T13">
                    <a:pos x="T6" y="T7"/>
                  </a:cxn>
                  <a:cxn ang="T14">
                    <a:pos x="T8" y="T9"/>
                  </a:cxn>
                </a:cxnLst>
                <a:rect l="T15" t="T16" r="T17" b="T18"/>
                <a:pathLst>
                  <a:path w="48" h="121">
                    <a:moveTo>
                      <a:pt x="38" y="121"/>
                    </a:moveTo>
                    <a:lnTo>
                      <a:pt x="0" y="5"/>
                    </a:lnTo>
                    <a:lnTo>
                      <a:pt x="12" y="0"/>
                    </a:lnTo>
                    <a:lnTo>
                      <a:pt x="48" y="118"/>
                    </a:lnTo>
                    <a:lnTo>
                      <a:pt x="38" y="12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09" name="Freeform 100"/>
              <p:cNvSpPr>
                <a:spLocks/>
              </p:cNvSpPr>
              <p:nvPr/>
            </p:nvSpPr>
            <p:spPr bwMode="auto">
              <a:xfrm>
                <a:off x="5430984" y="2517854"/>
                <a:ext cx="194557" cy="265307"/>
              </a:xfrm>
              <a:custGeom>
                <a:avLst/>
                <a:gdLst>
                  <a:gd name="T0" fmla="*/ 2147483646 w 121"/>
                  <a:gd name="T1" fmla="*/ 2147483646 h 165"/>
                  <a:gd name="T2" fmla="*/ 0 w 121"/>
                  <a:gd name="T3" fmla="*/ 2147483646 h 165"/>
                  <a:gd name="T4" fmla="*/ 2147483646 w 121"/>
                  <a:gd name="T5" fmla="*/ 0 h 165"/>
                  <a:gd name="T6" fmla="*/ 2147483646 w 121"/>
                  <a:gd name="T7" fmla="*/ 2147483646 h 165"/>
                  <a:gd name="T8" fmla="*/ 2147483646 w 121"/>
                  <a:gd name="T9" fmla="*/ 2147483646 h 165"/>
                  <a:gd name="T10" fmla="*/ 0 60000 65536"/>
                  <a:gd name="T11" fmla="*/ 0 60000 65536"/>
                  <a:gd name="T12" fmla="*/ 0 60000 65536"/>
                  <a:gd name="T13" fmla="*/ 0 60000 65536"/>
                  <a:gd name="T14" fmla="*/ 0 60000 65536"/>
                  <a:gd name="T15" fmla="*/ 0 w 121"/>
                  <a:gd name="T16" fmla="*/ 0 h 165"/>
                  <a:gd name="T17" fmla="*/ 121 w 121"/>
                  <a:gd name="T18" fmla="*/ 165 h 165"/>
                </a:gdLst>
                <a:ahLst/>
                <a:cxnLst>
                  <a:cxn ang="T10">
                    <a:pos x="T0" y="T1"/>
                  </a:cxn>
                  <a:cxn ang="T11">
                    <a:pos x="T2" y="T3"/>
                  </a:cxn>
                  <a:cxn ang="T12">
                    <a:pos x="T4" y="T5"/>
                  </a:cxn>
                  <a:cxn ang="T13">
                    <a:pos x="T6" y="T7"/>
                  </a:cxn>
                  <a:cxn ang="T14">
                    <a:pos x="T8" y="T9"/>
                  </a:cxn>
                </a:cxnLst>
                <a:rect l="T15" t="T16" r="T17" b="T18"/>
                <a:pathLst>
                  <a:path w="121" h="165">
                    <a:moveTo>
                      <a:pt x="10" y="165"/>
                    </a:moveTo>
                    <a:lnTo>
                      <a:pt x="0" y="158"/>
                    </a:lnTo>
                    <a:lnTo>
                      <a:pt x="111" y="0"/>
                    </a:lnTo>
                    <a:lnTo>
                      <a:pt x="121" y="7"/>
                    </a:lnTo>
                    <a:lnTo>
                      <a:pt x="10" y="165"/>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10" name="Freeform 101"/>
              <p:cNvSpPr>
                <a:spLocks/>
              </p:cNvSpPr>
              <p:nvPr/>
            </p:nvSpPr>
            <p:spPr bwMode="auto">
              <a:xfrm>
                <a:off x="5332901" y="1910060"/>
                <a:ext cx="318367" cy="257267"/>
              </a:xfrm>
              <a:custGeom>
                <a:avLst/>
                <a:gdLst>
                  <a:gd name="T0" fmla="*/ 2147483646 w 198"/>
                  <a:gd name="T1" fmla="*/ 2147483646 h 160"/>
                  <a:gd name="T2" fmla="*/ 0 w 198"/>
                  <a:gd name="T3" fmla="*/ 2147483646 h 160"/>
                  <a:gd name="T4" fmla="*/ 2147483646 w 198"/>
                  <a:gd name="T5" fmla="*/ 0 h 160"/>
                  <a:gd name="T6" fmla="*/ 2147483646 w 198"/>
                  <a:gd name="T7" fmla="*/ 2147483646 h 160"/>
                  <a:gd name="T8" fmla="*/ 2147483646 w 198"/>
                  <a:gd name="T9" fmla="*/ 2147483646 h 160"/>
                  <a:gd name="T10" fmla="*/ 0 60000 65536"/>
                  <a:gd name="T11" fmla="*/ 0 60000 65536"/>
                  <a:gd name="T12" fmla="*/ 0 60000 65536"/>
                  <a:gd name="T13" fmla="*/ 0 60000 65536"/>
                  <a:gd name="T14" fmla="*/ 0 60000 65536"/>
                  <a:gd name="T15" fmla="*/ 0 w 198"/>
                  <a:gd name="T16" fmla="*/ 0 h 160"/>
                  <a:gd name="T17" fmla="*/ 198 w 198"/>
                  <a:gd name="T18" fmla="*/ 160 h 160"/>
                </a:gdLst>
                <a:ahLst/>
                <a:cxnLst>
                  <a:cxn ang="T10">
                    <a:pos x="T0" y="T1"/>
                  </a:cxn>
                  <a:cxn ang="T11">
                    <a:pos x="T2" y="T3"/>
                  </a:cxn>
                  <a:cxn ang="T12">
                    <a:pos x="T4" y="T5"/>
                  </a:cxn>
                  <a:cxn ang="T13">
                    <a:pos x="T6" y="T7"/>
                  </a:cxn>
                  <a:cxn ang="T14">
                    <a:pos x="T8" y="T9"/>
                  </a:cxn>
                </a:cxnLst>
                <a:rect l="T15" t="T16" r="T17" b="T18"/>
                <a:pathLst>
                  <a:path w="198" h="160">
                    <a:moveTo>
                      <a:pt x="7" y="160"/>
                    </a:moveTo>
                    <a:lnTo>
                      <a:pt x="0" y="151"/>
                    </a:lnTo>
                    <a:lnTo>
                      <a:pt x="191" y="0"/>
                    </a:lnTo>
                    <a:lnTo>
                      <a:pt x="198" y="7"/>
                    </a:lnTo>
                    <a:lnTo>
                      <a:pt x="7" y="16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11" name="Freeform 102"/>
              <p:cNvSpPr>
                <a:spLocks/>
              </p:cNvSpPr>
              <p:nvPr/>
            </p:nvSpPr>
            <p:spPr bwMode="auto">
              <a:xfrm>
                <a:off x="5633581" y="1910060"/>
                <a:ext cx="334446" cy="401980"/>
              </a:xfrm>
              <a:custGeom>
                <a:avLst/>
                <a:gdLst>
                  <a:gd name="T0" fmla="*/ 2147483646 w 208"/>
                  <a:gd name="T1" fmla="*/ 2147483646 h 250"/>
                  <a:gd name="T2" fmla="*/ 0 w 208"/>
                  <a:gd name="T3" fmla="*/ 2147483646 h 250"/>
                  <a:gd name="T4" fmla="*/ 2147483646 w 208"/>
                  <a:gd name="T5" fmla="*/ 0 h 250"/>
                  <a:gd name="T6" fmla="*/ 2147483646 w 208"/>
                  <a:gd name="T7" fmla="*/ 2147483646 h 250"/>
                  <a:gd name="T8" fmla="*/ 2147483646 w 208"/>
                  <a:gd name="T9" fmla="*/ 2147483646 h 250"/>
                  <a:gd name="T10" fmla="*/ 0 60000 65536"/>
                  <a:gd name="T11" fmla="*/ 0 60000 65536"/>
                  <a:gd name="T12" fmla="*/ 0 60000 65536"/>
                  <a:gd name="T13" fmla="*/ 0 60000 65536"/>
                  <a:gd name="T14" fmla="*/ 0 60000 65536"/>
                  <a:gd name="T15" fmla="*/ 0 w 208"/>
                  <a:gd name="T16" fmla="*/ 0 h 250"/>
                  <a:gd name="T17" fmla="*/ 208 w 208"/>
                  <a:gd name="T18" fmla="*/ 250 h 250"/>
                </a:gdLst>
                <a:ahLst/>
                <a:cxnLst>
                  <a:cxn ang="T10">
                    <a:pos x="T0" y="T1"/>
                  </a:cxn>
                  <a:cxn ang="T11">
                    <a:pos x="T2" y="T3"/>
                  </a:cxn>
                  <a:cxn ang="T12">
                    <a:pos x="T4" y="T5"/>
                  </a:cxn>
                  <a:cxn ang="T13">
                    <a:pos x="T6" y="T7"/>
                  </a:cxn>
                  <a:cxn ang="T14">
                    <a:pos x="T8" y="T9"/>
                  </a:cxn>
                </a:cxnLst>
                <a:rect l="T15" t="T16" r="T17" b="T18"/>
                <a:pathLst>
                  <a:path w="208" h="250">
                    <a:moveTo>
                      <a:pt x="200" y="250"/>
                    </a:moveTo>
                    <a:lnTo>
                      <a:pt x="0" y="7"/>
                    </a:lnTo>
                    <a:lnTo>
                      <a:pt x="9" y="0"/>
                    </a:lnTo>
                    <a:lnTo>
                      <a:pt x="208" y="243"/>
                    </a:lnTo>
                    <a:lnTo>
                      <a:pt x="200" y="25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12" name="Freeform 103"/>
              <p:cNvSpPr>
                <a:spLocks/>
              </p:cNvSpPr>
              <p:nvPr/>
            </p:nvSpPr>
            <p:spPr bwMode="auto">
              <a:xfrm>
                <a:off x="5609463" y="2292745"/>
                <a:ext cx="353741" cy="236365"/>
              </a:xfrm>
              <a:custGeom>
                <a:avLst/>
                <a:gdLst>
                  <a:gd name="T0" fmla="*/ 2147483646 w 220"/>
                  <a:gd name="T1" fmla="*/ 2147483646 h 147"/>
                  <a:gd name="T2" fmla="*/ 0 w 220"/>
                  <a:gd name="T3" fmla="*/ 2147483646 h 147"/>
                  <a:gd name="T4" fmla="*/ 2147483646 w 220"/>
                  <a:gd name="T5" fmla="*/ 0 h 147"/>
                  <a:gd name="T6" fmla="*/ 2147483646 w 220"/>
                  <a:gd name="T7" fmla="*/ 2147483646 h 147"/>
                  <a:gd name="T8" fmla="*/ 2147483646 w 220"/>
                  <a:gd name="T9" fmla="*/ 2147483646 h 147"/>
                  <a:gd name="T10" fmla="*/ 0 60000 65536"/>
                  <a:gd name="T11" fmla="*/ 0 60000 65536"/>
                  <a:gd name="T12" fmla="*/ 0 60000 65536"/>
                  <a:gd name="T13" fmla="*/ 0 60000 65536"/>
                  <a:gd name="T14" fmla="*/ 0 60000 65536"/>
                  <a:gd name="T15" fmla="*/ 0 w 220"/>
                  <a:gd name="T16" fmla="*/ 0 h 147"/>
                  <a:gd name="T17" fmla="*/ 220 w 220"/>
                  <a:gd name="T18" fmla="*/ 147 h 147"/>
                </a:gdLst>
                <a:ahLst/>
                <a:cxnLst>
                  <a:cxn ang="T10">
                    <a:pos x="T0" y="T1"/>
                  </a:cxn>
                  <a:cxn ang="T11">
                    <a:pos x="T2" y="T3"/>
                  </a:cxn>
                  <a:cxn ang="T12">
                    <a:pos x="T4" y="T5"/>
                  </a:cxn>
                  <a:cxn ang="T13">
                    <a:pos x="T6" y="T7"/>
                  </a:cxn>
                  <a:cxn ang="T14">
                    <a:pos x="T8" y="T9"/>
                  </a:cxn>
                </a:cxnLst>
                <a:rect l="T15" t="T16" r="T17" b="T18"/>
                <a:pathLst>
                  <a:path w="220" h="147">
                    <a:moveTo>
                      <a:pt x="8" y="147"/>
                    </a:moveTo>
                    <a:lnTo>
                      <a:pt x="0" y="137"/>
                    </a:lnTo>
                    <a:lnTo>
                      <a:pt x="215" y="0"/>
                    </a:lnTo>
                    <a:lnTo>
                      <a:pt x="220" y="10"/>
                    </a:lnTo>
                    <a:lnTo>
                      <a:pt x="8" y="147"/>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13" name="Freeform 104"/>
              <p:cNvSpPr>
                <a:spLocks/>
              </p:cNvSpPr>
              <p:nvPr/>
            </p:nvSpPr>
            <p:spPr bwMode="auto">
              <a:xfrm>
                <a:off x="5184974" y="2517854"/>
                <a:ext cx="432529" cy="45022"/>
              </a:xfrm>
              <a:custGeom>
                <a:avLst/>
                <a:gdLst>
                  <a:gd name="T0" fmla="*/ 0 w 269"/>
                  <a:gd name="T1" fmla="*/ 2147483646 h 28"/>
                  <a:gd name="T2" fmla="*/ 0 w 269"/>
                  <a:gd name="T3" fmla="*/ 2147483646 h 28"/>
                  <a:gd name="T4" fmla="*/ 2147483646 w 269"/>
                  <a:gd name="T5" fmla="*/ 0 h 28"/>
                  <a:gd name="T6" fmla="*/ 2147483646 w 269"/>
                  <a:gd name="T7" fmla="*/ 2147483646 h 28"/>
                  <a:gd name="T8" fmla="*/ 0 w 269"/>
                  <a:gd name="T9" fmla="*/ 2147483646 h 28"/>
                  <a:gd name="T10" fmla="*/ 0 60000 65536"/>
                  <a:gd name="T11" fmla="*/ 0 60000 65536"/>
                  <a:gd name="T12" fmla="*/ 0 60000 65536"/>
                  <a:gd name="T13" fmla="*/ 0 60000 65536"/>
                  <a:gd name="T14" fmla="*/ 0 60000 65536"/>
                  <a:gd name="T15" fmla="*/ 0 w 269"/>
                  <a:gd name="T16" fmla="*/ 0 h 28"/>
                  <a:gd name="T17" fmla="*/ 269 w 269"/>
                  <a:gd name="T18" fmla="*/ 28 h 28"/>
                </a:gdLst>
                <a:ahLst/>
                <a:cxnLst>
                  <a:cxn ang="T10">
                    <a:pos x="T0" y="T1"/>
                  </a:cxn>
                  <a:cxn ang="T11">
                    <a:pos x="T2" y="T3"/>
                  </a:cxn>
                  <a:cxn ang="T12">
                    <a:pos x="T4" y="T5"/>
                  </a:cxn>
                  <a:cxn ang="T13">
                    <a:pos x="T6" y="T7"/>
                  </a:cxn>
                  <a:cxn ang="T14">
                    <a:pos x="T8" y="T9"/>
                  </a:cxn>
                </a:cxnLst>
                <a:rect l="T15" t="T16" r="T17" b="T18"/>
                <a:pathLst>
                  <a:path w="269" h="28">
                    <a:moveTo>
                      <a:pt x="0" y="28"/>
                    </a:moveTo>
                    <a:lnTo>
                      <a:pt x="0" y="16"/>
                    </a:lnTo>
                    <a:lnTo>
                      <a:pt x="269" y="0"/>
                    </a:lnTo>
                    <a:lnTo>
                      <a:pt x="269" y="9"/>
                    </a:lnTo>
                    <a:lnTo>
                      <a:pt x="0" y="28"/>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14" name="Freeform 105"/>
              <p:cNvSpPr>
                <a:spLocks/>
              </p:cNvSpPr>
              <p:nvPr/>
            </p:nvSpPr>
            <p:spPr bwMode="auto">
              <a:xfrm>
                <a:off x="5959988" y="2258979"/>
                <a:ext cx="337662" cy="49846"/>
              </a:xfrm>
              <a:custGeom>
                <a:avLst/>
                <a:gdLst>
                  <a:gd name="T0" fmla="*/ 2147483646 w 210"/>
                  <a:gd name="T1" fmla="*/ 2147483646 h 31"/>
                  <a:gd name="T2" fmla="*/ 0 w 210"/>
                  <a:gd name="T3" fmla="*/ 2147483646 h 31"/>
                  <a:gd name="T4" fmla="*/ 2147483646 w 210"/>
                  <a:gd name="T5" fmla="*/ 0 h 31"/>
                  <a:gd name="T6" fmla="*/ 2147483646 w 210"/>
                  <a:gd name="T7" fmla="*/ 2147483646 h 31"/>
                  <a:gd name="T8" fmla="*/ 2147483646 w 210"/>
                  <a:gd name="T9" fmla="*/ 2147483646 h 31"/>
                  <a:gd name="T10" fmla="*/ 0 60000 65536"/>
                  <a:gd name="T11" fmla="*/ 0 60000 65536"/>
                  <a:gd name="T12" fmla="*/ 0 60000 65536"/>
                  <a:gd name="T13" fmla="*/ 0 60000 65536"/>
                  <a:gd name="T14" fmla="*/ 0 60000 65536"/>
                  <a:gd name="T15" fmla="*/ 0 w 210"/>
                  <a:gd name="T16" fmla="*/ 0 h 31"/>
                  <a:gd name="T17" fmla="*/ 210 w 210"/>
                  <a:gd name="T18" fmla="*/ 31 h 31"/>
                </a:gdLst>
                <a:ahLst/>
                <a:cxnLst>
                  <a:cxn ang="T10">
                    <a:pos x="T0" y="T1"/>
                  </a:cxn>
                  <a:cxn ang="T11">
                    <a:pos x="T2" y="T3"/>
                  </a:cxn>
                  <a:cxn ang="T12">
                    <a:pos x="T4" y="T5"/>
                  </a:cxn>
                  <a:cxn ang="T13">
                    <a:pos x="T6" y="T7"/>
                  </a:cxn>
                  <a:cxn ang="T14">
                    <a:pos x="T8" y="T9"/>
                  </a:cxn>
                </a:cxnLst>
                <a:rect l="T15" t="T16" r="T17" b="T18"/>
                <a:pathLst>
                  <a:path w="210" h="31">
                    <a:moveTo>
                      <a:pt x="2" y="31"/>
                    </a:moveTo>
                    <a:lnTo>
                      <a:pt x="0" y="19"/>
                    </a:lnTo>
                    <a:lnTo>
                      <a:pt x="210" y="0"/>
                    </a:lnTo>
                    <a:lnTo>
                      <a:pt x="210" y="12"/>
                    </a:lnTo>
                    <a:lnTo>
                      <a:pt x="2" y="3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15" name="Freeform 106"/>
              <p:cNvSpPr>
                <a:spLocks/>
              </p:cNvSpPr>
              <p:nvPr/>
            </p:nvSpPr>
            <p:spPr bwMode="auto">
              <a:xfrm>
                <a:off x="6164192" y="1795897"/>
                <a:ext cx="495237" cy="223501"/>
              </a:xfrm>
              <a:custGeom>
                <a:avLst/>
                <a:gdLst>
                  <a:gd name="T0" fmla="*/ 2147483646 w 308"/>
                  <a:gd name="T1" fmla="*/ 2147483646 h 139"/>
                  <a:gd name="T2" fmla="*/ 0 w 308"/>
                  <a:gd name="T3" fmla="*/ 2147483646 h 139"/>
                  <a:gd name="T4" fmla="*/ 2147483646 w 308"/>
                  <a:gd name="T5" fmla="*/ 0 h 139"/>
                  <a:gd name="T6" fmla="*/ 2147483646 w 308"/>
                  <a:gd name="T7" fmla="*/ 2147483646 h 139"/>
                  <a:gd name="T8" fmla="*/ 2147483646 w 308"/>
                  <a:gd name="T9" fmla="*/ 2147483646 h 139"/>
                  <a:gd name="T10" fmla="*/ 0 60000 65536"/>
                  <a:gd name="T11" fmla="*/ 0 60000 65536"/>
                  <a:gd name="T12" fmla="*/ 0 60000 65536"/>
                  <a:gd name="T13" fmla="*/ 0 60000 65536"/>
                  <a:gd name="T14" fmla="*/ 0 60000 65536"/>
                  <a:gd name="T15" fmla="*/ 0 w 308"/>
                  <a:gd name="T16" fmla="*/ 0 h 139"/>
                  <a:gd name="T17" fmla="*/ 308 w 308"/>
                  <a:gd name="T18" fmla="*/ 139 h 139"/>
                </a:gdLst>
                <a:ahLst/>
                <a:cxnLst>
                  <a:cxn ang="T10">
                    <a:pos x="T0" y="T1"/>
                  </a:cxn>
                  <a:cxn ang="T11">
                    <a:pos x="T2" y="T3"/>
                  </a:cxn>
                  <a:cxn ang="T12">
                    <a:pos x="T4" y="T5"/>
                  </a:cxn>
                  <a:cxn ang="T13">
                    <a:pos x="T6" y="T7"/>
                  </a:cxn>
                  <a:cxn ang="T14">
                    <a:pos x="T8" y="T9"/>
                  </a:cxn>
                </a:cxnLst>
                <a:rect l="T15" t="T16" r="T17" b="T18"/>
                <a:pathLst>
                  <a:path w="308" h="139">
                    <a:moveTo>
                      <a:pt x="303" y="139"/>
                    </a:moveTo>
                    <a:lnTo>
                      <a:pt x="0" y="9"/>
                    </a:lnTo>
                    <a:lnTo>
                      <a:pt x="5" y="0"/>
                    </a:lnTo>
                    <a:lnTo>
                      <a:pt x="308" y="127"/>
                    </a:lnTo>
                    <a:lnTo>
                      <a:pt x="303" y="139"/>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16" name="Freeform 107"/>
              <p:cNvSpPr>
                <a:spLocks/>
              </p:cNvSpPr>
              <p:nvPr/>
            </p:nvSpPr>
            <p:spPr bwMode="auto">
              <a:xfrm>
                <a:off x="5636797" y="1795897"/>
                <a:ext cx="532219" cy="125418"/>
              </a:xfrm>
              <a:custGeom>
                <a:avLst/>
                <a:gdLst>
                  <a:gd name="T0" fmla="*/ 2147483646 w 331"/>
                  <a:gd name="T1" fmla="*/ 2147483646 h 78"/>
                  <a:gd name="T2" fmla="*/ 0 w 331"/>
                  <a:gd name="T3" fmla="*/ 2147483646 h 78"/>
                  <a:gd name="T4" fmla="*/ 2147483646 w 331"/>
                  <a:gd name="T5" fmla="*/ 0 h 78"/>
                  <a:gd name="T6" fmla="*/ 2147483646 w 331"/>
                  <a:gd name="T7" fmla="*/ 2147483646 h 78"/>
                  <a:gd name="T8" fmla="*/ 2147483646 w 331"/>
                  <a:gd name="T9" fmla="*/ 2147483646 h 78"/>
                  <a:gd name="T10" fmla="*/ 0 60000 65536"/>
                  <a:gd name="T11" fmla="*/ 0 60000 65536"/>
                  <a:gd name="T12" fmla="*/ 0 60000 65536"/>
                  <a:gd name="T13" fmla="*/ 0 60000 65536"/>
                  <a:gd name="T14" fmla="*/ 0 60000 65536"/>
                  <a:gd name="T15" fmla="*/ 0 w 331"/>
                  <a:gd name="T16" fmla="*/ 0 h 78"/>
                  <a:gd name="T17" fmla="*/ 331 w 331"/>
                  <a:gd name="T18" fmla="*/ 78 h 78"/>
                </a:gdLst>
                <a:ahLst/>
                <a:cxnLst>
                  <a:cxn ang="T10">
                    <a:pos x="T0" y="T1"/>
                  </a:cxn>
                  <a:cxn ang="T11">
                    <a:pos x="T2" y="T3"/>
                  </a:cxn>
                  <a:cxn ang="T12">
                    <a:pos x="T4" y="T5"/>
                  </a:cxn>
                  <a:cxn ang="T13">
                    <a:pos x="T6" y="T7"/>
                  </a:cxn>
                  <a:cxn ang="T14">
                    <a:pos x="T8" y="T9"/>
                  </a:cxn>
                </a:cxnLst>
                <a:rect l="T15" t="T16" r="T17" b="T18"/>
                <a:pathLst>
                  <a:path w="331" h="78">
                    <a:moveTo>
                      <a:pt x="2" y="78"/>
                    </a:moveTo>
                    <a:lnTo>
                      <a:pt x="0" y="66"/>
                    </a:lnTo>
                    <a:lnTo>
                      <a:pt x="328" y="0"/>
                    </a:lnTo>
                    <a:lnTo>
                      <a:pt x="331" y="12"/>
                    </a:lnTo>
                    <a:lnTo>
                      <a:pt x="2" y="78"/>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17" name="Freeform 108"/>
              <p:cNvSpPr>
                <a:spLocks/>
              </p:cNvSpPr>
              <p:nvPr/>
            </p:nvSpPr>
            <p:spPr bwMode="auto">
              <a:xfrm>
                <a:off x="6157761" y="1803937"/>
                <a:ext cx="151144" cy="466297"/>
              </a:xfrm>
              <a:custGeom>
                <a:avLst/>
                <a:gdLst>
                  <a:gd name="T0" fmla="*/ 2147483646 w 94"/>
                  <a:gd name="T1" fmla="*/ 2147483646 h 290"/>
                  <a:gd name="T2" fmla="*/ 0 w 94"/>
                  <a:gd name="T3" fmla="*/ 2147483646 h 290"/>
                  <a:gd name="T4" fmla="*/ 2147483646 w 94"/>
                  <a:gd name="T5" fmla="*/ 0 h 290"/>
                  <a:gd name="T6" fmla="*/ 2147483646 w 94"/>
                  <a:gd name="T7" fmla="*/ 2147483646 h 290"/>
                  <a:gd name="T8" fmla="*/ 2147483646 w 94"/>
                  <a:gd name="T9" fmla="*/ 2147483646 h 290"/>
                  <a:gd name="T10" fmla="*/ 0 60000 65536"/>
                  <a:gd name="T11" fmla="*/ 0 60000 65536"/>
                  <a:gd name="T12" fmla="*/ 0 60000 65536"/>
                  <a:gd name="T13" fmla="*/ 0 60000 65536"/>
                  <a:gd name="T14" fmla="*/ 0 60000 65536"/>
                  <a:gd name="T15" fmla="*/ 0 w 94"/>
                  <a:gd name="T16" fmla="*/ 0 h 290"/>
                  <a:gd name="T17" fmla="*/ 94 w 94"/>
                  <a:gd name="T18" fmla="*/ 290 h 290"/>
                </a:gdLst>
                <a:ahLst/>
                <a:cxnLst>
                  <a:cxn ang="T10">
                    <a:pos x="T0" y="T1"/>
                  </a:cxn>
                  <a:cxn ang="T11">
                    <a:pos x="T2" y="T3"/>
                  </a:cxn>
                  <a:cxn ang="T12">
                    <a:pos x="T4" y="T5"/>
                  </a:cxn>
                  <a:cxn ang="T13">
                    <a:pos x="T6" y="T7"/>
                  </a:cxn>
                  <a:cxn ang="T14">
                    <a:pos x="T8" y="T9"/>
                  </a:cxn>
                </a:cxnLst>
                <a:rect l="T15" t="T16" r="T17" b="T18"/>
                <a:pathLst>
                  <a:path w="94" h="290">
                    <a:moveTo>
                      <a:pt x="82" y="290"/>
                    </a:moveTo>
                    <a:lnTo>
                      <a:pt x="0" y="2"/>
                    </a:lnTo>
                    <a:lnTo>
                      <a:pt x="11" y="0"/>
                    </a:lnTo>
                    <a:lnTo>
                      <a:pt x="94" y="288"/>
                    </a:lnTo>
                    <a:lnTo>
                      <a:pt x="82" y="29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18" name="Freeform 109"/>
              <p:cNvSpPr>
                <a:spLocks/>
              </p:cNvSpPr>
              <p:nvPr/>
            </p:nvSpPr>
            <p:spPr bwMode="auto">
              <a:xfrm>
                <a:off x="5943908" y="1810368"/>
                <a:ext cx="228324" cy="490416"/>
              </a:xfrm>
              <a:custGeom>
                <a:avLst/>
                <a:gdLst>
                  <a:gd name="T0" fmla="*/ 2147483646 w 142"/>
                  <a:gd name="T1" fmla="*/ 2147483646 h 305"/>
                  <a:gd name="T2" fmla="*/ 0 w 142"/>
                  <a:gd name="T3" fmla="*/ 2147483646 h 305"/>
                  <a:gd name="T4" fmla="*/ 2147483646 w 142"/>
                  <a:gd name="T5" fmla="*/ 0 h 305"/>
                  <a:gd name="T6" fmla="*/ 2147483646 w 142"/>
                  <a:gd name="T7" fmla="*/ 2147483646 h 305"/>
                  <a:gd name="T8" fmla="*/ 2147483646 w 142"/>
                  <a:gd name="T9" fmla="*/ 2147483646 h 305"/>
                  <a:gd name="T10" fmla="*/ 0 60000 65536"/>
                  <a:gd name="T11" fmla="*/ 0 60000 65536"/>
                  <a:gd name="T12" fmla="*/ 0 60000 65536"/>
                  <a:gd name="T13" fmla="*/ 0 60000 65536"/>
                  <a:gd name="T14" fmla="*/ 0 60000 65536"/>
                  <a:gd name="T15" fmla="*/ 0 w 142"/>
                  <a:gd name="T16" fmla="*/ 0 h 305"/>
                  <a:gd name="T17" fmla="*/ 142 w 142"/>
                  <a:gd name="T18" fmla="*/ 305 h 305"/>
                </a:gdLst>
                <a:ahLst/>
                <a:cxnLst>
                  <a:cxn ang="T10">
                    <a:pos x="T0" y="T1"/>
                  </a:cxn>
                  <a:cxn ang="T11">
                    <a:pos x="T2" y="T3"/>
                  </a:cxn>
                  <a:cxn ang="T12">
                    <a:pos x="T4" y="T5"/>
                  </a:cxn>
                  <a:cxn ang="T13">
                    <a:pos x="T6" y="T7"/>
                  </a:cxn>
                  <a:cxn ang="T14">
                    <a:pos x="T8" y="T9"/>
                  </a:cxn>
                </a:cxnLst>
                <a:rect l="T15" t="T16" r="T17" b="T18"/>
                <a:pathLst>
                  <a:path w="142" h="305">
                    <a:moveTo>
                      <a:pt x="10" y="305"/>
                    </a:moveTo>
                    <a:lnTo>
                      <a:pt x="0" y="300"/>
                    </a:lnTo>
                    <a:lnTo>
                      <a:pt x="130" y="0"/>
                    </a:lnTo>
                    <a:lnTo>
                      <a:pt x="142" y="5"/>
                    </a:lnTo>
                    <a:lnTo>
                      <a:pt x="10" y="305"/>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19" name="Freeform 110"/>
              <p:cNvSpPr>
                <a:spLocks/>
              </p:cNvSpPr>
              <p:nvPr/>
            </p:nvSpPr>
            <p:spPr bwMode="auto">
              <a:xfrm>
                <a:off x="5603031" y="1913275"/>
                <a:ext cx="45022" cy="599755"/>
              </a:xfrm>
              <a:custGeom>
                <a:avLst/>
                <a:gdLst>
                  <a:gd name="T0" fmla="*/ 2147483646 w 28"/>
                  <a:gd name="T1" fmla="*/ 2147483646 h 373"/>
                  <a:gd name="T2" fmla="*/ 0 w 28"/>
                  <a:gd name="T3" fmla="*/ 2147483646 h 373"/>
                  <a:gd name="T4" fmla="*/ 2147483646 w 28"/>
                  <a:gd name="T5" fmla="*/ 0 h 373"/>
                  <a:gd name="T6" fmla="*/ 2147483646 w 28"/>
                  <a:gd name="T7" fmla="*/ 0 h 373"/>
                  <a:gd name="T8" fmla="*/ 2147483646 w 28"/>
                  <a:gd name="T9" fmla="*/ 2147483646 h 373"/>
                  <a:gd name="T10" fmla="*/ 0 60000 65536"/>
                  <a:gd name="T11" fmla="*/ 0 60000 65536"/>
                  <a:gd name="T12" fmla="*/ 0 60000 65536"/>
                  <a:gd name="T13" fmla="*/ 0 60000 65536"/>
                  <a:gd name="T14" fmla="*/ 0 60000 65536"/>
                  <a:gd name="T15" fmla="*/ 0 w 28"/>
                  <a:gd name="T16" fmla="*/ 0 h 373"/>
                  <a:gd name="T17" fmla="*/ 28 w 28"/>
                  <a:gd name="T18" fmla="*/ 373 h 373"/>
                </a:gdLst>
                <a:ahLst/>
                <a:cxnLst>
                  <a:cxn ang="T10">
                    <a:pos x="T0" y="T1"/>
                  </a:cxn>
                  <a:cxn ang="T11">
                    <a:pos x="T2" y="T3"/>
                  </a:cxn>
                  <a:cxn ang="T12">
                    <a:pos x="T4" y="T5"/>
                  </a:cxn>
                  <a:cxn ang="T13">
                    <a:pos x="T6" y="T7"/>
                  </a:cxn>
                  <a:cxn ang="T14">
                    <a:pos x="T8" y="T9"/>
                  </a:cxn>
                </a:cxnLst>
                <a:rect l="T15" t="T16" r="T17" b="T18"/>
                <a:pathLst>
                  <a:path w="28" h="373">
                    <a:moveTo>
                      <a:pt x="12" y="373"/>
                    </a:moveTo>
                    <a:lnTo>
                      <a:pt x="0" y="373"/>
                    </a:lnTo>
                    <a:lnTo>
                      <a:pt x="16" y="0"/>
                    </a:lnTo>
                    <a:lnTo>
                      <a:pt x="28" y="0"/>
                    </a:lnTo>
                    <a:lnTo>
                      <a:pt x="12" y="373"/>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20" name="Freeform 111"/>
              <p:cNvSpPr>
                <a:spLocks/>
              </p:cNvSpPr>
              <p:nvPr/>
            </p:nvSpPr>
            <p:spPr bwMode="auto">
              <a:xfrm>
                <a:off x="6289610" y="2267018"/>
                <a:ext cx="194557" cy="451826"/>
              </a:xfrm>
              <a:custGeom>
                <a:avLst/>
                <a:gdLst>
                  <a:gd name="T0" fmla="*/ 2147483646 w 121"/>
                  <a:gd name="T1" fmla="*/ 2147483646 h 281"/>
                  <a:gd name="T2" fmla="*/ 0 w 121"/>
                  <a:gd name="T3" fmla="*/ 2147483646 h 281"/>
                  <a:gd name="T4" fmla="*/ 2147483646 w 121"/>
                  <a:gd name="T5" fmla="*/ 0 h 281"/>
                  <a:gd name="T6" fmla="*/ 2147483646 w 121"/>
                  <a:gd name="T7" fmla="*/ 2147483646 h 281"/>
                  <a:gd name="T8" fmla="*/ 2147483646 w 121"/>
                  <a:gd name="T9" fmla="*/ 2147483646 h 281"/>
                  <a:gd name="T10" fmla="*/ 0 60000 65536"/>
                  <a:gd name="T11" fmla="*/ 0 60000 65536"/>
                  <a:gd name="T12" fmla="*/ 0 60000 65536"/>
                  <a:gd name="T13" fmla="*/ 0 60000 65536"/>
                  <a:gd name="T14" fmla="*/ 0 60000 65536"/>
                  <a:gd name="T15" fmla="*/ 0 w 121"/>
                  <a:gd name="T16" fmla="*/ 0 h 281"/>
                  <a:gd name="T17" fmla="*/ 121 w 121"/>
                  <a:gd name="T18" fmla="*/ 281 h 281"/>
                </a:gdLst>
                <a:ahLst/>
                <a:cxnLst>
                  <a:cxn ang="T10">
                    <a:pos x="T0" y="T1"/>
                  </a:cxn>
                  <a:cxn ang="T11">
                    <a:pos x="T2" y="T3"/>
                  </a:cxn>
                  <a:cxn ang="T12">
                    <a:pos x="T4" y="T5"/>
                  </a:cxn>
                  <a:cxn ang="T13">
                    <a:pos x="T6" y="T7"/>
                  </a:cxn>
                  <a:cxn ang="T14">
                    <a:pos x="T8" y="T9"/>
                  </a:cxn>
                </a:cxnLst>
                <a:rect l="T15" t="T16" r="T17" b="T18"/>
                <a:pathLst>
                  <a:path w="121" h="281">
                    <a:moveTo>
                      <a:pt x="109" y="281"/>
                    </a:moveTo>
                    <a:lnTo>
                      <a:pt x="0" y="2"/>
                    </a:lnTo>
                    <a:lnTo>
                      <a:pt x="12" y="0"/>
                    </a:lnTo>
                    <a:lnTo>
                      <a:pt x="121" y="276"/>
                    </a:lnTo>
                    <a:lnTo>
                      <a:pt x="109" y="28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21" name="Freeform 112"/>
              <p:cNvSpPr>
                <a:spLocks/>
              </p:cNvSpPr>
              <p:nvPr/>
            </p:nvSpPr>
            <p:spPr bwMode="auto">
              <a:xfrm>
                <a:off x="5955164" y="2297569"/>
                <a:ext cx="118986" cy="360174"/>
              </a:xfrm>
              <a:custGeom>
                <a:avLst/>
                <a:gdLst>
                  <a:gd name="T0" fmla="*/ 2147483646 w 74"/>
                  <a:gd name="T1" fmla="*/ 2147483646 h 224"/>
                  <a:gd name="T2" fmla="*/ 0 w 74"/>
                  <a:gd name="T3" fmla="*/ 2147483646 h 224"/>
                  <a:gd name="T4" fmla="*/ 2147483646 w 74"/>
                  <a:gd name="T5" fmla="*/ 0 h 224"/>
                  <a:gd name="T6" fmla="*/ 2147483646 w 74"/>
                  <a:gd name="T7" fmla="*/ 2147483646 h 224"/>
                  <a:gd name="T8" fmla="*/ 2147483646 w 74"/>
                  <a:gd name="T9" fmla="*/ 2147483646 h 224"/>
                  <a:gd name="T10" fmla="*/ 0 60000 65536"/>
                  <a:gd name="T11" fmla="*/ 0 60000 65536"/>
                  <a:gd name="T12" fmla="*/ 0 60000 65536"/>
                  <a:gd name="T13" fmla="*/ 0 60000 65536"/>
                  <a:gd name="T14" fmla="*/ 0 60000 65536"/>
                  <a:gd name="T15" fmla="*/ 0 w 74"/>
                  <a:gd name="T16" fmla="*/ 0 h 224"/>
                  <a:gd name="T17" fmla="*/ 74 w 74"/>
                  <a:gd name="T18" fmla="*/ 224 h 224"/>
                </a:gdLst>
                <a:ahLst/>
                <a:cxnLst>
                  <a:cxn ang="T10">
                    <a:pos x="T0" y="T1"/>
                  </a:cxn>
                  <a:cxn ang="T11">
                    <a:pos x="T2" y="T3"/>
                  </a:cxn>
                  <a:cxn ang="T12">
                    <a:pos x="T4" y="T5"/>
                  </a:cxn>
                  <a:cxn ang="T13">
                    <a:pos x="T6" y="T7"/>
                  </a:cxn>
                  <a:cxn ang="T14">
                    <a:pos x="T8" y="T9"/>
                  </a:cxn>
                </a:cxnLst>
                <a:rect l="T15" t="T16" r="T17" b="T18"/>
                <a:pathLst>
                  <a:path w="74" h="224">
                    <a:moveTo>
                      <a:pt x="62" y="224"/>
                    </a:moveTo>
                    <a:lnTo>
                      <a:pt x="0" y="5"/>
                    </a:lnTo>
                    <a:lnTo>
                      <a:pt x="12" y="0"/>
                    </a:lnTo>
                    <a:lnTo>
                      <a:pt x="74" y="222"/>
                    </a:lnTo>
                    <a:lnTo>
                      <a:pt x="62" y="224"/>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22" name="Freeform 113"/>
              <p:cNvSpPr>
                <a:spLocks/>
              </p:cNvSpPr>
              <p:nvPr/>
            </p:nvSpPr>
            <p:spPr bwMode="auto">
              <a:xfrm>
                <a:off x="6062894" y="2270234"/>
                <a:ext cx="237971" cy="398765"/>
              </a:xfrm>
              <a:custGeom>
                <a:avLst/>
                <a:gdLst>
                  <a:gd name="T0" fmla="*/ 2147483646 w 148"/>
                  <a:gd name="T1" fmla="*/ 2147483646 h 248"/>
                  <a:gd name="T2" fmla="*/ 0 w 148"/>
                  <a:gd name="T3" fmla="*/ 2147483646 h 248"/>
                  <a:gd name="T4" fmla="*/ 2147483646 w 148"/>
                  <a:gd name="T5" fmla="*/ 0 h 248"/>
                  <a:gd name="T6" fmla="*/ 2147483646 w 148"/>
                  <a:gd name="T7" fmla="*/ 2147483646 h 248"/>
                  <a:gd name="T8" fmla="*/ 2147483646 w 148"/>
                  <a:gd name="T9" fmla="*/ 2147483646 h 248"/>
                  <a:gd name="T10" fmla="*/ 0 60000 65536"/>
                  <a:gd name="T11" fmla="*/ 0 60000 65536"/>
                  <a:gd name="T12" fmla="*/ 0 60000 65536"/>
                  <a:gd name="T13" fmla="*/ 0 60000 65536"/>
                  <a:gd name="T14" fmla="*/ 0 60000 65536"/>
                  <a:gd name="T15" fmla="*/ 0 w 148"/>
                  <a:gd name="T16" fmla="*/ 0 h 248"/>
                  <a:gd name="T17" fmla="*/ 148 w 148"/>
                  <a:gd name="T18" fmla="*/ 248 h 248"/>
                </a:gdLst>
                <a:ahLst/>
                <a:cxnLst>
                  <a:cxn ang="T10">
                    <a:pos x="T0" y="T1"/>
                  </a:cxn>
                  <a:cxn ang="T11">
                    <a:pos x="T2" y="T3"/>
                  </a:cxn>
                  <a:cxn ang="T12">
                    <a:pos x="T4" y="T5"/>
                  </a:cxn>
                  <a:cxn ang="T13">
                    <a:pos x="T6" y="T7"/>
                  </a:cxn>
                  <a:cxn ang="T14">
                    <a:pos x="T8" y="T9"/>
                  </a:cxn>
                </a:cxnLst>
                <a:rect l="T15" t="T16" r="T17" b="T18"/>
                <a:pathLst>
                  <a:path w="148" h="248">
                    <a:moveTo>
                      <a:pt x="9" y="248"/>
                    </a:moveTo>
                    <a:lnTo>
                      <a:pt x="0" y="244"/>
                    </a:lnTo>
                    <a:lnTo>
                      <a:pt x="139" y="0"/>
                    </a:lnTo>
                    <a:lnTo>
                      <a:pt x="148" y="7"/>
                    </a:lnTo>
                    <a:lnTo>
                      <a:pt x="9" y="248"/>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23" name="Freeform 114"/>
              <p:cNvSpPr>
                <a:spLocks/>
              </p:cNvSpPr>
              <p:nvPr/>
            </p:nvSpPr>
            <p:spPr bwMode="auto">
              <a:xfrm>
                <a:off x="6305689" y="2263802"/>
                <a:ext cx="410018" cy="257267"/>
              </a:xfrm>
              <a:custGeom>
                <a:avLst/>
                <a:gdLst>
                  <a:gd name="T0" fmla="*/ 2147483646 w 255"/>
                  <a:gd name="T1" fmla="*/ 2147483646 h 160"/>
                  <a:gd name="T2" fmla="*/ 0 w 255"/>
                  <a:gd name="T3" fmla="*/ 2147483646 h 160"/>
                  <a:gd name="T4" fmla="*/ 2147483646 w 255"/>
                  <a:gd name="T5" fmla="*/ 0 h 160"/>
                  <a:gd name="T6" fmla="*/ 2147483646 w 255"/>
                  <a:gd name="T7" fmla="*/ 2147483646 h 160"/>
                  <a:gd name="T8" fmla="*/ 2147483646 w 255"/>
                  <a:gd name="T9" fmla="*/ 2147483646 h 160"/>
                  <a:gd name="T10" fmla="*/ 0 60000 65536"/>
                  <a:gd name="T11" fmla="*/ 0 60000 65536"/>
                  <a:gd name="T12" fmla="*/ 0 60000 65536"/>
                  <a:gd name="T13" fmla="*/ 0 60000 65536"/>
                  <a:gd name="T14" fmla="*/ 0 60000 65536"/>
                  <a:gd name="T15" fmla="*/ 0 w 255"/>
                  <a:gd name="T16" fmla="*/ 0 h 160"/>
                  <a:gd name="T17" fmla="*/ 255 w 255"/>
                  <a:gd name="T18" fmla="*/ 160 h 160"/>
                </a:gdLst>
                <a:ahLst/>
                <a:cxnLst>
                  <a:cxn ang="T10">
                    <a:pos x="T0" y="T1"/>
                  </a:cxn>
                  <a:cxn ang="T11">
                    <a:pos x="T2" y="T3"/>
                  </a:cxn>
                  <a:cxn ang="T12">
                    <a:pos x="T4" y="T5"/>
                  </a:cxn>
                  <a:cxn ang="T13">
                    <a:pos x="T6" y="T7"/>
                  </a:cxn>
                  <a:cxn ang="T14">
                    <a:pos x="T8" y="T9"/>
                  </a:cxn>
                </a:cxnLst>
                <a:rect l="T15" t="T16" r="T17" b="T18"/>
                <a:pathLst>
                  <a:path w="255" h="160">
                    <a:moveTo>
                      <a:pt x="250" y="160"/>
                    </a:moveTo>
                    <a:lnTo>
                      <a:pt x="0" y="9"/>
                    </a:lnTo>
                    <a:lnTo>
                      <a:pt x="5" y="0"/>
                    </a:lnTo>
                    <a:lnTo>
                      <a:pt x="255" y="151"/>
                    </a:lnTo>
                    <a:lnTo>
                      <a:pt x="250" y="16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24" name="Freeform 115"/>
              <p:cNvSpPr>
                <a:spLocks/>
              </p:cNvSpPr>
              <p:nvPr/>
            </p:nvSpPr>
            <p:spPr bwMode="auto">
              <a:xfrm>
                <a:off x="6704451" y="2517854"/>
                <a:ext cx="265306" cy="348919"/>
              </a:xfrm>
              <a:custGeom>
                <a:avLst/>
                <a:gdLst>
                  <a:gd name="T0" fmla="*/ 2147483646 w 165"/>
                  <a:gd name="T1" fmla="*/ 2147483646 h 217"/>
                  <a:gd name="T2" fmla="*/ 0 w 165"/>
                  <a:gd name="T3" fmla="*/ 2147483646 h 217"/>
                  <a:gd name="T4" fmla="*/ 2147483646 w 165"/>
                  <a:gd name="T5" fmla="*/ 0 h 217"/>
                  <a:gd name="T6" fmla="*/ 2147483646 w 165"/>
                  <a:gd name="T7" fmla="*/ 2147483646 h 217"/>
                  <a:gd name="T8" fmla="*/ 2147483646 w 165"/>
                  <a:gd name="T9" fmla="*/ 2147483646 h 217"/>
                  <a:gd name="T10" fmla="*/ 0 60000 65536"/>
                  <a:gd name="T11" fmla="*/ 0 60000 65536"/>
                  <a:gd name="T12" fmla="*/ 0 60000 65536"/>
                  <a:gd name="T13" fmla="*/ 0 60000 65536"/>
                  <a:gd name="T14" fmla="*/ 0 60000 65536"/>
                  <a:gd name="T15" fmla="*/ 0 w 165"/>
                  <a:gd name="T16" fmla="*/ 0 h 217"/>
                  <a:gd name="T17" fmla="*/ 165 w 165"/>
                  <a:gd name="T18" fmla="*/ 217 h 217"/>
                </a:gdLst>
                <a:ahLst/>
                <a:cxnLst>
                  <a:cxn ang="T10">
                    <a:pos x="T0" y="T1"/>
                  </a:cxn>
                  <a:cxn ang="T11">
                    <a:pos x="T2" y="T3"/>
                  </a:cxn>
                  <a:cxn ang="T12">
                    <a:pos x="T4" y="T5"/>
                  </a:cxn>
                  <a:cxn ang="T13">
                    <a:pos x="T6" y="T7"/>
                  </a:cxn>
                  <a:cxn ang="T14">
                    <a:pos x="T8" y="T9"/>
                  </a:cxn>
                </a:cxnLst>
                <a:rect l="T15" t="T16" r="T17" b="T18"/>
                <a:pathLst>
                  <a:path w="165" h="217">
                    <a:moveTo>
                      <a:pt x="156" y="217"/>
                    </a:moveTo>
                    <a:lnTo>
                      <a:pt x="0" y="7"/>
                    </a:lnTo>
                    <a:lnTo>
                      <a:pt x="9" y="0"/>
                    </a:lnTo>
                    <a:lnTo>
                      <a:pt x="165" y="212"/>
                    </a:lnTo>
                    <a:lnTo>
                      <a:pt x="156" y="217"/>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25" name="Freeform 116"/>
              <p:cNvSpPr>
                <a:spLocks/>
              </p:cNvSpPr>
              <p:nvPr/>
            </p:nvSpPr>
            <p:spPr bwMode="auto">
              <a:xfrm>
                <a:off x="6567779" y="2529109"/>
                <a:ext cx="151144" cy="516143"/>
              </a:xfrm>
              <a:custGeom>
                <a:avLst/>
                <a:gdLst>
                  <a:gd name="T0" fmla="*/ 2147483646 w 94"/>
                  <a:gd name="T1" fmla="*/ 2147483646 h 321"/>
                  <a:gd name="T2" fmla="*/ 0 w 94"/>
                  <a:gd name="T3" fmla="*/ 2147483646 h 321"/>
                  <a:gd name="T4" fmla="*/ 2147483646 w 94"/>
                  <a:gd name="T5" fmla="*/ 0 h 321"/>
                  <a:gd name="T6" fmla="*/ 2147483646 w 94"/>
                  <a:gd name="T7" fmla="*/ 2147483646 h 321"/>
                  <a:gd name="T8" fmla="*/ 2147483646 w 94"/>
                  <a:gd name="T9" fmla="*/ 2147483646 h 321"/>
                  <a:gd name="T10" fmla="*/ 0 60000 65536"/>
                  <a:gd name="T11" fmla="*/ 0 60000 65536"/>
                  <a:gd name="T12" fmla="*/ 0 60000 65536"/>
                  <a:gd name="T13" fmla="*/ 0 60000 65536"/>
                  <a:gd name="T14" fmla="*/ 0 60000 65536"/>
                  <a:gd name="T15" fmla="*/ 0 w 94"/>
                  <a:gd name="T16" fmla="*/ 0 h 321"/>
                  <a:gd name="T17" fmla="*/ 94 w 94"/>
                  <a:gd name="T18" fmla="*/ 321 h 321"/>
                </a:gdLst>
                <a:ahLst/>
                <a:cxnLst>
                  <a:cxn ang="T10">
                    <a:pos x="T0" y="T1"/>
                  </a:cxn>
                  <a:cxn ang="T11">
                    <a:pos x="T2" y="T3"/>
                  </a:cxn>
                  <a:cxn ang="T12">
                    <a:pos x="T4" y="T5"/>
                  </a:cxn>
                  <a:cxn ang="T13">
                    <a:pos x="T6" y="T7"/>
                  </a:cxn>
                  <a:cxn ang="T14">
                    <a:pos x="T8" y="T9"/>
                  </a:cxn>
                </a:cxnLst>
                <a:rect l="T15" t="T16" r="T17" b="T18"/>
                <a:pathLst>
                  <a:path w="94" h="321">
                    <a:moveTo>
                      <a:pt x="9" y="321"/>
                    </a:moveTo>
                    <a:lnTo>
                      <a:pt x="0" y="319"/>
                    </a:lnTo>
                    <a:lnTo>
                      <a:pt x="83" y="0"/>
                    </a:lnTo>
                    <a:lnTo>
                      <a:pt x="94" y="2"/>
                    </a:lnTo>
                    <a:lnTo>
                      <a:pt x="9" y="32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26" name="Freeform 117"/>
              <p:cNvSpPr>
                <a:spLocks/>
              </p:cNvSpPr>
              <p:nvPr/>
            </p:nvSpPr>
            <p:spPr bwMode="auto">
              <a:xfrm>
                <a:off x="6066110" y="2668999"/>
                <a:ext cx="254050" cy="456650"/>
              </a:xfrm>
              <a:custGeom>
                <a:avLst/>
                <a:gdLst>
                  <a:gd name="T0" fmla="*/ 2147483646 w 158"/>
                  <a:gd name="T1" fmla="*/ 2147483646 h 284"/>
                  <a:gd name="T2" fmla="*/ 0 w 158"/>
                  <a:gd name="T3" fmla="*/ 2147483646 h 284"/>
                  <a:gd name="T4" fmla="*/ 2147483646 w 158"/>
                  <a:gd name="T5" fmla="*/ 0 h 284"/>
                  <a:gd name="T6" fmla="*/ 2147483646 w 158"/>
                  <a:gd name="T7" fmla="*/ 2147483646 h 284"/>
                  <a:gd name="T8" fmla="*/ 2147483646 w 158"/>
                  <a:gd name="T9" fmla="*/ 2147483646 h 284"/>
                  <a:gd name="T10" fmla="*/ 0 60000 65536"/>
                  <a:gd name="T11" fmla="*/ 0 60000 65536"/>
                  <a:gd name="T12" fmla="*/ 0 60000 65536"/>
                  <a:gd name="T13" fmla="*/ 0 60000 65536"/>
                  <a:gd name="T14" fmla="*/ 0 60000 65536"/>
                  <a:gd name="T15" fmla="*/ 0 w 158"/>
                  <a:gd name="T16" fmla="*/ 0 h 284"/>
                  <a:gd name="T17" fmla="*/ 158 w 158"/>
                  <a:gd name="T18" fmla="*/ 284 h 284"/>
                </a:gdLst>
                <a:ahLst/>
                <a:cxnLst>
                  <a:cxn ang="T10">
                    <a:pos x="T0" y="T1"/>
                  </a:cxn>
                  <a:cxn ang="T11">
                    <a:pos x="T2" y="T3"/>
                  </a:cxn>
                  <a:cxn ang="T12">
                    <a:pos x="T4" y="T5"/>
                  </a:cxn>
                  <a:cxn ang="T13">
                    <a:pos x="T6" y="T7"/>
                  </a:cxn>
                  <a:cxn ang="T14">
                    <a:pos x="T8" y="T9"/>
                  </a:cxn>
                </a:cxnLst>
                <a:rect l="T15" t="T16" r="T17" b="T18"/>
                <a:pathLst>
                  <a:path w="158" h="284">
                    <a:moveTo>
                      <a:pt x="149" y="284"/>
                    </a:moveTo>
                    <a:lnTo>
                      <a:pt x="0" y="5"/>
                    </a:lnTo>
                    <a:lnTo>
                      <a:pt x="9" y="0"/>
                    </a:lnTo>
                    <a:lnTo>
                      <a:pt x="158" y="277"/>
                    </a:lnTo>
                    <a:lnTo>
                      <a:pt x="149" y="284"/>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27" name="Freeform 118"/>
              <p:cNvSpPr>
                <a:spLocks/>
              </p:cNvSpPr>
              <p:nvPr/>
            </p:nvSpPr>
            <p:spPr bwMode="auto">
              <a:xfrm>
                <a:off x="6305689" y="2722060"/>
                <a:ext cx="175263" cy="395549"/>
              </a:xfrm>
              <a:custGeom>
                <a:avLst/>
                <a:gdLst>
                  <a:gd name="T0" fmla="*/ 2147483646 w 109"/>
                  <a:gd name="T1" fmla="*/ 2147483646 h 246"/>
                  <a:gd name="T2" fmla="*/ 0 w 109"/>
                  <a:gd name="T3" fmla="*/ 2147483646 h 246"/>
                  <a:gd name="T4" fmla="*/ 2147483646 w 109"/>
                  <a:gd name="T5" fmla="*/ 0 h 246"/>
                  <a:gd name="T6" fmla="*/ 2147483646 w 109"/>
                  <a:gd name="T7" fmla="*/ 2147483646 h 246"/>
                  <a:gd name="T8" fmla="*/ 2147483646 w 109"/>
                  <a:gd name="T9" fmla="*/ 2147483646 h 246"/>
                  <a:gd name="T10" fmla="*/ 0 60000 65536"/>
                  <a:gd name="T11" fmla="*/ 0 60000 65536"/>
                  <a:gd name="T12" fmla="*/ 0 60000 65536"/>
                  <a:gd name="T13" fmla="*/ 0 60000 65536"/>
                  <a:gd name="T14" fmla="*/ 0 60000 65536"/>
                  <a:gd name="T15" fmla="*/ 0 w 109"/>
                  <a:gd name="T16" fmla="*/ 0 h 246"/>
                  <a:gd name="T17" fmla="*/ 109 w 109"/>
                  <a:gd name="T18" fmla="*/ 246 h 246"/>
                </a:gdLst>
                <a:ahLst/>
                <a:cxnLst>
                  <a:cxn ang="T10">
                    <a:pos x="T0" y="T1"/>
                  </a:cxn>
                  <a:cxn ang="T11">
                    <a:pos x="T2" y="T3"/>
                  </a:cxn>
                  <a:cxn ang="T12">
                    <a:pos x="T4" y="T5"/>
                  </a:cxn>
                  <a:cxn ang="T13">
                    <a:pos x="T6" y="T7"/>
                  </a:cxn>
                  <a:cxn ang="T14">
                    <a:pos x="T8" y="T9"/>
                  </a:cxn>
                </a:cxnLst>
                <a:rect l="T15" t="T16" r="T17" b="T18"/>
                <a:pathLst>
                  <a:path w="109" h="246">
                    <a:moveTo>
                      <a:pt x="9" y="246"/>
                    </a:moveTo>
                    <a:lnTo>
                      <a:pt x="0" y="241"/>
                    </a:lnTo>
                    <a:lnTo>
                      <a:pt x="99" y="0"/>
                    </a:lnTo>
                    <a:lnTo>
                      <a:pt x="109" y="5"/>
                    </a:lnTo>
                    <a:lnTo>
                      <a:pt x="9" y="24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28" name="Freeform 119"/>
              <p:cNvSpPr>
                <a:spLocks/>
              </p:cNvSpPr>
              <p:nvPr/>
            </p:nvSpPr>
            <p:spPr bwMode="auto">
              <a:xfrm>
                <a:off x="6085405" y="3114393"/>
                <a:ext cx="228324" cy="315153"/>
              </a:xfrm>
              <a:custGeom>
                <a:avLst/>
                <a:gdLst>
                  <a:gd name="T0" fmla="*/ 2147483646 w 142"/>
                  <a:gd name="T1" fmla="*/ 2147483646 h 196"/>
                  <a:gd name="T2" fmla="*/ 0 w 142"/>
                  <a:gd name="T3" fmla="*/ 2147483646 h 196"/>
                  <a:gd name="T4" fmla="*/ 2147483646 w 142"/>
                  <a:gd name="T5" fmla="*/ 0 h 196"/>
                  <a:gd name="T6" fmla="*/ 2147483646 w 142"/>
                  <a:gd name="T7" fmla="*/ 2147483646 h 196"/>
                  <a:gd name="T8" fmla="*/ 2147483646 w 142"/>
                  <a:gd name="T9" fmla="*/ 2147483646 h 196"/>
                  <a:gd name="T10" fmla="*/ 0 60000 65536"/>
                  <a:gd name="T11" fmla="*/ 0 60000 65536"/>
                  <a:gd name="T12" fmla="*/ 0 60000 65536"/>
                  <a:gd name="T13" fmla="*/ 0 60000 65536"/>
                  <a:gd name="T14" fmla="*/ 0 60000 65536"/>
                  <a:gd name="T15" fmla="*/ 0 w 142"/>
                  <a:gd name="T16" fmla="*/ 0 h 196"/>
                  <a:gd name="T17" fmla="*/ 142 w 142"/>
                  <a:gd name="T18" fmla="*/ 196 h 196"/>
                </a:gdLst>
                <a:ahLst/>
                <a:cxnLst>
                  <a:cxn ang="T10">
                    <a:pos x="T0" y="T1"/>
                  </a:cxn>
                  <a:cxn ang="T11">
                    <a:pos x="T2" y="T3"/>
                  </a:cxn>
                  <a:cxn ang="T12">
                    <a:pos x="T4" y="T5"/>
                  </a:cxn>
                  <a:cxn ang="T13">
                    <a:pos x="T6" y="T7"/>
                  </a:cxn>
                  <a:cxn ang="T14">
                    <a:pos x="T8" y="T9"/>
                  </a:cxn>
                </a:cxnLst>
                <a:rect l="T15" t="T16" r="T17" b="T18"/>
                <a:pathLst>
                  <a:path w="142" h="196">
                    <a:moveTo>
                      <a:pt x="9" y="196"/>
                    </a:moveTo>
                    <a:lnTo>
                      <a:pt x="0" y="189"/>
                    </a:lnTo>
                    <a:lnTo>
                      <a:pt x="132" y="0"/>
                    </a:lnTo>
                    <a:lnTo>
                      <a:pt x="142" y="7"/>
                    </a:lnTo>
                    <a:lnTo>
                      <a:pt x="9" y="196"/>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29" name="Freeform 120"/>
              <p:cNvSpPr>
                <a:spLocks/>
              </p:cNvSpPr>
              <p:nvPr/>
            </p:nvSpPr>
            <p:spPr bwMode="auto">
              <a:xfrm>
                <a:off x="6085405" y="3440801"/>
                <a:ext cx="281385" cy="329624"/>
              </a:xfrm>
              <a:custGeom>
                <a:avLst/>
                <a:gdLst>
                  <a:gd name="T0" fmla="*/ 2147483646 w 175"/>
                  <a:gd name="T1" fmla="*/ 2147483646 h 205"/>
                  <a:gd name="T2" fmla="*/ 0 w 175"/>
                  <a:gd name="T3" fmla="*/ 2147483646 h 205"/>
                  <a:gd name="T4" fmla="*/ 2147483646 w 175"/>
                  <a:gd name="T5" fmla="*/ 0 h 205"/>
                  <a:gd name="T6" fmla="*/ 2147483646 w 175"/>
                  <a:gd name="T7" fmla="*/ 2147483646 h 205"/>
                  <a:gd name="T8" fmla="*/ 2147483646 w 175"/>
                  <a:gd name="T9" fmla="*/ 2147483646 h 205"/>
                  <a:gd name="T10" fmla="*/ 0 60000 65536"/>
                  <a:gd name="T11" fmla="*/ 0 60000 65536"/>
                  <a:gd name="T12" fmla="*/ 0 60000 65536"/>
                  <a:gd name="T13" fmla="*/ 0 60000 65536"/>
                  <a:gd name="T14" fmla="*/ 0 60000 65536"/>
                  <a:gd name="T15" fmla="*/ 0 w 175"/>
                  <a:gd name="T16" fmla="*/ 0 h 205"/>
                  <a:gd name="T17" fmla="*/ 175 w 175"/>
                  <a:gd name="T18" fmla="*/ 205 h 205"/>
                </a:gdLst>
                <a:ahLst/>
                <a:cxnLst>
                  <a:cxn ang="T10">
                    <a:pos x="T0" y="T1"/>
                  </a:cxn>
                  <a:cxn ang="T11">
                    <a:pos x="T2" y="T3"/>
                  </a:cxn>
                  <a:cxn ang="T12">
                    <a:pos x="T4" y="T5"/>
                  </a:cxn>
                  <a:cxn ang="T13">
                    <a:pos x="T6" y="T7"/>
                  </a:cxn>
                  <a:cxn ang="T14">
                    <a:pos x="T8" y="T9"/>
                  </a:cxn>
                </a:cxnLst>
                <a:rect l="T15" t="T16" r="T17" b="T18"/>
                <a:pathLst>
                  <a:path w="175" h="205">
                    <a:moveTo>
                      <a:pt x="165" y="205"/>
                    </a:moveTo>
                    <a:lnTo>
                      <a:pt x="0" y="7"/>
                    </a:lnTo>
                    <a:lnTo>
                      <a:pt x="7" y="0"/>
                    </a:lnTo>
                    <a:lnTo>
                      <a:pt x="175" y="198"/>
                    </a:lnTo>
                    <a:lnTo>
                      <a:pt x="165" y="205"/>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7930" name="Freeform 121"/>
              <p:cNvSpPr>
                <a:spLocks/>
              </p:cNvSpPr>
              <p:nvPr/>
            </p:nvSpPr>
            <p:spPr bwMode="auto">
              <a:xfrm>
                <a:off x="5709153" y="2935914"/>
                <a:ext cx="387507" cy="516143"/>
              </a:xfrm>
              <a:custGeom>
                <a:avLst/>
                <a:gdLst>
                  <a:gd name="T0" fmla="*/ 2147483646 w 241"/>
                  <a:gd name="T1" fmla="*/ 2147483646 h 321"/>
                  <a:gd name="T2" fmla="*/ 0 w 241"/>
                  <a:gd name="T3" fmla="*/ 2147483646 h 321"/>
                  <a:gd name="T4" fmla="*/ 2147483646 w 241"/>
                  <a:gd name="T5" fmla="*/ 0 h 321"/>
                  <a:gd name="T6" fmla="*/ 2147483646 w 241"/>
                  <a:gd name="T7" fmla="*/ 2147483646 h 321"/>
                  <a:gd name="T8" fmla="*/ 2147483646 w 241"/>
                  <a:gd name="T9" fmla="*/ 2147483646 h 321"/>
                  <a:gd name="T10" fmla="*/ 0 60000 65536"/>
                  <a:gd name="T11" fmla="*/ 0 60000 65536"/>
                  <a:gd name="T12" fmla="*/ 0 60000 65536"/>
                  <a:gd name="T13" fmla="*/ 0 60000 65536"/>
                  <a:gd name="T14" fmla="*/ 0 60000 65536"/>
                  <a:gd name="T15" fmla="*/ 0 w 241"/>
                  <a:gd name="T16" fmla="*/ 0 h 321"/>
                  <a:gd name="T17" fmla="*/ 241 w 241"/>
                  <a:gd name="T18" fmla="*/ 321 h 321"/>
                </a:gdLst>
                <a:ahLst/>
                <a:cxnLst>
                  <a:cxn ang="T10">
                    <a:pos x="T0" y="T1"/>
                  </a:cxn>
                  <a:cxn ang="T11">
                    <a:pos x="T2" y="T3"/>
                  </a:cxn>
                  <a:cxn ang="T12">
                    <a:pos x="T4" y="T5"/>
                  </a:cxn>
                  <a:cxn ang="T13">
                    <a:pos x="T6" y="T7"/>
                  </a:cxn>
                  <a:cxn ang="T14">
                    <a:pos x="T8" y="T9"/>
                  </a:cxn>
                </a:cxnLst>
                <a:rect l="T15" t="T16" r="T17" b="T18"/>
                <a:pathLst>
                  <a:path w="241" h="321">
                    <a:moveTo>
                      <a:pt x="234" y="321"/>
                    </a:moveTo>
                    <a:lnTo>
                      <a:pt x="0" y="7"/>
                    </a:lnTo>
                    <a:lnTo>
                      <a:pt x="9" y="0"/>
                    </a:lnTo>
                    <a:lnTo>
                      <a:pt x="241" y="316"/>
                    </a:lnTo>
                    <a:lnTo>
                      <a:pt x="234" y="32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08" name="Oval 122"/>
              <p:cNvSpPr>
                <a:spLocks noChangeArrowheads="1"/>
              </p:cNvSpPr>
              <p:nvPr/>
            </p:nvSpPr>
            <p:spPr bwMode="auto">
              <a:xfrm>
                <a:off x="5982498" y="2562876"/>
                <a:ext cx="178478" cy="178479"/>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9" name="Oval 123"/>
              <p:cNvSpPr>
                <a:spLocks noChangeArrowheads="1"/>
              </p:cNvSpPr>
              <p:nvPr/>
            </p:nvSpPr>
            <p:spPr bwMode="auto">
              <a:xfrm>
                <a:off x="5210700" y="3045252"/>
                <a:ext cx="178478" cy="183303"/>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0" name="Oval 124"/>
              <p:cNvSpPr>
                <a:spLocks noChangeArrowheads="1"/>
              </p:cNvSpPr>
              <p:nvPr/>
            </p:nvSpPr>
            <p:spPr bwMode="auto">
              <a:xfrm>
                <a:off x="6001793" y="3923178"/>
                <a:ext cx="178478" cy="178479"/>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1" name="Oval 125"/>
              <p:cNvSpPr>
                <a:spLocks noChangeArrowheads="1"/>
              </p:cNvSpPr>
              <p:nvPr/>
            </p:nvSpPr>
            <p:spPr bwMode="auto">
              <a:xfrm>
                <a:off x="6001793" y="3025957"/>
                <a:ext cx="178478" cy="178479"/>
              </a:xfrm>
              <a:prstGeom prst="ellipse">
                <a:avLst/>
              </a:prstGeom>
              <a:gradFill>
                <a:gsLst>
                  <a:gs pos="100000">
                    <a:srgbClr val="5E82A5"/>
                  </a:gs>
                  <a:gs pos="0">
                    <a:srgbClr val="5E82A5"/>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2" name="Oval 126"/>
              <p:cNvSpPr>
                <a:spLocks noChangeArrowheads="1"/>
              </p:cNvSpPr>
              <p:nvPr/>
            </p:nvSpPr>
            <p:spPr bwMode="auto">
              <a:xfrm>
                <a:off x="5974459" y="3318599"/>
                <a:ext cx="231539" cy="231541"/>
              </a:xfrm>
              <a:prstGeom prst="ellipse">
                <a:avLst/>
              </a:prstGeom>
              <a:gradFill>
                <a:gsLst>
                  <a:gs pos="100000">
                    <a:srgbClr val="5E82A5"/>
                  </a:gs>
                  <a:gs pos="0">
                    <a:srgbClr val="5E82A5"/>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3" name="Oval 127"/>
              <p:cNvSpPr>
                <a:spLocks noChangeArrowheads="1"/>
              </p:cNvSpPr>
              <p:nvPr/>
            </p:nvSpPr>
            <p:spPr bwMode="auto">
              <a:xfrm>
                <a:off x="6874890" y="2771906"/>
                <a:ext cx="183302" cy="178479"/>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4" name="Oval 128"/>
              <p:cNvSpPr>
                <a:spLocks noChangeArrowheads="1"/>
              </p:cNvSpPr>
              <p:nvPr/>
            </p:nvSpPr>
            <p:spPr bwMode="auto">
              <a:xfrm>
                <a:off x="5561225" y="1829663"/>
                <a:ext cx="178478" cy="178479"/>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 name="Oval 129"/>
              <p:cNvSpPr>
                <a:spLocks noChangeArrowheads="1"/>
              </p:cNvSpPr>
              <p:nvPr/>
            </p:nvSpPr>
            <p:spPr bwMode="auto">
              <a:xfrm>
                <a:off x="5556401" y="2459969"/>
                <a:ext cx="130241" cy="130242"/>
              </a:xfrm>
              <a:prstGeom prst="ellipse">
                <a:avLst/>
              </a:prstGeom>
              <a:gradFill>
                <a:gsLst>
                  <a:gs pos="100000">
                    <a:srgbClr val="5E82A5"/>
                  </a:gs>
                  <a:gs pos="0">
                    <a:srgbClr val="5E82A5"/>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6" name="Oval 130"/>
              <p:cNvSpPr>
                <a:spLocks noChangeArrowheads="1"/>
              </p:cNvSpPr>
              <p:nvPr/>
            </p:nvSpPr>
            <p:spPr bwMode="auto">
              <a:xfrm>
                <a:off x="5120657" y="2495343"/>
                <a:ext cx="128633" cy="128634"/>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7" name="Oval 131"/>
              <p:cNvSpPr>
                <a:spLocks noChangeArrowheads="1"/>
              </p:cNvSpPr>
              <p:nvPr/>
            </p:nvSpPr>
            <p:spPr bwMode="auto">
              <a:xfrm>
                <a:off x="5283056" y="2096579"/>
                <a:ext cx="130241" cy="128634"/>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8" name="Oval 132"/>
              <p:cNvSpPr>
                <a:spLocks noChangeArrowheads="1"/>
              </p:cNvSpPr>
              <p:nvPr/>
            </p:nvSpPr>
            <p:spPr bwMode="auto">
              <a:xfrm>
                <a:off x="6233333" y="2205917"/>
                <a:ext cx="128633" cy="128634"/>
              </a:xfrm>
              <a:prstGeom prst="ellipse">
                <a:avLst/>
              </a:prstGeom>
              <a:gradFill>
                <a:gsLst>
                  <a:gs pos="100000">
                    <a:srgbClr val="5E82A5"/>
                  </a:gs>
                  <a:gs pos="0">
                    <a:srgbClr val="5E82A5"/>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9" name="Oval 133"/>
              <p:cNvSpPr>
                <a:spLocks noChangeArrowheads="1"/>
              </p:cNvSpPr>
              <p:nvPr/>
            </p:nvSpPr>
            <p:spPr bwMode="auto">
              <a:xfrm>
                <a:off x="6882929" y="2270234"/>
                <a:ext cx="128633" cy="130242"/>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0" name="Oval 134"/>
              <p:cNvSpPr>
                <a:spLocks noChangeArrowheads="1"/>
              </p:cNvSpPr>
              <p:nvPr/>
            </p:nvSpPr>
            <p:spPr bwMode="auto">
              <a:xfrm>
                <a:off x="6503462" y="2992191"/>
                <a:ext cx="128633" cy="128634"/>
              </a:xfrm>
              <a:prstGeom prst="ellipse">
                <a:avLst/>
              </a:prstGeom>
              <a:gradFill>
                <a:gsLst>
                  <a:gs pos="100000">
                    <a:srgbClr val="5E82A5"/>
                  </a:gs>
                  <a:gs pos="0">
                    <a:srgbClr val="5E82A5"/>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1" name="Oval 135"/>
              <p:cNvSpPr>
                <a:spLocks noChangeArrowheads="1"/>
              </p:cNvSpPr>
              <p:nvPr/>
            </p:nvSpPr>
            <p:spPr bwMode="auto">
              <a:xfrm>
                <a:off x="6654606" y="2456753"/>
                <a:ext cx="125417" cy="125418"/>
              </a:xfrm>
              <a:prstGeom prst="ellipse">
                <a:avLst/>
              </a:prstGeom>
              <a:gradFill>
                <a:gsLst>
                  <a:gs pos="100000">
                    <a:srgbClr val="5E82A5"/>
                  </a:gs>
                  <a:gs pos="0">
                    <a:srgbClr val="5E82A5"/>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2" name="Oval 136"/>
              <p:cNvSpPr>
                <a:spLocks noChangeArrowheads="1"/>
              </p:cNvSpPr>
              <p:nvPr/>
            </p:nvSpPr>
            <p:spPr bwMode="auto">
              <a:xfrm>
                <a:off x="5508164" y="3641791"/>
                <a:ext cx="128633" cy="128634"/>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3" name="Oval 137"/>
              <p:cNvSpPr>
                <a:spLocks noChangeArrowheads="1"/>
              </p:cNvSpPr>
              <p:nvPr/>
            </p:nvSpPr>
            <p:spPr bwMode="auto">
              <a:xfrm>
                <a:off x="6545268" y="3543708"/>
                <a:ext cx="128633" cy="128634"/>
              </a:xfrm>
              <a:prstGeom prst="ellipse">
                <a:avLst/>
              </a:prstGeom>
              <a:gradFill>
                <a:gsLst>
                  <a:gs pos="100000">
                    <a:srgbClr val="5E82A5"/>
                  </a:gs>
                  <a:gs pos="0">
                    <a:srgbClr val="5E82A5"/>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4" name="Oval 138"/>
              <p:cNvSpPr>
                <a:spLocks noChangeArrowheads="1"/>
              </p:cNvSpPr>
              <p:nvPr/>
            </p:nvSpPr>
            <p:spPr bwMode="auto">
              <a:xfrm>
                <a:off x="5918182" y="2258979"/>
                <a:ext cx="91651" cy="94867"/>
              </a:xfrm>
              <a:prstGeom prst="ellipse">
                <a:avLst/>
              </a:prstGeom>
              <a:gradFill>
                <a:gsLst>
                  <a:gs pos="100000">
                    <a:srgbClr val="5E82A5"/>
                  </a:gs>
                  <a:gs pos="0">
                    <a:srgbClr val="5E82A5"/>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5" name="Oval 139"/>
              <p:cNvSpPr>
                <a:spLocks noChangeArrowheads="1"/>
              </p:cNvSpPr>
              <p:nvPr/>
            </p:nvSpPr>
            <p:spPr bwMode="auto">
              <a:xfrm>
                <a:off x="5397218" y="2730100"/>
                <a:ext cx="91651" cy="94867"/>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6" name="Oval 140"/>
              <p:cNvSpPr>
                <a:spLocks noChangeArrowheads="1"/>
              </p:cNvSpPr>
              <p:nvPr/>
            </p:nvSpPr>
            <p:spPr bwMode="auto">
              <a:xfrm>
                <a:off x="5640013" y="2668999"/>
                <a:ext cx="91651" cy="94867"/>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7" name="Oval 141"/>
              <p:cNvSpPr>
                <a:spLocks noChangeArrowheads="1"/>
              </p:cNvSpPr>
              <p:nvPr/>
            </p:nvSpPr>
            <p:spPr bwMode="auto">
              <a:xfrm>
                <a:off x="6431106" y="2677038"/>
                <a:ext cx="94867" cy="91652"/>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8" name="Oval 142"/>
              <p:cNvSpPr>
                <a:spLocks noChangeArrowheads="1"/>
              </p:cNvSpPr>
              <p:nvPr/>
            </p:nvSpPr>
            <p:spPr bwMode="auto">
              <a:xfrm>
                <a:off x="6275138" y="3075803"/>
                <a:ext cx="91651" cy="91652"/>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9" name="Oval 143"/>
              <p:cNvSpPr>
                <a:spLocks noChangeArrowheads="1"/>
              </p:cNvSpPr>
              <p:nvPr/>
            </p:nvSpPr>
            <p:spPr bwMode="auto">
              <a:xfrm>
                <a:off x="6122387" y="1757307"/>
                <a:ext cx="91651" cy="94867"/>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0" name="Oval 144"/>
              <p:cNvSpPr>
                <a:spLocks noChangeArrowheads="1"/>
              </p:cNvSpPr>
              <p:nvPr/>
            </p:nvSpPr>
            <p:spPr bwMode="auto">
              <a:xfrm>
                <a:off x="6612800" y="1971161"/>
                <a:ext cx="91651" cy="90044"/>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1" name="Oval 145"/>
              <p:cNvSpPr>
                <a:spLocks noChangeArrowheads="1"/>
              </p:cNvSpPr>
              <p:nvPr/>
            </p:nvSpPr>
            <p:spPr bwMode="auto">
              <a:xfrm>
                <a:off x="6735002" y="3231771"/>
                <a:ext cx="91651" cy="94867"/>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2" name="Oval 146"/>
              <p:cNvSpPr>
                <a:spLocks noChangeArrowheads="1"/>
              </p:cNvSpPr>
              <p:nvPr/>
            </p:nvSpPr>
            <p:spPr bwMode="auto">
              <a:xfrm>
                <a:off x="6517933" y="3926394"/>
                <a:ext cx="91651" cy="94867"/>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3" name="Oval 147"/>
              <p:cNvSpPr>
                <a:spLocks noChangeArrowheads="1"/>
              </p:cNvSpPr>
              <p:nvPr/>
            </p:nvSpPr>
            <p:spPr bwMode="auto">
              <a:xfrm>
                <a:off x="6316944" y="3976239"/>
                <a:ext cx="91651" cy="94867"/>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4" name="Oval 148"/>
              <p:cNvSpPr>
                <a:spLocks noChangeArrowheads="1"/>
              </p:cNvSpPr>
              <p:nvPr/>
            </p:nvSpPr>
            <p:spPr bwMode="auto">
              <a:xfrm>
                <a:off x="5614286" y="3979455"/>
                <a:ext cx="90043" cy="94867"/>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5" name="Oval 149"/>
              <p:cNvSpPr>
                <a:spLocks noChangeArrowheads="1"/>
              </p:cNvSpPr>
              <p:nvPr/>
            </p:nvSpPr>
            <p:spPr bwMode="auto">
              <a:xfrm>
                <a:off x="5712369" y="3276793"/>
                <a:ext cx="130241" cy="130242"/>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6" name="Oval 150"/>
              <p:cNvSpPr>
                <a:spLocks noChangeArrowheads="1"/>
              </p:cNvSpPr>
              <p:nvPr/>
            </p:nvSpPr>
            <p:spPr bwMode="auto">
              <a:xfrm>
                <a:off x="6308905" y="3395779"/>
                <a:ext cx="130241" cy="128634"/>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7" name="Oval 151"/>
              <p:cNvSpPr>
                <a:spLocks noChangeArrowheads="1"/>
              </p:cNvSpPr>
              <p:nvPr/>
            </p:nvSpPr>
            <p:spPr bwMode="auto">
              <a:xfrm>
                <a:off x="6316944" y="3717364"/>
                <a:ext cx="128633" cy="130242"/>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8" name="Oval 152"/>
              <p:cNvSpPr>
                <a:spLocks noChangeArrowheads="1"/>
              </p:cNvSpPr>
              <p:nvPr/>
            </p:nvSpPr>
            <p:spPr bwMode="auto">
              <a:xfrm>
                <a:off x="5834570" y="3688421"/>
                <a:ext cx="128633" cy="128634"/>
              </a:xfrm>
              <a:prstGeom prst="ellipse">
                <a:avLst/>
              </a:prstGeom>
              <a:gradFill>
                <a:gsLst>
                  <a:gs pos="100000">
                    <a:srgbClr val="5E82A5"/>
                  </a:gs>
                  <a:gs pos="0">
                    <a:srgbClr val="5E82A5"/>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9" name="Oval 153"/>
              <p:cNvSpPr>
                <a:spLocks noChangeArrowheads="1"/>
              </p:cNvSpPr>
              <p:nvPr/>
            </p:nvSpPr>
            <p:spPr bwMode="auto">
              <a:xfrm>
                <a:off x="5656092" y="2871597"/>
                <a:ext cx="128633" cy="128634"/>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8027" name="Freeform 154"/>
              <p:cNvSpPr>
                <a:spLocks/>
              </p:cNvSpPr>
              <p:nvPr/>
            </p:nvSpPr>
            <p:spPr bwMode="auto">
              <a:xfrm>
                <a:off x="6021088" y="3360405"/>
                <a:ext cx="139888" cy="144713"/>
              </a:xfrm>
              <a:custGeom>
                <a:avLst/>
                <a:gdLst>
                  <a:gd name="T0" fmla="*/ 2147483646 w 37"/>
                  <a:gd name="T1" fmla="*/ 2147483646 h 38"/>
                  <a:gd name="T2" fmla="*/ 2147483646 w 37"/>
                  <a:gd name="T3" fmla="*/ 2147483646 h 38"/>
                  <a:gd name="T4" fmla="*/ 2147483646 w 37"/>
                  <a:gd name="T5" fmla="*/ 2147483646 h 38"/>
                  <a:gd name="T6" fmla="*/ 2147483646 w 37"/>
                  <a:gd name="T7" fmla="*/ 2147483646 h 38"/>
                  <a:gd name="T8" fmla="*/ 0 w 37"/>
                  <a:gd name="T9" fmla="*/ 2147483646 h 38"/>
                  <a:gd name="T10" fmla="*/ 2147483646 w 37"/>
                  <a:gd name="T11" fmla="*/ 2147483646 h 38"/>
                  <a:gd name="T12" fmla="*/ 2147483646 w 37"/>
                  <a:gd name="T13" fmla="*/ 2147483646 h 38"/>
                  <a:gd name="T14" fmla="*/ 2147483646 w 37"/>
                  <a:gd name="T15" fmla="*/ 2147483646 h 38"/>
                  <a:gd name="T16" fmla="*/ 2147483646 w 37"/>
                  <a:gd name="T17" fmla="*/ 0 h 38"/>
                  <a:gd name="T18" fmla="*/ 2147483646 w 37"/>
                  <a:gd name="T19" fmla="*/ 2147483646 h 38"/>
                  <a:gd name="T20" fmla="*/ 2147483646 w 37"/>
                  <a:gd name="T21" fmla="*/ 2147483646 h 38"/>
                  <a:gd name="T22" fmla="*/ 2147483646 w 37"/>
                  <a:gd name="T23" fmla="*/ 2147483646 h 38"/>
                  <a:gd name="T24" fmla="*/ 2147483646 w 37"/>
                  <a:gd name="T25" fmla="*/ 2147483646 h 38"/>
                  <a:gd name="T26" fmla="*/ 2147483646 w 37"/>
                  <a:gd name="T27" fmla="*/ 2147483646 h 38"/>
                  <a:gd name="T28" fmla="*/ 2147483646 w 37"/>
                  <a:gd name="T29" fmla="*/ 2147483646 h 38"/>
                  <a:gd name="T30" fmla="*/ 2147483646 w 37"/>
                  <a:gd name="T31" fmla="*/ 2147483646 h 38"/>
                  <a:gd name="T32" fmla="*/ 2147483646 w 37"/>
                  <a:gd name="T33" fmla="*/ 2147483646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
                  <a:gd name="T52" fmla="*/ 0 h 38"/>
                  <a:gd name="T53" fmla="*/ 37 w 37"/>
                  <a:gd name="T54" fmla="*/ 38 h 3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sp>
        <p:nvSpPr>
          <p:cNvPr id="246" name="矩形 245"/>
          <p:cNvSpPr/>
          <p:nvPr/>
        </p:nvSpPr>
        <p:spPr>
          <a:xfrm flipH="1">
            <a:off x="-4763" y="577850"/>
            <a:ext cx="334963" cy="796925"/>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0" name="矩形 249"/>
          <p:cNvSpPr/>
          <p:nvPr/>
        </p:nvSpPr>
        <p:spPr>
          <a:xfrm flipH="1">
            <a:off x="471488" y="577850"/>
            <a:ext cx="150812" cy="796925"/>
          </a:xfrm>
          <a:prstGeom prst="rect">
            <a:avLst/>
          </a:prstGeom>
          <a:solidFill>
            <a:srgbClr val="8CC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1" name="矩形 250"/>
          <p:cNvSpPr/>
          <p:nvPr/>
        </p:nvSpPr>
        <p:spPr>
          <a:xfrm flipH="1">
            <a:off x="763588" y="577850"/>
            <a:ext cx="93662" cy="796925"/>
          </a:xfrm>
          <a:prstGeom prst="rect">
            <a:avLst/>
          </a:prstGeom>
          <a:solidFill>
            <a:srgbClr val="FBC7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2" name="矩形 251"/>
          <p:cNvSpPr/>
          <p:nvPr/>
        </p:nvSpPr>
        <p:spPr>
          <a:xfrm flipH="1">
            <a:off x="998538" y="577850"/>
            <a:ext cx="52387" cy="796925"/>
          </a:xfrm>
          <a:prstGeom prst="rect">
            <a:avLst/>
          </a:prstGeom>
          <a:solidFill>
            <a:srgbClr val="FC6E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5" name="标题 1"/>
          <p:cNvSpPr txBox="1">
            <a:spLocks/>
          </p:cNvSpPr>
          <p:nvPr/>
        </p:nvSpPr>
        <p:spPr>
          <a:xfrm>
            <a:off x="732367" y="107576"/>
            <a:ext cx="10723035" cy="1336956"/>
          </a:xfrm>
          <a:prstGeom prst="rect">
            <a:avLst/>
          </a:prstGeom>
        </p:spPr>
        <p:txBody>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zh-CN" altLang="en-US" dirty="0" smtClean="0">
                <a:solidFill>
                  <a:srgbClr val="000000"/>
                </a:solidFill>
              </a:rPr>
              <a:t>经济全球化的表现（</a:t>
            </a:r>
            <a:r>
              <a:rPr lang="en-US" altLang="zh-CN" dirty="0" smtClean="0">
                <a:solidFill>
                  <a:srgbClr val="000000"/>
                </a:solidFill>
              </a:rPr>
              <a:t>1</a:t>
            </a:r>
            <a:r>
              <a:rPr lang="zh-CN" altLang="en-US" dirty="0" smtClean="0">
                <a:solidFill>
                  <a:srgbClr val="000000"/>
                </a:solidFill>
              </a:rPr>
              <a:t>）</a:t>
            </a:r>
            <a:endParaRPr lang="zh-CN" altLang="en-US" dirty="0">
              <a:solidFill>
                <a:srgbClr val="000000"/>
              </a:solidFill>
            </a:endParaRPr>
          </a:p>
        </p:txBody>
      </p:sp>
      <p:sp>
        <p:nvSpPr>
          <p:cNvPr id="206" name="内容占位符 2"/>
          <p:cNvSpPr txBox="1">
            <a:spLocks/>
          </p:cNvSpPr>
          <p:nvPr/>
        </p:nvSpPr>
        <p:spPr>
          <a:xfrm>
            <a:off x="732367" y="1600200"/>
            <a:ext cx="9271325" cy="4984261"/>
          </a:xfrm>
          <a:prstGeom prst="rect">
            <a:avLst/>
          </a:prstGeom>
        </p:spPr>
        <p:txBody>
          <a:bodyPr>
            <a:noAutofit/>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zh-CN" altLang="en-US" sz="3200" b="1" dirty="0" smtClean="0"/>
              <a:t>一是跨国公司的发展与</a:t>
            </a:r>
            <a:r>
              <a:rPr lang="zh-CN" altLang="en-US" sz="3200" b="1" dirty="0" smtClean="0">
                <a:solidFill>
                  <a:srgbClr val="FF0000"/>
                </a:solidFill>
              </a:rPr>
              <a:t>生产全球化</a:t>
            </a:r>
            <a:endParaRPr lang="en-US" altLang="zh-CN" sz="3200" b="1" dirty="0" smtClean="0">
              <a:solidFill>
                <a:srgbClr val="FF0000"/>
              </a:solidFill>
            </a:endParaRPr>
          </a:p>
          <a:p>
            <a:pPr lvl="1"/>
            <a:r>
              <a:rPr lang="zh-CN" altLang="en-US" sz="2800" b="1" dirty="0" smtClean="0"/>
              <a:t>从</a:t>
            </a:r>
            <a:r>
              <a:rPr lang="zh-CN" altLang="en-US" sz="2800" b="1" dirty="0" smtClean="0">
                <a:solidFill>
                  <a:schemeClr val="tx1"/>
                </a:solidFill>
              </a:rPr>
              <a:t>商品贸易</a:t>
            </a:r>
            <a:r>
              <a:rPr lang="zh-CN" altLang="en-US" sz="2800" b="1" dirty="0" smtClean="0"/>
              <a:t>到</a:t>
            </a:r>
            <a:r>
              <a:rPr lang="zh-CN" altLang="en-US" sz="2800" b="1" dirty="0" smtClean="0">
                <a:solidFill>
                  <a:schemeClr val="tx1"/>
                </a:solidFill>
              </a:rPr>
              <a:t>对外投资</a:t>
            </a:r>
            <a:r>
              <a:rPr lang="zh-CN" altLang="en-US" sz="2800" b="1" dirty="0" smtClean="0"/>
              <a:t>，从</a:t>
            </a:r>
            <a:r>
              <a:rPr lang="zh-CN" altLang="en-US" sz="2800" b="1" dirty="0" smtClean="0">
                <a:solidFill>
                  <a:schemeClr val="accent6"/>
                </a:solidFill>
              </a:rPr>
              <a:t>间接投资</a:t>
            </a:r>
            <a:r>
              <a:rPr lang="zh-CN" altLang="en-US" sz="2800" b="1" dirty="0" smtClean="0"/>
              <a:t>为主到</a:t>
            </a:r>
            <a:r>
              <a:rPr lang="zh-CN" altLang="en-US" sz="2800" b="1" dirty="0" smtClean="0">
                <a:solidFill>
                  <a:schemeClr val="accent6"/>
                </a:solidFill>
              </a:rPr>
              <a:t>直接投资</a:t>
            </a:r>
            <a:r>
              <a:rPr lang="zh-CN" altLang="en-US" sz="2800" b="1" dirty="0" smtClean="0"/>
              <a:t>为主，到</a:t>
            </a:r>
            <a:r>
              <a:rPr lang="zh-CN" altLang="en-US" sz="2800" b="1" dirty="0" smtClean="0">
                <a:solidFill>
                  <a:schemeClr val="accent6"/>
                </a:solidFill>
              </a:rPr>
              <a:t>全球化生产</a:t>
            </a:r>
            <a:endParaRPr lang="en-US" altLang="zh-CN" sz="2800" b="1" dirty="0" smtClean="0">
              <a:solidFill>
                <a:schemeClr val="accent6"/>
              </a:solidFill>
            </a:endParaRPr>
          </a:p>
          <a:p>
            <a:pPr lvl="1"/>
            <a:r>
              <a:rPr lang="zh-CN" altLang="en-US" sz="2800" b="1" dirty="0" smtClean="0"/>
              <a:t>有力推动了资源、技术、管理以及劳动力等其他生产要素的跨国流动和优化配置</a:t>
            </a:r>
            <a:endParaRPr lang="en-US" altLang="zh-CN" sz="2800" b="1" dirty="0" smtClean="0"/>
          </a:p>
          <a:p>
            <a:pPr lvl="1"/>
            <a:r>
              <a:rPr lang="zh-CN" altLang="en-US" sz="2800" b="1" dirty="0" smtClean="0"/>
              <a:t>各国的生产联结成在国际分工基础上的统一的商品生产的世界体系，使世界生产获得迅猛发展</a:t>
            </a:r>
            <a:endParaRPr lang="en-US" altLang="zh-CN" sz="2800" b="1" dirty="0" smtClean="0"/>
          </a:p>
          <a:p>
            <a:pPr lvl="1"/>
            <a:r>
              <a:rPr lang="zh-CN" altLang="en-US" sz="2800" b="1" dirty="0" smtClean="0">
                <a:solidFill>
                  <a:srgbClr val="FF0000"/>
                </a:solidFill>
              </a:rPr>
              <a:t>正是生产的全球化推动了所有其他经济因素全球化发展，使经济全球化深入发展</a:t>
            </a:r>
            <a:endParaRPr lang="en-US" altLang="zh-CN" sz="2800" b="1" dirty="0" smtClean="0">
              <a:solidFill>
                <a:srgbClr val="FF0000"/>
              </a:solidFill>
            </a:endParaRPr>
          </a:p>
        </p:txBody>
      </p:sp>
    </p:spTree>
    <p:extLst>
      <p:ext uri="{BB962C8B-B14F-4D97-AF65-F5344CB8AC3E}">
        <p14:creationId xmlns:p14="http://schemas.microsoft.com/office/powerpoint/2010/main" val="4126459151"/>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iterate type="wd">
                                    <p:tmPct val="0"/>
                                  </p:iterate>
                                  <p:childTnLst>
                                    <p:set>
                                      <p:cBhvr>
                                        <p:cTn id="6" dur="1" fill="hold">
                                          <p:stCondLst>
                                            <p:cond delay="0"/>
                                          </p:stCondLst>
                                        </p:cTn>
                                        <p:tgtEl>
                                          <p:spTgt spid="246"/>
                                        </p:tgtEl>
                                        <p:attrNameLst>
                                          <p:attrName>style.visibility</p:attrName>
                                        </p:attrNameLst>
                                      </p:cBhvr>
                                      <p:to>
                                        <p:strVal val="visible"/>
                                      </p:to>
                                    </p:set>
                                    <p:anim calcmode="lin" valueType="num">
                                      <p:cBhvr additive="base">
                                        <p:cTn id="7" dur="250" fill="hold"/>
                                        <p:tgtEl>
                                          <p:spTgt spid="246"/>
                                        </p:tgtEl>
                                        <p:attrNameLst>
                                          <p:attrName>ppt_x</p:attrName>
                                        </p:attrNameLst>
                                      </p:cBhvr>
                                      <p:tavLst>
                                        <p:tav tm="0">
                                          <p:val>
                                            <p:strVal val="0-#ppt_w/2"/>
                                          </p:val>
                                        </p:tav>
                                        <p:tav tm="100000">
                                          <p:val>
                                            <p:strVal val="#ppt_x"/>
                                          </p:val>
                                        </p:tav>
                                      </p:tavLst>
                                    </p:anim>
                                    <p:anim calcmode="lin" valueType="num">
                                      <p:cBhvr additive="base">
                                        <p:cTn id="8" dur="250" fill="hold"/>
                                        <p:tgtEl>
                                          <p:spTgt spid="24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0"/>
                            </p:stCondLst>
                            <p:childTnLst>
                              <p:par>
                                <p:cTn id="10" presetID="2" presetClass="entr" presetSubtype="8" fill="hold" grpId="0" nodeType="afterEffect">
                                  <p:stCondLst>
                                    <p:cond delay="0"/>
                                  </p:stCondLst>
                                  <p:iterate type="wd">
                                    <p:tmPct val="0"/>
                                  </p:iterate>
                                  <p:childTnLst>
                                    <p:set>
                                      <p:cBhvr>
                                        <p:cTn id="11" dur="1" fill="hold">
                                          <p:stCondLst>
                                            <p:cond delay="0"/>
                                          </p:stCondLst>
                                        </p:cTn>
                                        <p:tgtEl>
                                          <p:spTgt spid="250"/>
                                        </p:tgtEl>
                                        <p:attrNameLst>
                                          <p:attrName>style.visibility</p:attrName>
                                        </p:attrNameLst>
                                      </p:cBhvr>
                                      <p:to>
                                        <p:strVal val="visible"/>
                                      </p:to>
                                    </p:set>
                                    <p:anim calcmode="lin" valueType="num">
                                      <p:cBhvr additive="base">
                                        <p:cTn id="12" dur="250" fill="hold"/>
                                        <p:tgtEl>
                                          <p:spTgt spid="250"/>
                                        </p:tgtEl>
                                        <p:attrNameLst>
                                          <p:attrName>ppt_x</p:attrName>
                                        </p:attrNameLst>
                                      </p:cBhvr>
                                      <p:tavLst>
                                        <p:tav tm="0">
                                          <p:val>
                                            <p:strVal val="0-#ppt_w/2"/>
                                          </p:val>
                                        </p:tav>
                                        <p:tav tm="100000">
                                          <p:val>
                                            <p:strVal val="#ppt_x"/>
                                          </p:val>
                                        </p:tav>
                                      </p:tavLst>
                                    </p:anim>
                                    <p:anim calcmode="lin" valueType="num">
                                      <p:cBhvr additive="base">
                                        <p:cTn id="13" dur="250" fill="hold"/>
                                        <p:tgtEl>
                                          <p:spTgt spid="250"/>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50"/>
                            </p:stCondLst>
                            <p:childTnLst>
                              <p:par>
                                <p:cTn id="15" presetID="2" presetClass="entr" presetSubtype="8" fill="hold" grpId="0" nodeType="afterEffect">
                                  <p:stCondLst>
                                    <p:cond delay="0"/>
                                  </p:stCondLst>
                                  <p:iterate type="wd">
                                    <p:tmPct val="0"/>
                                  </p:iterate>
                                  <p:childTnLst>
                                    <p:set>
                                      <p:cBhvr>
                                        <p:cTn id="16" dur="1" fill="hold">
                                          <p:stCondLst>
                                            <p:cond delay="0"/>
                                          </p:stCondLst>
                                        </p:cTn>
                                        <p:tgtEl>
                                          <p:spTgt spid="251"/>
                                        </p:tgtEl>
                                        <p:attrNameLst>
                                          <p:attrName>style.visibility</p:attrName>
                                        </p:attrNameLst>
                                      </p:cBhvr>
                                      <p:to>
                                        <p:strVal val="visible"/>
                                      </p:to>
                                    </p:set>
                                    <p:anim calcmode="lin" valueType="num">
                                      <p:cBhvr additive="base">
                                        <p:cTn id="17" dur="250" fill="hold"/>
                                        <p:tgtEl>
                                          <p:spTgt spid="251"/>
                                        </p:tgtEl>
                                        <p:attrNameLst>
                                          <p:attrName>ppt_x</p:attrName>
                                        </p:attrNameLst>
                                      </p:cBhvr>
                                      <p:tavLst>
                                        <p:tav tm="0">
                                          <p:val>
                                            <p:strVal val="0-#ppt_w/2"/>
                                          </p:val>
                                        </p:tav>
                                        <p:tav tm="100000">
                                          <p:val>
                                            <p:strVal val="#ppt_x"/>
                                          </p:val>
                                        </p:tav>
                                      </p:tavLst>
                                    </p:anim>
                                    <p:anim calcmode="lin" valueType="num">
                                      <p:cBhvr additive="base">
                                        <p:cTn id="18" dur="250" fill="hold"/>
                                        <p:tgtEl>
                                          <p:spTgt spid="251"/>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2" presetClass="entr" presetSubtype="8" fill="hold" grpId="0" nodeType="afterEffect">
                                  <p:stCondLst>
                                    <p:cond delay="0"/>
                                  </p:stCondLst>
                                  <p:iterate type="wd">
                                    <p:tmPct val="0"/>
                                  </p:iterate>
                                  <p:childTnLst>
                                    <p:set>
                                      <p:cBhvr>
                                        <p:cTn id="21" dur="1" fill="hold">
                                          <p:stCondLst>
                                            <p:cond delay="0"/>
                                          </p:stCondLst>
                                        </p:cTn>
                                        <p:tgtEl>
                                          <p:spTgt spid="252"/>
                                        </p:tgtEl>
                                        <p:attrNameLst>
                                          <p:attrName>style.visibility</p:attrName>
                                        </p:attrNameLst>
                                      </p:cBhvr>
                                      <p:to>
                                        <p:strVal val="visible"/>
                                      </p:to>
                                    </p:set>
                                    <p:anim calcmode="lin" valueType="num">
                                      <p:cBhvr additive="base">
                                        <p:cTn id="22" dur="250" fill="hold"/>
                                        <p:tgtEl>
                                          <p:spTgt spid="252"/>
                                        </p:tgtEl>
                                        <p:attrNameLst>
                                          <p:attrName>ppt_x</p:attrName>
                                        </p:attrNameLst>
                                      </p:cBhvr>
                                      <p:tavLst>
                                        <p:tav tm="0">
                                          <p:val>
                                            <p:strVal val="0-#ppt_w/2"/>
                                          </p:val>
                                        </p:tav>
                                        <p:tav tm="100000">
                                          <p:val>
                                            <p:strVal val="#ppt_x"/>
                                          </p:val>
                                        </p:tav>
                                      </p:tavLst>
                                    </p:anim>
                                    <p:anim calcmode="lin" valueType="num">
                                      <p:cBhvr additive="base">
                                        <p:cTn id="23" dur="250" fill="hold"/>
                                        <p:tgtEl>
                                          <p:spTgt spid="252"/>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750"/>
                            </p:stCondLst>
                            <p:childTnLst>
                              <p:par>
                                <p:cTn id="25" presetID="42" presetClass="entr" presetSubtype="0" fill="hold" nodeType="afterEffect">
                                  <p:stCondLst>
                                    <p:cond delay="0"/>
                                  </p:stCondLst>
                                  <p:iterate type="wd">
                                    <p:tmPct val="0"/>
                                  </p:iterate>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23" presetClass="exit" presetSubtype="544" fill="hold" grpId="1" nodeType="withEffect">
                                  <p:stCondLst>
                                    <p:cond delay="750"/>
                                  </p:stCondLst>
                                  <p:iterate type="wd">
                                    <p:tmPct val="10000"/>
                                  </p:iterate>
                                  <p:childTnLst>
                                    <p:anim calcmode="lin" valueType="num">
                                      <p:cBhvr>
                                        <p:cTn id="31" dur="1000"/>
                                        <p:tgtEl>
                                          <p:spTgt spid="246"/>
                                        </p:tgtEl>
                                        <p:attrNameLst>
                                          <p:attrName>ppt_w</p:attrName>
                                        </p:attrNameLst>
                                      </p:cBhvr>
                                      <p:tavLst>
                                        <p:tav tm="0">
                                          <p:val>
                                            <p:strVal val="ppt_w"/>
                                          </p:val>
                                        </p:tav>
                                        <p:tav tm="100000">
                                          <p:val>
                                            <p:fltVal val="0"/>
                                          </p:val>
                                        </p:tav>
                                      </p:tavLst>
                                    </p:anim>
                                    <p:anim calcmode="lin" valueType="num">
                                      <p:cBhvr>
                                        <p:cTn id="32" dur="1000"/>
                                        <p:tgtEl>
                                          <p:spTgt spid="246"/>
                                        </p:tgtEl>
                                        <p:attrNameLst>
                                          <p:attrName>ppt_h</p:attrName>
                                        </p:attrNameLst>
                                      </p:cBhvr>
                                      <p:tavLst>
                                        <p:tav tm="0">
                                          <p:val>
                                            <p:strVal val="ppt_h"/>
                                          </p:val>
                                        </p:tav>
                                        <p:tav tm="100000">
                                          <p:val>
                                            <p:fltVal val="0"/>
                                          </p:val>
                                        </p:tav>
                                      </p:tavLst>
                                    </p:anim>
                                    <p:anim calcmode="lin" valueType="num">
                                      <p:cBhvr>
                                        <p:cTn id="33" dur="1000"/>
                                        <p:tgtEl>
                                          <p:spTgt spid="246"/>
                                        </p:tgtEl>
                                        <p:attrNameLst>
                                          <p:attrName>ppt_x</p:attrName>
                                        </p:attrNameLst>
                                      </p:cBhvr>
                                      <p:tavLst>
                                        <p:tav tm="0">
                                          <p:val>
                                            <p:strVal val="ppt_x"/>
                                          </p:val>
                                        </p:tav>
                                        <p:tav tm="100000">
                                          <p:val>
                                            <p:fltVal val="0.5"/>
                                          </p:val>
                                        </p:tav>
                                      </p:tavLst>
                                    </p:anim>
                                    <p:anim calcmode="lin" valueType="num">
                                      <p:cBhvr>
                                        <p:cTn id="34" dur="1000"/>
                                        <p:tgtEl>
                                          <p:spTgt spid="246"/>
                                        </p:tgtEl>
                                        <p:attrNameLst>
                                          <p:attrName>ppt_y</p:attrName>
                                        </p:attrNameLst>
                                      </p:cBhvr>
                                      <p:tavLst>
                                        <p:tav tm="0">
                                          <p:val>
                                            <p:strVal val="ppt_y"/>
                                          </p:val>
                                        </p:tav>
                                        <p:tav tm="100000">
                                          <p:val>
                                            <p:fltVal val="0.5"/>
                                          </p:val>
                                        </p:tav>
                                      </p:tavLst>
                                    </p:anim>
                                    <p:set>
                                      <p:cBhvr>
                                        <p:cTn id="35" dur="1" fill="hold">
                                          <p:stCondLst>
                                            <p:cond delay="999"/>
                                          </p:stCondLst>
                                        </p:cTn>
                                        <p:tgtEl>
                                          <p:spTgt spid="246"/>
                                        </p:tgtEl>
                                        <p:attrNameLst>
                                          <p:attrName>style.visibility</p:attrName>
                                        </p:attrNameLst>
                                      </p:cBhvr>
                                      <p:to>
                                        <p:strVal val="hidden"/>
                                      </p:to>
                                    </p:set>
                                  </p:childTnLst>
                                </p:cTn>
                              </p:par>
                              <p:par>
                                <p:cTn id="36" presetID="23" presetClass="exit" presetSubtype="544" fill="hold" grpId="1" nodeType="withEffect">
                                  <p:stCondLst>
                                    <p:cond delay="750"/>
                                  </p:stCondLst>
                                  <p:iterate type="wd">
                                    <p:tmPct val="10000"/>
                                  </p:iterate>
                                  <p:childTnLst>
                                    <p:anim calcmode="lin" valueType="num">
                                      <p:cBhvr>
                                        <p:cTn id="37" dur="1000"/>
                                        <p:tgtEl>
                                          <p:spTgt spid="250"/>
                                        </p:tgtEl>
                                        <p:attrNameLst>
                                          <p:attrName>ppt_w</p:attrName>
                                        </p:attrNameLst>
                                      </p:cBhvr>
                                      <p:tavLst>
                                        <p:tav tm="0">
                                          <p:val>
                                            <p:strVal val="ppt_w"/>
                                          </p:val>
                                        </p:tav>
                                        <p:tav tm="100000">
                                          <p:val>
                                            <p:fltVal val="0"/>
                                          </p:val>
                                        </p:tav>
                                      </p:tavLst>
                                    </p:anim>
                                    <p:anim calcmode="lin" valueType="num">
                                      <p:cBhvr>
                                        <p:cTn id="38" dur="1000"/>
                                        <p:tgtEl>
                                          <p:spTgt spid="250"/>
                                        </p:tgtEl>
                                        <p:attrNameLst>
                                          <p:attrName>ppt_h</p:attrName>
                                        </p:attrNameLst>
                                      </p:cBhvr>
                                      <p:tavLst>
                                        <p:tav tm="0">
                                          <p:val>
                                            <p:strVal val="ppt_h"/>
                                          </p:val>
                                        </p:tav>
                                        <p:tav tm="100000">
                                          <p:val>
                                            <p:fltVal val="0"/>
                                          </p:val>
                                        </p:tav>
                                      </p:tavLst>
                                    </p:anim>
                                    <p:anim calcmode="lin" valueType="num">
                                      <p:cBhvr>
                                        <p:cTn id="39" dur="1000"/>
                                        <p:tgtEl>
                                          <p:spTgt spid="250"/>
                                        </p:tgtEl>
                                        <p:attrNameLst>
                                          <p:attrName>ppt_x</p:attrName>
                                        </p:attrNameLst>
                                      </p:cBhvr>
                                      <p:tavLst>
                                        <p:tav tm="0">
                                          <p:val>
                                            <p:strVal val="ppt_x"/>
                                          </p:val>
                                        </p:tav>
                                        <p:tav tm="100000">
                                          <p:val>
                                            <p:fltVal val="0.5"/>
                                          </p:val>
                                        </p:tav>
                                      </p:tavLst>
                                    </p:anim>
                                    <p:anim calcmode="lin" valueType="num">
                                      <p:cBhvr>
                                        <p:cTn id="40" dur="1000"/>
                                        <p:tgtEl>
                                          <p:spTgt spid="250"/>
                                        </p:tgtEl>
                                        <p:attrNameLst>
                                          <p:attrName>ppt_y</p:attrName>
                                        </p:attrNameLst>
                                      </p:cBhvr>
                                      <p:tavLst>
                                        <p:tav tm="0">
                                          <p:val>
                                            <p:strVal val="ppt_y"/>
                                          </p:val>
                                        </p:tav>
                                        <p:tav tm="100000">
                                          <p:val>
                                            <p:fltVal val="0.5"/>
                                          </p:val>
                                        </p:tav>
                                      </p:tavLst>
                                    </p:anim>
                                    <p:set>
                                      <p:cBhvr>
                                        <p:cTn id="41" dur="1" fill="hold">
                                          <p:stCondLst>
                                            <p:cond delay="999"/>
                                          </p:stCondLst>
                                        </p:cTn>
                                        <p:tgtEl>
                                          <p:spTgt spid="250"/>
                                        </p:tgtEl>
                                        <p:attrNameLst>
                                          <p:attrName>style.visibility</p:attrName>
                                        </p:attrNameLst>
                                      </p:cBhvr>
                                      <p:to>
                                        <p:strVal val="hidden"/>
                                      </p:to>
                                    </p:set>
                                  </p:childTnLst>
                                </p:cTn>
                              </p:par>
                              <p:par>
                                <p:cTn id="42" presetID="23" presetClass="exit" presetSubtype="544" fill="hold" grpId="1" nodeType="withEffect">
                                  <p:stCondLst>
                                    <p:cond delay="750"/>
                                  </p:stCondLst>
                                  <p:iterate type="wd">
                                    <p:tmPct val="10000"/>
                                  </p:iterate>
                                  <p:childTnLst>
                                    <p:anim calcmode="lin" valueType="num">
                                      <p:cBhvr>
                                        <p:cTn id="43" dur="1000"/>
                                        <p:tgtEl>
                                          <p:spTgt spid="251"/>
                                        </p:tgtEl>
                                        <p:attrNameLst>
                                          <p:attrName>ppt_w</p:attrName>
                                        </p:attrNameLst>
                                      </p:cBhvr>
                                      <p:tavLst>
                                        <p:tav tm="0">
                                          <p:val>
                                            <p:strVal val="ppt_w"/>
                                          </p:val>
                                        </p:tav>
                                        <p:tav tm="100000">
                                          <p:val>
                                            <p:fltVal val="0"/>
                                          </p:val>
                                        </p:tav>
                                      </p:tavLst>
                                    </p:anim>
                                    <p:anim calcmode="lin" valueType="num">
                                      <p:cBhvr>
                                        <p:cTn id="44" dur="1000"/>
                                        <p:tgtEl>
                                          <p:spTgt spid="251"/>
                                        </p:tgtEl>
                                        <p:attrNameLst>
                                          <p:attrName>ppt_h</p:attrName>
                                        </p:attrNameLst>
                                      </p:cBhvr>
                                      <p:tavLst>
                                        <p:tav tm="0">
                                          <p:val>
                                            <p:strVal val="ppt_h"/>
                                          </p:val>
                                        </p:tav>
                                        <p:tav tm="100000">
                                          <p:val>
                                            <p:fltVal val="0"/>
                                          </p:val>
                                        </p:tav>
                                      </p:tavLst>
                                    </p:anim>
                                    <p:anim calcmode="lin" valueType="num">
                                      <p:cBhvr>
                                        <p:cTn id="45" dur="1000"/>
                                        <p:tgtEl>
                                          <p:spTgt spid="251"/>
                                        </p:tgtEl>
                                        <p:attrNameLst>
                                          <p:attrName>ppt_x</p:attrName>
                                        </p:attrNameLst>
                                      </p:cBhvr>
                                      <p:tavLst>
                                        <p:tav tm="0">
                                          <p:val>
                                            <p:strVal val="ppt_x"/>
                                          </p:val>
                                        </p:tav>
                                        <p:tav tm="100000">
                                          <p:val>
                                            <p:fltVal val="0.5"/>
                                          </p:val>
                                        </p:tav>
                                      </p:tavLst>
                                    </p:anim>
                                    <p:anim calcmode="lin" valueType="num">
                                      <p:cBhvr>
                                        <p:cTn id="46" dur="1000"/>
                                        <p:tgtEl>
                                          <p:spTgt spid="251"/>
                                        </p:tgtEl>
                                        <p:attrNameLst>
                                          <p:attrName>ppt_y</p:attrName>
                                        </p:attrNameLst>
                                      </p:cBhvr>
                                      <p:tavLst>
                                        <p:tav tm="0">
                                          <p:val>
                                            <p:strVal val="ppt_y"/>
                                          </p:val>
                                        </p:tav>
                                        <p:tav tm="100000">
                                          <p:val>
                                            <p:fltVal val="0.5"/>
                                          </p:val>
                                        </p:tav>
                                      </p:tavLst>
                                    </p:anim>
                                    <p:set>
                                      <p:cBhvr>
                                        <p:cTn id="47" dur="1" fill="hold">
                                          <p:stCondLst>
                                            <p:cond delay="999"/>
                                          </p:stCondLst>
                                        </p:cTn>
                                        <p:tgtEl>
                                          <p:spTgt spid="251"/>
                                        </p:tgtEl>
                                        <p:attrNameLst>
                                          <p:attrName>style.visibility</p:attrName>
                                        </p:attrNameLst>
                                      </p:cBhvr>
                                      <p:to>
                                        <p:strVal val="hidden"/>
                                      </p:to>
                                    </p:set>
                                  </p:childTnLst>
                                </p:cTn>
                              </p:par>
                              <p:par>
                                <p:cTn id="48" presetID="23" presetClass="exit" presetSubtype="544" fill="hold" grpId="1" nodeType="withEffect">
                                  <p:stCondLst>
                                    <p:cond delay="750"/>
                                  </p:stCondLst>
                                  <p:iterate type="wd">
                                    <p:tmPct val="10000"/>
                                  </p:iterate>
                                  <p:childTnLst>
                                    <p:anim calcmode="lin" valueType="num">
                                      <p:cBhvr>
                                        <p:cTn id="49" dur="1000"/>
                                        <p:tgtEl>
                                          <p:spTgt spid="252"/>
                                        </p:tgtEl>
                                        <p:attrNameLst>
                                          <p:attrName>ppt_w</p:attrName>
                                        </p:attrNameLst>
                                      </p:cBhvr>
                                      <p:tavLst>
                                        <p:tav tm="0">
                                          <p:val>
                                            <p:strVal val="ppt_w"/>
                                          </p:val>
                                        </p:tav>
                                        <p:tav tm="100000">
                                          <p:val>
                                            <p:fltVal val="0"/>
                                          </p:val>
                                        </p:tav>
                                      </p:tavLst>
                                    </p:anim>
                                    <p:anim calcmode="lin" valueType="num">
                                      <p:cBhvr>
                                        <p:cTn id="50" dur="1000"/>
                                        <p:tgtEl>
                                          <p:spTgt spid="252"/>
                                        </p:tgtEl>
                                        <p:attrNameLst>
                                          <p:attrName>ppt_h</p:attrName>
                                        </p:attrNameLst>
                                      </p:cBhvr>
                                      <p:tavLst>
                                        <p:tav tm="0">
                                          <p:val>
                                            <p:strVal val="ppt_h"/>
                                          </p:val>
                                        </p:tav>
                                        <p:tav tm="100000">
                                          <p:val>
                                            <p:fltVal val="0"/>
                                          </p:val>
                                        </p:tav>
                                      </p:tavLst>
                                    </p:anim>
                                    <p:anim calcmode="lin" valueType="num">
                                      <p:cBhvr>
                                        <p:cTn id="51" dur="1000"/>
                                        <p:tgtEl>
                                          <p:spTgt spid="252"/>
                                        </p:tgtEl>
                                        <p:attrNameLst>
                                          <p:attrName>ppt_x</p:attrName>
                                        </p:attrNameLst>
                                      </p:cBhvr>
                                      <p:tavLst>
                                        <p:tav tm="0">
                                          <p:val>
                                            <p:strVal val="ppt_x"/>
                                          </p:val>
                                        </p:tav>
                                        <p:tav tm="100000">
                                          <p:val>
                                            <p:fltVal val="0.5"/>
                                          </p:val>
                                        </p:tav>
                                      </p:tavLst>
                                    </p:anim>
                                    <p:anim calcmode="lin" valueType="num">
                                      <p:cBhvr>
                                        <p:cTn id="52" dur="1000"/>
                                        <p:tgtEl>
                                          <p:spTgt spid="252"/>
                                        </p:tgtEl>
                                        <p:attrNameLst>
                                          <p:attrName>ppt_y</p:attrName>
                                        </p:attrNameLst>
                                      </p:cBhvr>
                                      <p:tavLst>
                                        <p:tav tm="0">
                                          <p:val>
                                            <p:strVal val="ppt_y"/>
                                          </p:val>
                                        </p:tav>
                                        <p:tav tm="100000">
                                          <p:val>
                                            <p:fltVal val="0.5"/>
                                          </p:val>
                                        </p:tav>
                                      </p:tavLst>
                                    </p:anim>
                                    <p:set>
                                      <p:cBhvr>
                                        <p:cTn id="53" dur="1" fill="hold">
                                          <p:stCondLst>
                                            <p:cond delay="999"/>
                                          </p:stCondLst>
                                        </p:cTn>
                                        <p:tgtEl>
                                          <p:spTgt spid="252"/>
                                        </p:tgtEl>
                                        <p:attrNameLst>
                                          <p:attrName>style.visibility</p:attrName>
                                        </p:attrNameLst>
                                      </p:cBhvr>
                                      <p:to>
                                        <p:strVal val="hidden"/>
                                      </p:to>
                                    </p:set>
                                  </p:childTnLst>
                                </p:cTn>
                              </p:par>
                              <p:par>
                                <p:cTn id="54" presetID="23" presetClass="exit" presetSubtype="544" fill="hold" nodeType="withEffect">
                                  <p:stCondLst>
                                    <p:cond delay="750"/>
                                  </p:stCondLst>
                                  <p:iterate type="wd">
                                    <p:tmPct val="10000"/>
                                  </p:iterate>
                                  <p:childTnLst>
                                    <p:anim calcmode="lin" valueType="num">
                                      <p:cBhvr>
                                        <p:cTn id="55" dur="1000"/>
                                        <p:tgtEl>
                                          <p:spTgt spid="18"/>
                                        </p:tgtEl>
                                        <p:attrNameLst>
                                          <p:attrName>ppt_w</p:attrName>
                                        </p:attrNameLst>
                                      </p:cBhvr>
                                      <p:tavLst>
                                        <p:tav tm="0">
                                          <p:val>
                                            <p:strVal val="ppt_w"/>
                                          </p:val>
                                        </p:tav>
                                        <p:tav tm="100000">
                                          <p:val>
                                            <p:fltVal val="0"/>
                                          </p:val>
                                        </p:tav>
                                      </p:tavLst>
                                    </p:anim>
                                    <p:anim calcmode="lin" valueType="num">
                                      <p:cBhvr>
                                        <p:cTn id="56" dur="1000"/>
                                        <p:tgtEl>
                                          <p:spTgt spid="18"/>
                                        </p:tgtEl>
                                        <p:attrNameLst>
                                          <p:attrName>ppt_h</p:attrName>
                                        </p:attrNameLst>
                                      </p:cBhvr>
                                      <p:tavLst>
                                        <p:tav tm="0">
                                          <p:val>
                                            <p:strVal val="ppt_h"/>
                                          </p:val>
                                        </p:tav>
                                        <p:tav tm="100000">
                                          <p:val>
                                            <p:fltVal val="0"/>
                                          </p:val>
                                        </p:tav>
                                      </p:tavLst>
                                    </p:anim>
                                    <p:anim calcmode="lin" valueType="num">
                                      <p:cBhvr>
                                        <p:cTn id="57" dur="1000"/>
                                        <p:tgtEl>
                                          <p:spTgt spid="18"/>
                                        </p:tgtEl>
                                        <p:attrNameLst>
                                          <p:attrName>ppt_x</p:attrName>
                                        </p:attrNameLst>
                                      </p:cBhvr>
                                      <p:tavLst>
                                        <p:tav tm="0">
                                          <p:val>
                                            <p:strVal val="ppt_x"/>
                                          </p:val>
                                        </p:tav>
                                        <p:tav tm="100000">
                                          <p:val>
                                            <p:fltVal val="0.5"/>
                                          </p:val>
                                        </p:tav>
                                      </p:tavLst>
                                    </p:anim>
                                    <p:anim calcmode="lin" valueType="num">
                                      <p:cBhvr>
                                        <p:cTn id="58" dur="1000"/>
                                        <p:tgtEl>
                                          <p:spTgt spid="18"/>
                                        </p:tgtEl>
                                        <p:attrNameLst>
                                          <p:attrName>ppt_y</p:attrName>
                                        </p:attrNameLst>
                                      </p:cBhvr>
                                      <p:tavLst>
                                        <p:tav tm="0">
                                          <p:val>
                                            <p:strVal val="ppt_y"/>
                                          </p:val>
                                        </p:tav>
                                        <p:tav tm="100000">
                                          <p:val>
                                            <p:fltVal val="0.5"/>
                                          </p:val>
                                        </p:tav>
                                      </p:tavLst>
                                    </p:anim>
                                    <p:set>
                                      <p:cBhvr>
                                        <p:cTn id="59" dur="1" fill="hold">
                                          <p:stCondLst>
                                            <p:cond delay="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246" grpId="1" animBg="1"/>
      <p:bldP spid="250" grpId="0" animBg="1"/>
      <p:bldP spid="250" grpId="1" animBg="1"/>
      <p:bldP spid="251" grpId="0" animBg="1"/>
      <p:bldP spid="251" grpId="1" animBg="1"/>
      <p:bldP spid="252" grpId="0" animBg="1"/>
      <p:bldP spid="25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4400" kern="1200" dirty="0" smtClean="0">
                <a:solidFill>
                  <a:schemeClr val="tx1"/>
                </a:solidFill>
                <a:effectLst/>
                <a:latin typeface="+mj-lt"/>
                <a:ea typeface="+mj-ea"/>
                <a:cs typeface="+mj-cs"/>
              </a:rPr>
              <a:t>经济全球化的表现</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732367" y="1600201"/>
            <a:ext cx="10873479" cy="4343400"/>
          </a:xfrm>
        </p:spPr>
        <p:txBody>
          <a:bodyPr>
            <a:normAutofit/>
          </a:bodyPr>
          <a:lstStyle/>
          <a:p>
            <a:r>
              <a:rPr lang="zh-CN" altLang="en-US" sz="2800" b="1" dirty="0" smtClean="0">
                <a:solidFill>
                  <a:schemeClr val="tx1"/>
                </a:solidFill>
              </a:rPr>
              <a:t>二是贸易全球化</a:t>
            </a:r>
            <a:endParaRPr lang="en-US" altLang="zh-CN" sz="2800" b="1" dirty="0" smtClean="0">
              <a:solidFill>
                <a:schemeClr val="tx1"/>
              </a:solidFill>
            </a:endParaRPr>
          </a:p>
          <a:p>
            <a:pPr lvl="1"/>
            <a:r>
              <a:rPr lang="zh-CN" altLang="en-US" sz="2400" b="1" dirty="0" smtClean="0">
                <a:solidFill>
                  <a:schemeClr val="tx1"/>
                </a:solidFill>
              </a:rPr>
              <a:t>不仅贸易数量增长，而且贸易结构和贸易方式发生很大变化</a:t>
            </a:r>
            <a:endParaRPr lang="en-US" altLang="zh-CN" sz="2400" b="1" dirty="0" smtClean="0">
              <a:solidFill>
                <a:schemeClr val="tx1"/>
              </a:solidFill>
            </a:endParaRPr>
          </a:p>
          <a:p>
            <a:pPr lvl="2"/>
            <a:r>
              <a:rPr lang="zh-CN" altLang="en-US" sz="2400" dirty="0" smtClean="0"/>
              <a:t>工业制成品贸易比重增大；高技术产品贸易比重增大；国际服务贸易加快发展；“软”产品（技术、专利、商标、版权等）贸易日趋活跃</a:t>
            </a:r>
            <a:endParaRPr lang="en-US" altLang="zh-CN" sz="2400" dirty="0" smtClean="0"/>
          </a:p>
          <a:p>
            <a:pPr lvl="2"/>
            <a:r>
              <a:rPr lang="zh-CN" altLang="en-US" sz="2400" dirty="0" smtClean="0"/>
              <a:t>新型的电子化贸易手段逐渐推广</a:t>
            </a:r>
            <a:endParaRPr lang="en-US" altLang="zh-CN" sz="2400" dirty="0" smtClean="0"/>
          </a:p>
          <a:p>
            <a:pPr lvl="2"/>
            <a:r>
              <a:rPr lang="zh-CN" altLang="en-US" sz="2400" dirty="0" smtClean="0"/>
              <a:t>世界贸易组织推动贸易制度化，有力推动国际贸易发展</a:t>
            </a:r>
            <a:endParaRPr lang="en-US" altLang="zh-CN" sz="2400" dirty="0" smtClean="0"/>
          </a:p>
        </p:txBody>
      </p:sp>
      <p:grpSp>
        <p:nvGrpSpPr>
          <p:cNvPr id="5" name="组合 15"/>
          <p:cNvGrpSpPr/>
          <p:nvPr/>
        </p:nvGrpSpPr>
        <p:grpSpPr bwMode="auto">
          <a:xfrm>
            <a:off x="7678362" y="3550092"/>
            <a:ext cx="3481239" cy="1888234"/>
            <a:chOff x="3118998" y="2481561"/>
            <a:chExt cx="4492878" cy="2436608"/>
          </a:xfrm>
          <a:solidFill>
            <a:srgbClr val="FBC75D"/>
          </a:solidFill>
          <a:effectLst/>
        </p:grpSpPr>
        <p:sp>
          <p:nvSpPr>
            <p:cNvPr id="6" name="上箭头 5"/>
            <p:cNvSpPr/>
            <p:nvPr/>
          </p:nvSpPr>
          <p:spPr>
            <a:xfrm>
              <a:off x="3118998" y="4281635"/>
              <a:ext cx="303229" cy="636534"/>
            </a:xfrm>
            <a:prstGeom prst="upArrow">
              <a:avLst>
                <a:gd name="adj1" fmla="val 100000"/>
                <a:gd name="adj2" fmla="val 50000"/>
              </a:avLst>
            </a:prstGeom>
            <a:solidFill>
              <a:srgbClr val="BFBFB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上箭头 6"/>
            <p:cNvSpPr/>
            <p:nvPr/>
          </p:nvSpPr>
          <p:spPr>
            <a:xfrm>
              <a:off x="3492081" y="3849871"/>
              <a:ext cx="303230" cy="1068298"/>
            </a:xfrm>
            <a:prstGeom prst="upArrow">
              <a:avLst>
                <a:gd name="adj1" fmla="val 100000"/>
                <a:gd name="adj2" fmla="val 50000"/>
              </a:avLst>
            </a:prstGeom>
            <a:solidFill>
              <a:srgbClr val="66BFBC"/>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8" name="上箭头 7"/>
            <p:cNvSpPr/>
            <p:nvPr/>
          </p:nvSpPr>
          <p:spPr>
            <a:xfrm>
              <a:off x="4414471" y="4137184"/>
              <a:ext cx="304817" cy="780985"/>
            </a:xfrm>
            <a:prstGeom prst="upArrow">
              <a:avLst>
                <a:gd name="adj1" fmla="val 100000"/>
                <a:gd name="adj2" fmla="val 50000"/>
              </a:avLst>
            </a:prstGeom>
            <a:solidFill>
              <a:srgbClr val="BFBFB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9" name="上箭头 8"/>
            <p:cNvSpPr/>
            <p:nvPr/>
          </p:nvSpPr>
          <p:spPr>
            <a:xfrm>
              <a:off x="4787554" y="3849871"/>
              <a:ext cx="304817" cy="1068298"/>
            </a:xfrm>
            <a:prstGeom prst="upArrow">
              <a:avLst>
                <a:gd name="adj1" fmla="val 100000"/>
                <a:gd name="adj2" fmla="val 50000"/>
              </a:avLst>
            </a:prstGeom>
            <a:solidFill>
              <a:srgbClr val="8CC066"/>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上箭头 9"/>
            <p:cNvSpPr/>
            <p:nvPr/>
          </p:nvSpPr>
          <p:spPr>
            <a:xfrm>
              <a:off x="5676604" y="4029243"/>
              <a:ext cx="304817" cy="888926"/>
            </a:xfrm>
            <a:prstGeom prst="upArrow">
              <a:avLst>
                <a:gd name="adj1" fmla="val 100000"/>
                <a:gd name="adj2" fmla="val 50000"/>
              </a:avLst>
            </a:prstGeom>
            <a:solidFill>
              <a:srgbClr val="BFBFB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1" name="上箭头 10"/>
            <p:cNvSpPr/>
            <p:nvPr/>
          </p:nvSpPr>
          <p:spPr>
            <a:xfrm>
              <a:off x="6049688" y="3418108"/>
              <a:ext cx="304817" cy="1500061"/>
            </a:xfrm>
            <a:prstGeom prst="upArrow">
              <a:avLst>
                <a:gd name="adj1" fmla="val 100000"/>
                <a:gd name="adj2" fmla="val 50000"/>
              </a:avLst>
            </a:prstGeom>
            <a:grp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上箭头 11"/>
            <p:cNvSpPr/>
            <p:nvPr/>
          </p:nvSpPr>
          <p:spPr>
            <a:xfrm>
              <a:off x="6935563" y="4029243"/>
              <a:ext cx="303229" cy="888926"/>
            </a:xfrm>
            <a:prstGeom prst="upArrow">
              <a:avLst>
                <a:gd name="adj1" fmla="val 100000"/>
                <a:gd name="adj2" fmla="val 50000"/>
              </a:avLst>
            </a:prstGeom>
            <a:solidFill>
              <a:srgbClr val="BFBFB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13" name="上箭头 12"/>
            <p:cNvSpPr/>
            <p:nvPr/>
          </p:nvSpPr>
          <p:spPr>
            <a:xfrm>
              <a:off x="7308646" y="2481561"/>
              <a:ext cx="303230" cy="2436608"/>
            </a:xfrm>
            <a:prstGeom prst="upArrow">
              <a:avLst>
                <a:gd name="adj1" fmla="val 100000"/>
                <a:gd name="adj2" fmla="val 50000"/>
              </a:avLst>
            </a:prstGeom>
            <a:solidFill>
              <a:srgbClr val="FC6E5B"/>
            </a:soli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4" name="椭圆 6"/>
          <p:cNvSpPr/>
          <p:nvPr/>
        </p:nvSpPr>
        <p:spPr bwMode="auto">
          <a:xfrm>
            <a:off x="5928127" y="4881464"/>
            <a:ext cx="6081712" cy="1338370"/>
          </a:xfrm>
          <a:custGeom>
            <a:avLst/>
            <a:gdLst/>
            <a:ahLst/>
            <a:cxnLst/>
            <a:rect l="l" t="t" r="r" b="b"/>
            <a:pathLst>
              <a:path w="7848872" h="1728192">
                <a:moveTo>
                  <a:pt x="432048" y="733276"/>
                </a:moveTo>
                <a:cubicBezTo>
                  <a:pt x="352510" y="733276"/>
                  <a:pt x="288032" y="797754"/>
                  <a:pt x="288032" y="877292"/>
                </a:cubicBezTo>
                <a:cubicBezTo>
                  <a:pt x="288032" y="956830"/>
                  <a:pt x="352510" y="1021308"/>
                  <a:pt x="432048" y="1021308"/>
                </a:cubicBezTo>
                <a:cubicBezTo>
                  <a:pt x="511586" y="1021308"/>
                  <a:pt x="576064" y="956830"/>
                  <a:pt x="576064" y="877292"/>
                </a:cubicBezTo>
                <a:cubicBezTo>
                  <a:pt x="576064" y="797754"/>
                  <a:pt x="511586" y="733276"/>
                  <a:pt x="432048" y="733276"/>
                </a:cubicBezTo>
                <a:close/>
                <a:moveTo>
                  <a:pt x="864096" y="0"/>
                </a:moveTo>
                <a:cubicBezTo>
                  <a:pt x="1335510" y="0"/>
                  <a:pt x="1718755" y="377502"/>
                  <a:pt x="1727314" y="846713"/>
                </a:cubicBezTo>
                <a:lnTo>
                  <a:pt x="7674152" y="846713"/>
                </a:lnTo>
                <a:lnTo>
                  <a:pt x="7848872" y="1008731"/>
                </a:lnTo>
                <a:lnTo>
                  <a:pt x="7674152" y="1170749"/>
                </a:lnTo>
                <a:lnTo>
                  <a:pt x="1671155" y="1170749"/>
                </a:lnTo>
                <a:cubicBezTo>
                  <a:pt x="1548256" y="1496764"/>
                  <a:pt x="1233202" y="1728192"/>
                  <a:pt x="864096" y="1728192"/>
                </a:cubicBezTo>
                <a:cubicBezTo>
                  <a:pt x="386869" y="1728192"/>
                  <a:pt x="0" y="1341323"/>
                  <a:pt x="0" y="864096"/>
                </a:cubicBezTo>
                <a:cubicBezTo>
                  <a:pt x="0" y="386869"/>
                  <a:pt x="386869" y="0"/>
                  <a:pt x="864096" y="0"/>
                </a:cubicBezTo>
                <a:close/>
              </a:path>
            </a:pathLst>
          </a:custGeom>
          <a:solidFill>
            <a:schemeClr val="bg1">
              <a:lumMod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solidFill>
                <a:schemeClr val="bg1"/>
              </a:solidFill>
              <a:latin typeface="方正正纤黑简体" panose="02000000000000000000" pitchFamily="2" charset="-122"/>
              <a:ea typeface="方正正纤黑简体" panose="02000000000000000000" pitchFamily="2" charset="-122"/>
            </a:endParaRPr>
          </a:p>
        </p:txBody>
      </p:sp>
    </p:spTree>
    <p:extLst>
      <p:ext uri="{BB962C8B-B14F-4D97-AF65-F5344CB8AC3E}">
        <p14:creationId xmlns:p14="http://schemas.microsoft.com/office/powerpoint/2010/main" val="369951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600"/>
                                  </p:stCondLst>
                                  <p:iterate type="wd">
                                    <p:tmPct val="0"/>
                                  </p:iterate>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3" presetClass="exit" presetSubtype="544" fill="hold" nodeType="withEffect">
                                  <p:stCondLst>
                                    <p:cond delay="750"/>
                                  </p:stCondLst>
                                  <p:iterate type="wd">
                                    <p:tmPct val="10000"/>
                                  </p:iterate>
                                  <p:childTnLst>
                                    <p:anim calcmode="lin" valueType="num">
                                      <p:cBhvr>
                                        <p:cTn id="9" dur="1000"/>
                                        <p:tgtEl>
                                          <p:spTgt spid="5"/>
                                        </p:tgtEl>
                                        <p:attrNameLst>
                                          <p:attrName>ppt_w</p:attrName>
                                        </p:attrNameLst>
                                      </p:cBhvr>
                                      <p:tavLst>
                                        <p:tav tm="0">
                                          <p:val>
                                            <p:strVal val="ppt_w"/>
                                          </p:val>
                                        </p:tav>
                                        <p:tav tm="100000">
                                          <p:val>
                                            <p:fltVal val="0"/>
                                          </p:val>
                                        </p:tav>
                                      </p:tavLst>
                                    </p:anim>
                                    <p:anim calcmode="lin" valueType="num">
                                      <p:cBhvr>
                                        <p:cTn id="10" dur="1000"/>
                                        <p:tgtEl>
                                          <p:spTgt spid="5"/>
                                        </p:tgtEl>
                                        <p:attrNameLst>
                                          <p:attrName>ppt_h</p:attrName>
                                        </p:attrNameLst>
                                      </p:cBhvr>
                                      <p:tavLst>
                                        <p:tav tm="0">
                                          <p:val>
                                            <p:strVal val="ppt_h"/>
                                          </p:val>
                                        </p:tav>
                                        <p:tav tm="100000">
                                          <p:val>
                                            <p:fltVal val="0"/>
                                          </p:val>
                                        </p:tav>
                                      </p:tavLst>
                                    </p:anim>
                                    <p:anim calcmode="lin" valueType="num">
                                      <p:cBhvr>
                                        <p:cTn id="11" dur="1000"/>
                                        <p:tgtEl>
                                          <p:spTgt spid="5"/>
                                        </p:tgtEl>
                                        <p:attrNameLst>
                                          <p:attrName>ppt_x</p:attrName>
                                        </p:attrNameLst>
                                      </p:cBhvr>
                                      <p:tavLst>
                                        <p:tav tm="0">
                                          <p:val>
                                            <p:strVal val="ppt_x"/>
                                          </p:val>
                                        </p:tav>
                                        <p:tav tm="100000">
                                          <p:val>
                                            <p:fltVal val="0.5"/>
                                          </p:val>
                                        </p:tav>
                                      </p:tavLst>
                                    </p:anim>
                                    <p:anim calcmode="lin" valueType="num">
                                      <p:cBhvr>
                                        <p:cTn id="12" dur="1000"/>
                                        <p:tgtEl>
                                          <p:spTgt spid="5"/>
                                        </p:tgtEl>
                                        <p:attrNameLst>
                                          <p:attrName>ppt_y</p:attrName>
                                        </p:attrNameLst>
                                      </p:cBhvr>
                                      <p:tavLst>
                                        <p:tav tm="0">
                                          <p:val>
                                            <p:strVal val="ppt_y"/>
                                          </p:val>
                                        </p:tav>
                                        <p:tav tm="100000">
                                          <p:val>
                                            <p:fltVal val="0.5"/>
                                          </p:val>
                                        </p:tav>
                                      </p:tavLst>
                                    </p:anim>
                                    <p:set>
                                      <p:cBhvr>
                                        <p:cTn id="13"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2367" y="107576"/>
            <a:ext cx="10723035" cy="1424662"/>
          </a:xfrm>
        </p:spPr>
        <p:txBody>
          <a:bodyPr/>
          <a:lstStyle/>
          <a:p>
            <a:r>
              <a:rPr lang="en-US" altLang="zh-CN" dirty="0" smtClean="0"/>
              <a:t>2018</a:t>
            </a:r>
            <a:r>
              <a:rPr lang="zh-CN" altLang="en-US" dirty="0" smtClean="0"/>
              <a:t>年</a:t>
            </a:r>
            <a:r>
              <a:rPr lang="en-US" altLang="zh-CN" dirty="0" smtClean="0"/>
              <a:t/>
            </a:r>
            <a:br>
              <a:rPr lang="en-US" altLang="zh-CN" dirty="0" smtClean="0"/>
            </a:br>
            <a:endParaRPr lang="zh-CN" altLang="en-US" dirty="0"/>
          </a:p>
        </p:txBody>
      </p:sp>
      <p:pic>
        <p:nvPicPr>
          <p:cNvPr id="4" name="内容占位符 3" descr="http://01imgmini.eastday.com/mobile/20190404/20190404173652_ea007242c918c746ee7f51241a8461a1_4.jpeg"/>
          <p:cNvPicPr>
            <a:picLocks noGrp="1"/>
          </p:cNvPicPr>
          <p:nvPr>
            <p:ph idx="1"/>
          </p:nvPr>
        </p:nvPicPr>
        <p:blipFill rotWithShape="1">
          <a:blip r:embed="rId2">
            <a:extLst>
              <a:ext uri="{28A0092B-C50C-407E-A947-70E740481C1C}">
                <a14:useLocalDpi xmlns:a14="http://schemas.microsoft.com/office/drawing/2010/main" val="0"/>
              </a:ext>
            </a:extLst>
          </a:blip>
          <a:srcRect l="236" r="1653" b="28293"/>
          <a:stretch/>
        </p:blipFill>
        <p:spPr bwMode="auto">
          <a:xfrm>
            <a:off x="1075038" y="902044"/>
            <a:ext cx="10058400" cy="547404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39382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联合国贸发会议：</a:t>
            </a:r>
            <a:r>
              <a:rPr lang="en-US" altLang="zh-CN" b="1" dirty="0" smtClean="0"/>
              <a:t>2022</a:t>
            </a:r>
            <a:r>
              <a:rPr lang="zh-CN" altLang="en-US" b="1" dirty="0" smtClean="0"/>
              <a:t>年</a:t>
            </a:r>
            <a:r>
              <a:rPr lang="zh-CN" altLang="en-US" b="1" dirty="0"/>
              <a:t>全球贸易总额创新</a:t>
            </a:r>
            <a:r>
              <a:rPr lang="zh-CN" altLang="en-US" b="1" dirty="0" smtClean="0"/>
              <a:t>高</a:t>
            </a:r>
            <a:endParaRPr lang="zh-CN" altLang="en-US" dirty="0"/>
          </a:p>
        </p:txBody>
      </p:sp>
      <p:sp>
        <p:nvSpPr>
          <p:cNvPr id="3" name="内容占位符 2"/>
          <p:cNvSpPr>
            <a:spLocks noGrp="1"/>
          </p:cNvSpPr>
          <p:nvPr>
            <p:ph idx="1"/>
          </p:nvPr>
        </p:nvSpPr>
        <p:spPr/>
        <p:txBody>
          <a:bodyPr/>
          <a:lstStyle/>
          <a:p>
            <a:r>
              <a:rPr lang="zh-CN" altLang="en-US" dirty="0" smtClean="0"/>
              <a:t>联合国</a:t>
            </a:r>
            <a:r>
              <a:rPr lang="zh-CN" altLang="en-US" dirty="0"/>
              <a:t>贸易和发展会议（</a:t>
            </a:r>
            <a:r>
              <a:rPr lang="en-US" altLang="zh-CN" dirty="0"/>
              <a:t>UNCTAD</a:t>
            </a:r>
            <a:r>
              <a:rPr lang="zh-CN" altLang="en-US" dirty="0"/>
              <a:t>）发布的</a:t>
            </a:r>
            <a:r>
              <a:rPr lang="en-US" altLang="zh-CN" dirty="0"/>
              <a:t>《</a:t>
            </a:r>
            <a:r>
              <a:rPr lang="zh-CN" altLang="en-US" dirty="0"/>
              <a:t>全球贸易更新</a:t>
            </a:r>
            <a:r>
              <a:rPr lang="en-US" altLang="zh-CN" dirty="0"/>
              <a:t>》</a:t>
            </a:r>
            <a:r>
              <a:rPr lang="zh-CN" altLang="en-US" dirty="0"/>
              <a:t>报告指出，</a:t>
            </a:r>
            <a:r>
              <a:rPr lang="en-US" altLang="zh-CN" dirty="0"/>
              <a:t>2022</a:t>
            </a:r>
            <a:r>
              <a:rPr lang="zh-CN" altLang="en-US" dirty="0"/>
              <a:t>年全球贸易额将达到约</a:t>
            </a:r>
            <a:r>
              <a:rPr lang="en-US" altLang="zh-CN" dirty="0"/>
              <a:t>32</a:t>
            </a:r>
            <a:r>
              <a:rPr lang="zh-CN" altLang="en-US" dirty="0"/>
              <a:t>万亿美元的创纪录水平。货物贸易总额预计将达到近</a:t>
            </a:r>
            <a:r>
              <a:rPr lang="en-US" altLang="zh-CN" dirty="0"/>
              <a:t>25</a:t>
            </a:r>
            <a:r>
              <a:rPr lang="zh-CN" altLang="en-US" dirty="0"/>
              <a:t>万亿美元，比</a:t>
            </a:r>
            <a:r>
              <a:rPr lang="en-US" altLang="zh-CN" dirty="0"/>
              <a:t>2021</a:t>
            </a:r>
            <a:r>
              <a:rPr lang="zh-CN" altLang="en-US" dirty="0"/>
              <a:t>年增长约</a:t>
            </a:r>
            <a:r>
              <a:rPr lang="en-US" altLang="zh-CN" dirty="0"/>
              <a:t>10%</a:t>
            </a:r>
            <a:r>
              <a:rPr lang="zh-CN" altLang="en-US" dirty="0"/>
              <a:t>；服务贸易总额预计将达到近</a:t>
            </a:r>
            <a:r>
              <a:rPr lang="en-US" altLang="zh-CN" dirty="0"/>
              <a:t>7</a:t>
            </a:r>
            <a:r>
              <a:rPr lang="zh-CN" altLang="en-US" dirty="0"/>
              <a:t>万亿美元，比</a:t>
            </a:r>
            <a:r>
              <a:rPr lang="en-US" altLang="zh-CN" dirty="0"/>
              <a:t>2021</a:t>
            </a:r>
            <a:r>
              <a:rPr lang="zh-CN" altLang="en-US" dirty="0"/>
              <a:t>年增长约</a:t>
            </a:r>
            <a:r>
              <a:rPr lang="en-US" altLang="zh-CN" dirty="0"/>
              <a:t>15%</a:t>
            </a:r>
            <a:r>
              <a:rPr lang="zh-CN" altLang="en-US" dirty="0"/>
              <a:t>。</a:t>
            </a:r>
            <a:endParaRPr lang="zh-CN" altLang="en-US" dirty="0"/>
          </a:p>
        </p:txBody>
      </p:sp>
    </p:spTree>
    <p:extLst>
      <p:ext uri="{BB962C8B-B14F-4D97-AF65-F5344CB8AC3E}">
        <p14:creationId xmlns:p14="http://schemas.microsoft.com/office/powerpoint/2010/main" val="3878194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4400" kern="1200" dirty="0" smtClean="0">
                <a:solidFill>
                  <a:schemeClr val="tx1"/>
                </a:solidFill>
                <a:effectLst/>
                <a:latin typeface="+mj-lt"/>
                <a:ea typeface="+mj-ea"/>
                <a:cs typeface="+mj-cs"/>
              </a:rPr>
              <a:t>经济全球化的表</a:t>
            </a:r>
            <a:r>
              <a:rPr lang="zh-CN" altLang="en-US" sz="4400" kern="1200" dirty="0" smtClean="0">
                <a:solidFill>
                  <a:schemeClr val="tx1"/>
                </a:solidFill>
                <a:effectLst/>
                <a:latin typeface="+mj-lt"/>
                <a:ea typeface="+mj-ea"/>
                <a:cs typeface="+mj-cs"/>
              </a:rPr>
              <a:t>现（</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lnSpcReduction="10000"/>
          </a:bodyPr>
          <a:lstStyle/>
          <a:p>
            <a:r>
              <a:rPr lang="zh-CN" altLang="en-US" sz="2800" b="1" dirty="0" smtClean="0">
                <a:solidFill>
                  <a:schemeClr val="tx1"/>
                </a:solidFill>
              </a:rPr>
              <a:t>三是金融全球化</a:t>
            </a:r>
            <a:endParaRPr lang="en-US" altLang="zh-CN" sz="2800" b="1" dirty="0" smtClean="0">
              <a:solidFill>
                <a:schemeClr val="tx1"/>
              </a:solidFill>
            </a:endParaRPr>
          </a:p>
          <a:p>
            <a:pPr lvl="1"/>
            <a:r>
              <a:rPr lang="en-US" altLang="zh-CN" dirty="0" smtClean="0">
                <a:solidFill>
                  <a:schemeClr val="tx1"/>
                </a:solidFill>
              </a:rPr>
              <a:t>19</a:t>
            </a:r>
            <a:r>
              <a:rPr lang="zh-CN" altLang="en-US" dirty="0" smtClean="0">
                <a:solidFill>
                  <a:schemeClr val="tx1"/>
                </a:solidFill>
              </a:rPr>
              <a:t>世纪中后期，随着资本主义的对外扩张，资本输出就开始了，资本的国际流动也经历了较长的时间</a:t>
            </a:r>
            <a:endParaRPr lang="en-US" altLang="zh-CN" dirty="0" smtClean="0">
              <a:solidFill>
                <a:schemeClr val="tx1"/>
              </a:solidFill>
            </a:endParaRPr>
          </a:p>
          <a:p>
            <a:pPr lvl="1"/>
            <a:r>
              <a:rPr lang="en-US" altLang="zh-CN" dirty="0" smtClean="0">
                <a:solidFill>
                  <a:schemeClr val="tx1"/>
                </a:solidFill>
              </a:rPr>
              <a:t>1980</a:t>
            </a:r>
            <a:r>
              <a:rPr lang="zh-CN" altLang="en-US" dirty="0" smtClean="0">
                <a:solidFill>
                  <a:schemeClr val="tx1"/>
                </a:solidFill>
              </a:rPr>
              <a:t>年代中期以后，在金融自由化、信息革命和金融创新的推动下，金融全球化成为经济全球化的重要内容和突出表现</a:t>
            </a:r>
            <a:endParaRPr lang="en-US" altLang="zh-CN" dirty="0" smtClean="0">
              <a:solidFill>
                <a:schemeClr val="tx1"/>
              </a:solidFill>
            </a:endParaRPr>
          </a:p>
          <a:p>
            <a:pPr lvl="1"/>
            <a:r>
              <a:rPr lang="en-US" altLang="zh-CN" dirty="0" smtClean="0">
                <a:solidFill>
                  <a:schemeClr val="tx1"/>
                </a:solidFill>
              </a:rPr>
              <a:t>1990</a:t>
            </a:r>
            <a:r>
              <a:rPr lang="zh-CN" altLang="en-US" dirty="0" smtClean="0">
                <a:solidFill>
                  <a:schemeClr val="tx1"/>
                </a:solidFill>
              </a:rPr>
              <a:t>年代初，</a:t>
            </a:r>
            <a:r>
              <a:rPr lang="zh-CN" altLang="en-US" b="1" dirty="0" smtClean="0">
                <a:solidFill>
                  <a:schemeClr val="tx1"/>
                </a:solidFill>
              </a:rPr>
              <a:t>证券融资</a:t>
            </a:r>
            <a:r>
              <a:rPr lang="zh-CN" altLang="en-US" dirty="0" smtClean="0">
                <a:solidFill>
                  <a:schemeClr val="tx1"/>
                </a:solidFill>
              </a:rPr>
              <a:t>已占国际资本市场融资的</a:t>
            </a:r>
            <a:r>
              <a:rPr lang="en-US" altLang="zh-CN" dirty="0" smtClean="0">
                <a:solidFill>
                  <a:schemeClr val="tx1"/>
                </a:solidFill>
              </a:rPr>
              <a:t>60%-70%</a:t>
            </a:r>
            <a:r>
              <a:rPr lang="zh-CN" altLang="en-US" dirty="0" smtClean="0">
                <a:solidFill>
                  <a:schemeClr val="tx1"/>
                </a:solidFill>
              </a:rPr>
              <a:t>，各类基金组织对世界金融市场产生重大影响</a:t>
            </a:r>
            <a:endParaRPr lang="en-US" altLang="zh-CN" dirty="0" smtClean="0">
              <a:solidFill>
                <a:schemeClr val="tx1"/>
              </a:solidFill>
            </a:endParaRPr>
          </a:p>
          <a:p>
            <a:pPr lvl="2"/>
            <a:r>
              <a:rPr lang="zh-CN" altLang="en-US" b="1" dirty="0">
                <a:solidFill>
                  <a:schemeClr val="tx1"/>
                </a:solidFill>
              </a:rPr>
              <a:t>证券</a:t>
            </a:r>
            <a:r>
              <a:rPr lang="zh-CN" altLang="en-US" b="1" dirty="0" smtClean="0">
                <a:solidFill>
                  <a:schemeClr val="tx1"/>
                </a:solidFill>
              </a:rPr>
              <a:t>融资</a:t>
            </a:r>
            <a:r>
              <a:rPr lang="zh-CN" altLang="en-US" dirty="0" smtClean="0">
                <a:solidFill>
                  <a:schemeClr val="tx1"/>
                </a:solidFill>
              </a:rPr>
              <a:t>的基本</a:t>
            </a:r>
            <a:r>
              <a:rPr lang="zh-CN" altLang="en-US" dirty="0">
                <a:solidFill>
                  <a:schemeClr val="tx1"/>
                </a:solidFill>
              </a:rPr>
              <a:t>形式是：资金赤字单位在市场上向资金盈余单位发售有价证券，募得资金，资金盈余单位购入有价证券，获得有价证券所代表的</a:t>
            </a:r>
            <a:r>
              <a:rPr lang="zh-CN" altLang="en-US" dirty="0">
                <a:solidFill>
                  <a:schemeClr val="tx1"/>
                </a:solidFill>
                <a:hlinkClick r:id="rId2"/>
              </a:rPr>
              <a:t>财产所有权</a:t>
            </a:r>
            <a:r>
              <a:rPr lang="zh-CN" altLang="en-US" dirty="0">
                <a:solidFill>
                  <a:schemeClr val="tx1"/>
                </a:solidFill>
              </a:rPr>
              <a:t>、</a:t>
            </a:r>
            <a:r>
              <a:rPr lang="zh-CN" altLang="en-US" dirty="0">
                <a:solidFill>
                  <a:schemeClr val="tx1"/>
                </a:solidFill>
                <a:hlinkClick r:id="rId3"/>
              </a:rPr>
              <a:t>收益权</a:t>
            </a:r>
            <a:r>
              <a:rPr lang="zh-CN" altLang="en-US" dirty="0">
                <a:solidFill>
                  <a:schemeClr val="tx1"/>
                </a:solidFill>
              </a:rPr>
              <a:t>或债权。证券持有者若要收回投资，可以通过市场将证券转让给其他投资者。证券可以不断地转让流通，使投资者的资金得以灵活周转</a:t>
            </a:r>
            <a:r>
              <a:rPr lang="zh-CN" altLang="en-US" dirty="0" smtClean="0">
                <a:solidFill>
                  <a:schemeClr val="tx1"/>
                </a:solidFill>
              </a:rPr>
              <a:t>。</a:t>
            </a:r>
            <a:endParaRPr lang="en-US" altLang="zh-CN" dirty="0" smtClean="0">
              <a:solidFill>
                <a:schemeClr val="tx1"/>
              </a:solidFill>
            </a:endParaRPr>
          </a:p>
          <a:p>
            <a:pPr lvl="2"/>
            <a:r>
              <a:rPr lang="zh-CN" altLang="en-US" dirty="0">
                <a:solidFill>
                  <a:schemeClr val="tx1"/>
                </a:solidFill>
              </a:rPr>
              <a:t>有价证券</a:t>
            </a:r>
            <a:r>
              <a:rPr lang="zh-CN" altLang="en-US" dirty="0" smtClean="0">
                <a:solidFill>
                  <a:schemeClr val="tx1"/>
                </a:solidFill>
              </a:rPr>
              <a:t>，主要</a:t>
            </a:r>
            <a:r>
              <a:rPr lang="zh-CN" altLang="en-US" dirty="0">
                <a:solidFill>
                  <a:schemeClr val="tx1"/>
                </a:solidFill>
              </a:rPr>
              <a:t>包括股票和债券</a:t>
            </a:r>
            <a:endParaRPr lang="en-US" altLang="zh-CN" dirty="0" smtClean="0">
              <a:solidFill>
                <a:schemeClr val="tx1"/>
              </a:solidFill>
            </a:endParaRPr>
          </a:p>
        </p:txBody>
      </p:sp>
      <p:sp>
        <p:nvSpPr>
          <p:cNvPr id="4" name="Rectangle 7"/>
          <p:cNvSpPr>
            <a:spLocks noChangeArrowheads="1"/>
          </p:cNvSpPr>
          <p:nvPr/>
        </p:nvSpPr>
        <p:spPr bwMode="auto">
          <a:xfrm>
            <a:off x="9636125" y="4899025"/>
            <a:ext cx="2555875" cy="1958975"/>
          </a:xfrm>
          <a:prstGeom prst="rect">
            <a:avLst/>
          </a:prstGeom>
          <a:blipFill dpi="0" rotWithShape="1">
            <a:blip r:embed="rId4" cstate="print">
              <a:extLst/>
            </a:blip>
            <a:srcRect/>
            <a:tile tx="-127000" ty="0" sx="100000" sy="100000" flip="none" algn="tl"/>
          </a:blipFill>
          <a:ln>
            <a:noFill/>
          </a:ln>
        </p:spPr>
        <p:txBody>
          <a:bodyPr/>
          <a:lstStyle/>
          <a:p>
            <a:pPr eaLnBrk="1" fontAlgn="auto" hangingPunct="1">
              <a:spcBef>
                <a:spcPts val="0"/>
              </a:spcBef>
              <a:spcAft>
                <a:spcPts val="0"/>
              </a:spcAft>
              <a:defRPr/>
            </a:pPr>
            <a:endParaRPr lang="zh-CN" altLang="en-US">
              <a:latin typeface="+mn-lt"/>
              <a:ea typeface="+mn-ea"/>
              <a:cs typeface="+mn-cs"/>
            </a:endParaRPr>
          </a:p>
        </p:txBody>
      </p:sp>
    </p:spTree>
    <p:extLst>
      <p:ext uri="{BB962C8B-B14F-4D97-AF65-F5344CB8AC3E}">
        <p14:creationId xmlns:p14="http://schemas.microsoft.com/office/powerpoint/2010/main" val="248896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3" presetClass="exit" presetSubtype="544" fill="hold" nodeType="withEffect">
                                  <p:stCondLst>
                                    <p:cond delay="2000"/>
                                  </p:stCondLst>
                                  <p:childTnLst>
                                    <p:anim calcmode="lin" valueType="num">
                                      <p:cBhvr>
                                        <p:cTn id="10" dur="1000"/>
                                        <p:tgtEl>
                                          <p:spTgt spid="4"/>
                                        </p:tgtEl>
                                        <p:attrNameLst>
                                          <p:attrName>ppt_w</p:attrName>
                                        </p:attrNameLst>
                                      </p:cBhvr>
                                      <p:tavLst>
                                        <p:tav tm="0">
                                          <p:val>
                                            <p:strVal val="ppt_w"/>
                                          </p:val>
                                        </p:tav>
                                        <p:tav tm="100000">
                                          <p:val>
                                            <p:fltVal val="0"/>
                                          </p:val>
                                        </p:tav>
                                      </p:tavLst>
                                    </p:anim>
                                    <p:anim calcmode="lin" valueType="num">
                                      <p:cBhvr>
                                        <p:cTn id="11" dur="1000"/>
                                        <p:tgtEl>
                                          <p:spTgt spid="4"/>
                                        </p:tgtEl>
                                        <p:attrNameLst>
                                          <p:attrName>ppt_h</p:attrName>
                                        </p:attrNameLst>
                                      </p:cBhvr>
                                      <p:tavLst>
                                        <p:tav tm="0">
                                          <p:val>
                                            <p:strVal val="ppt_h"/>
                                          </p:val>
                                        </p:tav>
                                        <p:tav tm="100000">
                                          <p:val>
                                            <p:fltVal val="0"/>
                                          </p:val>
                                        </p:tav>
                                      </p:tavLst>
                                    </p:anim>
                                    <p:anim calcmode="lin" valueType="num">
                                      <p:cBhvr>
                                        <p:cTn id="12" dur="1000"/>
                                        <p:tgtEl>
                                          <p:spTgt spid="4"/>
                                        </p:tgtEl>
                                        <p:attrNameLst>
                                          <p:attrName>ppt_x</p:attrName>
                                        </p:attrNameLst>
                                      </p:cBhvr>
                                      <p:tavLst>
                                        <p:tav tm="0">
                                          <p:val>
                                            <p:strVal val="ppt_x"/>
                                          </p:val>
                                        </p:tav>
                                        <p:tav tm="100000">
                                          <p:val>
                                            <p:fltVal val="0.5"/>
                                          </p:val>
                                        </p:tav>
                                      </p:tavLst>
                                    </p:anim>
                                    <p:anim calcmode="lin" valueType="num">
                                      <p:cBhvr>
                                        <p:cTn id="13" dur="1000"/>
                                        <p:tgtEl>
                                          <p:spTgt spid="4"/>
                                        </p:tgtEl>
                                        <p:attrNameLst>
                                          <p:attrName>ppt_y</p:attrName>
                                        </p:attrNameLst>
                                      </p:cBhvr>
                                      <p:tavLst>
                                        <p:tav tm="0">
                                          <p:val>
                                            <p:strVal val="ppt_y"/>
                                          </p:val>
                                        </p:tav>
                                        <p:tav tm="100000">
                                          <p:val>
                                            <p:fltVal val="0.5"/>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362" y="905611"/>
            <a:ext cx="7224171" cy="5223622"/>
          </a:xfrm>
          <a:prstGeom prst="rect">
            <a:avLst/>
          </a:prstGeom>
        </p:spPr>
      </p:pic>
      <p:sp>
        <p:nvSpPr>
          <p:cNvPr id="5" name="等腰三角形 4"/>
          <p:cNvSpPr/>
          <p:nvPr/>
        </p:nvSpPr>
        <p:spPr>
          <a:xfrm rot="6785238">
            <a:off x="7654682" y="1960926"/>
            <a:ext cx="637989" cy="64323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pPr algn="ctr"/>
            <a:endParaRPr lang="zh-CN" altLang="en-US"/>
          </a:p>
        </p:txBody>
      </p:sp>
      <p:sp>
        <p:nvSpPr>
          <p:cNvPr id="6" name="等腰三角形 5"/>
          <p:cNvSpPr/>
          <p:nvPr/>
        </p:nvSpPr>
        <p:spPr>
          <a:xfrm rot="19559326">
            <a:off x="9342210" y="1572908"/>
            <a:ext cx="1581102" cy="1129277"/>
          </a:xfrm>
          <a:prstGeom prst="triangle">
            <a:avLst>
              <a:gd name="adj" fmla="val 100000"/>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pPr algn="ctr"/>
            <a:endParaRPr lang="zh-CN" altLang="en-US"/>
          </a:p>
        </p:txBody>
      </p:sp>
      <p:sp>
        <p:nvSpPr>
          <p:cNvPr id="7" name="等腰三角形 6"/>
          <p:cNvSpPr/>
          <p:nvPr/>
        </p:nvSpPr>
        <p:spPr>
          <a:xfrm rot="16027830">
            <a:off x="9956793" y="4390082"/>
            <a:ext cx="1568215" cy="1138559"/>
          </a:xfrm>
          <a:prstGeom prst="triangle">
            <a:avLst>
              <a:gd name="adj" fmla="val 100000"/>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pPr algn="ctr"/>
            <a:endParaRPr lang="zh-CN" altLang="en-US"/>
          </a:p>
        </p:txBody>
      </p:sp>
      <p:sp>
        <p:nvSpPr>
          <p:cNvPr id="35" name="平行四边形 34"/>
          <p:cNvSpPr/>
          <p:nvPr/>
        </p:nvSpPr>
        <p:spPr>
          <a:xfrm>
            <a:off x="807994" y="959669"/>
            <a:ext cx="1624006" cy="238154"/>
          </a:xfrm>
          <a:prstGeom prst="parallelogram">
            <a:avLst>
              <a:gd name="adj" fmla="val 35443"/>
            </a:avLst>
          </a:prstGeom>
          <a:solidFill>
            <a:srgbClr val="CB0B0B"/>
          </a:soli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pPr algn="ctr"/>
            <a:endParaRPr lang="en-US" altLang="zh-CN" sz="1500" dirty="0">
              <a:solidFill>
                <a:schemeClr val="bg1"/>
              </a:solidFill>
              <a:latin typeface="DIN Mittelschrift Std" pitchFamily="50" charset="0"/>
              <a:cs typeface="Raavi" pitchFamily="34" charset="0"/>
            </a:endParaRPr>
          </a:p>
        </p:txBody>
      </p:sp>
      <p:grpSp>
        <p:nvGrpSpPr>
          <p:cNvPr id="2" name="组合 1"/>
          <p:cNvGrpSpPr/>
          <p:nvPr/>
        </p:nvGrpSpPr>
        <p:grpSpPr>
          <a:xfrm>
            <a:off x="-236306" y="289673"/>
            <a:ext cx="3056976" cy="500820"/>
            <a:chOff x="-467566" y="577868"/>
            <a:chExt cx="6048672" cy="999091"/>
          </a:xfrm>
        </p:grpSpPr>
        <p:sp>
          <p:nvSpPr>
            <p:cNvPr id="66" name="对角圆角矩形 65"/>
            <p:cNvSpPr/>
            <p:nvPr/>
          </p:nvSpPr>
          <p:spPr>
            <a:xfrm>
              <a:off x="-467566" y="577868"/>
              <a:ext cx="6048672" cy="999091"/>
            </a:xfrm>
            <a:prstGeom prst="round2DiagRect">
              <a:avLst/>
            </a:prstGeom>
            <a:solidFill>
              <a:srgbClr val="C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1308312" y="773281"/>
              <a:ext cx="3948253" cy="798184"/>
            </a:xfrm>
            <a:prstGeom prst="rect">
              <a:avLst/>
            </a:prstGeom>
            <a:noFill/>
          </p:spPr>
          <p:txBody>
            <a:bodyPr wrap="square" rtlCol="0">
              <a:spAutoFit/>
            </a:bodyPr>
            <a:lstStyle/>
            <a:p>
              <a:pPr lvl="0" algn="ctr"/>
              <a:endParaRPr lang="zh-CN" altLang="en-US" sz="2000" dirty="0">
                <a:solidFill>
                  <a:prstClr val="white"/>
                </a:solidFill>
                <a:latin typeface="思源黑体 CN Medium" pitchFamily="34" charset="-122"/>
                <a:ea typeface="思源黑体 CN Medium" pitchFamily="34" charset="-122"/>
              </a:endParaRPr>
            </a:p>
          </p:txBody>
        </p:sp>
      </p:grpSp>
      <p:sp>
        <p:nvSpPr>
          <p:cNvPr id="14" name="内容占位符 2"/>
          <p:cNvSpPr>
            <a:spLocks noGrp="1"/>
          </p:cNvSpPr>
          <p:nvPr>
            <p:ph idx="1"/>
          </p:nvPr>
        </p:nvSpPr>
        <p:spPr>
          <a:xfrm>
            <a:off x="732368" y="1600200"/>
            <a:ext cx="5220758" cy="5035549"/>
          </a:xfrm>
        </p:spPr>
        <p:txBody>
          <a:bodyPr>
            <a:normAutofit lnSpcReduction="10000"/>
          </a:bodyPr>
          <a:lstStyle/>
          <a:p>
            <a:pPr lvl="1"/>
            <a:r>
              <a:rPr lang="zh-CN" altLang="en-US" sz="4000" dirty="0" smtClean="0"/>
              <a:t>作为金融全球化的主要载体，跨国银行及其他跨国金融机构的作用越来越大</a:t>
            </a:r>
            <a:endParaRPr lang="en-US" altLang="zh-CN" sz="4000" dirty="0" smtClean="0"/>
          </a:p>
          <a:p>
            <a:pPr lvl="2"/>
            <a:r>
              <a:rPr lang="zh-CN" altLang="en-US" sz="3200" dirty="0" smtClean="0"/>
              <a:t>电子网络扩大、通过并购实现更大集中度和规模，一批超大型银行建立</a:t>
            </a:r>
            <a:endParaRPr lang="en-US" altLang="zh-CN" sz="3200" dirty="0" smtClean="0"/>
          </a:p>
        </p:txBody>
      </p:sp>
    </p:spTree>
    <p:extLst>
      <p:ext uri="{BB962C8B-B14F-4D97-AF65-F5344CB8AC3E}">
        <p14:creationId xmlns:p14="http://schemas.microsoft.com/office/powerpoint/2010/main" val="364896459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par>
                                <p:cTn id="14" presetID="31"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2000" fill="hold"/>
                                        <p:tgtEl>
                                          <p:spTgt spid="4"/>
                                        </p:tgtEl>
                                        <p:attrNameLst>
                                          <p:attrName>ppt_w</p:attrName>
                                        </p:attrNameLst>
                                      </p:cBhvr>
                                      <p:tavLst>
                                        <p:tav tm="0">
                                          <p:val>
                                            <p:fltVal val="0"/>
                                          </p:val>
                                        </p:tav>
                                        <p:tav tm="100000">
                                          <p:val>
                                            <p:strVal val="#ppt_w"/>
                                          </p:val>
                                        </p:tav>
                                      </p:tavLst>
                                    </p:anim>
                                    <p:anim calcmode="lin" valueType="num">
                                      <p:cBhvr>
                                        <p:cTn id="17" dur="2000" fill="hold"/>
                                        <p:tgtEl>
                                          <p:spTgt spid="4"/>
                                        </p:tgtEl>
                                        <p:attrNameLst>
                                          <p:attrName>ppt_h</p:attrName>
                                        </p:attrNameLst>
                                      </p:cBhvr>
                                      <p:tavLst>
                                        <p:tav tm="0">
                                          <p:val>
                                            <p:fltVal val="0"/>
                                          </p:val>
                                        </p:tav>
                                        <p:tav tm="100000">
                                          <p:val>
                                            <p:strVal val="#ppt_h"/>
                                          </p:val>
                                        </p:tav>
                                      </p:tavLst>
                                    </p:anim>
                                    <p:anim calcmode="lin" valueType="num">
                                      <p:cBhvr>
                                        <p:cTn id="18" dur="2000" fill="hold"/>
                                        <p:tgtEl>
                                          <p:spTgt spid="4"/>
                                        </p:tgtEl>
                                        <p:attrNameLst>
                                          <p:attrName>style.rotation</p:attrName>
                                        </p:attrNameLst>
                                      </p:cBhvr>
                                      <p:tavLst>
                                        <p:tav tm="0">
                                          <p:val>
                                            <p:fltVal val="90"/>
                                          </p:val>
                                        </p:tav>
                                        <p:tav tm="100000">
                                          <p:val>
                                            <p:fltVal val="0"/>
                                          </p:val>
                                        </p:tav>
                                      </p:tavLst>
                                    </p:anim>
                                    <p:animEffect transition="in" filter="fade">
                                      <p:cBhvr>
                                        <p:cTn id="19" dur="2000"/>
                                        <p:tgtEl>
                                          <p:spTgt spid="4"/>
                                        </p:tgtEl>
                                      </p:cBhvr>
                                    </p:animEffect>
                                  </p:childTnLst>
                                </p:cTn>
                              </p:par>
                              <p:par>
                                <p:cTn id="20" presetID="31" presetClass="entr" presetSubtype="0" fill="hold" grpId="0" nodeType="withEffect">
                                  <p:stCondLst>
                                    <p:cond delay="200"/>
                                  </p:stCondLst>
                                  <p:childTnLst>
                                    <p:set>
                                      <p:cBhvr>
                                        <p:cTn id="21" dur="1" fill="hold">
                                          <p:stCondLst>
                                            <p:cond delay="0"/>
                                          </p:stCondLst>
                                        </p:cTn>
                                        <p:tgtEl>
                                          <p:spTgt spid="5"/>
                                        </p:tgtEl>
                                        <p:attrNameLst>
                                          <p:attrName>style.visibility</p:attrName>
                                        </p:attrNameLst>
                                      </p:cBhvr>
                                      <p:to>
                                        <p:strVal val="visible"/>
                                      </p:to>
                                    </p:set>
                                    <p:anim calcmode="lin" valueType="num">
                                      <p:cBhvr>
                                        <p:cTn id="22" dur="2000" fill="hold"/>
                                        <p:tgtEl>
                                          <p:spTgt spid="5"/>
                                        </p:tgtEl>
                                        <p:attrNameLst>
                                          <p:attrName>ppt_w</p:attrName>
                                        </p:attrNameLst>
                                      </p:cBhvr>
                                      <p:tavLst>
                                        <p:tav tm="0">
                                          <p:val>
                                            <p:fltVal val="0"/>
                                          </p:val>
                                        </p:tav>
                                        <p:tav tm="100000">
                                          <p:val>
                                            <p:strVal val="#ppt_w"/>
                                          </p:val>
                                        </p:tav>
                                      </p:tavLst>
                                    </p:anim>
                                    <p:anim calcmode="lin" valueType="num">
                                      <p:cBhvr>
                                        <p:cTn id="23" dur="2000" fill="hold"/>
                                        <p:tgtEl>
                                          <p:spTgt spid="5"/>
                                        </p:tgtEl>
                                        <p:attrNameLst>
                                          <p:attrName>ppt_h</p:attrName>
                                        </p:attrNameLst>
                                      </p:cBhvr>
                                      <p:tavLst>
                                        <p:tav tm="0">
                                          <p:val>
                                            <p:fltVal val="0"/>
                                          </p:val>
                                        </p:tav>
                                        <p:tav tm="100000">
                                          <p:val>
                                            <p:strVal val="#ppt_h"/>
                                          </p:val>
                                        </p:tav>
                                      </p:tavLst>
                                    </p:anim>
                                    <p:anim calcmode="lin" valueType="num">
                                      <p:cBhvr>
                                        <p:cTn id="24" dur="2000" fill="hold"/>
                                        <p:tgtEl>
                                          <p:spTgt spid="5"/>
                                        </p:tgtEl>
                                        <p:attrNameLst>
                                          <p:attrName>style.rotation</p:attrName>
                                        </p:attrNameLst>
                                      </p:cBhvr>
                                      <p:tavLst>
                                        <p:tav tm="0">
                                          <p:val>
                                            <p:fltVal val="90"/>
                                          </p:val>
                                        </p:tav>
                                        <p:tav tm="100000">
                                          <p:val>
                                            <p:fltVal val="0"/>
                                          </p:val>
                                        </p:tav>
                                      </p:tavLst>
                                    </p:anim>
                                    <p:animEffect transition="in" filter="fade">
                                      <p:cBhvr>
                                        <p:cTn id="25" dur="2000"/>
                                        <p:tgtEl>
                                          <p:spTgt spid="5"/>
                                        </p:tgtEl>
                                      </p:cBhvr>
                                    </p:animEffect>
                                  </p:childTnLst>
                                </p:cTn>
                              </p:par>
                              <p:par>
                                <p:cTn id="26" presetID="31" presetClass="entr" presetSubtype="0" fill="hold" grpId="0" nodeType="withEffect">
                                  <p:stCondLst>
                                    <p:cond delay="400"/>
                                  </p:stCondLst>
                                  <p:childTnLst>
                                    <p:set>
                                      <p:cBhvr>
                                        <p:cTn id="27" dur="1" fill="hold">
                                          <p:stCondLst>
                                            <p:cond delay="0"/>
                                          </p:stCondLst>
                                        </p:cTn>
                                        <p:tgtEl>
                                          <p:spTgt spid="6"/>
                                        </p:tgtEl>
                                        <p:attrNameLst>
                                          <p:attrName>style.visibility</p:attrName>
                                        </p:attrNameLst>
                                      </p:cBhvr>
                                      <p:to>
                                        <p:strVal val="visible"/>
                                      </p:to>
                                    </p:set>
                                    <p:anim calcmode="lin" valueType="num">
                                      <p:cBhvr>
                                        <p:cTn id="28" dur="2000" fill="hold"/>
                                        <p:tgtEl>
                                          <p:spTgt spid="6"/>
                                        </p:tgtEl>
                                        <p:attrNameLst>
                                          <p:attrName>ppt_w</p:attrName>
                                        </p:attrNameLst>
                                      </p:cBhvr>
                                      <p:tavLst>
                                        <p:tav tm="0">
                                          <p:val>
                                            <p:fltVal val="0"/>
                                          </p:val>
                                        </p:tav>
                                        <p:tav tm="100000">
                                          <p:val>
                                            <p:strVal val="#ppt_w"/>
                                          </p:val>
                                        </p:tav>
                                      </p:tavLst>
                                    </p:anim>
                                    <p:anim calcmode="lin" valueType="num">
                                      <p:cBhvr>
                                        <p:cTn id="29" dur="2000" fill="hold"/>
                                        <p:tgtEl>
                                          <p:spTgt spid="6"/>
                                        </p:tgtEl>
                                        <p:attrNameLst>
                                          <p:attrName>ppt_h</p:attrName>
                                        </p:attrNameLst>
                                      </p:cBhvr>
                                      <p:tavLst>
                                        <p:tav tm="0">
                                          <p:val>
                                            <p:fltVal val="0"/>
                                          </p:val>
                                        </p:tav>
                                        <p:tav tm="100000">
                                          <p:val>
                                            <p:strVal val="#ppt_h"/>
                                          </p:val>
                                        </p:tav>
                                      </p:tavLst>
                                    </p:anim>
                                    <p:anim calcmode="lin" valueType="num">
                                      <p:cBhvr>
                                        <p:cTn id="30" dur="2000" fill="hold"/>
                                        <p:tgtEl>
                                          <p:spTgt spid="6"/>
                                        </p:tgtEl>
                                        <p:attrNameLst>
                                          <p:attrName>style.rotation</p:attrName>
                                        </p:attrNameLst>
                                      </p:cBhvr>
                                      <p:tavLst>
                                        <p:tav tm="0">
                                          <p:val>
                                            <p:fltVal val="90"/>
                                          </p:val>
                                        </p:tav>
                                        <p:tav tm="100000">
                                          <p:val>
                                            <p:fltVal val="0"/>
                                          </p:val>
                                        </p:tav>
                                      </p:tavLst>
                                    </p:anim>
                                    <p:animEffect transition="in" filter="fade">
                                      <p:cBhvr>
                                        <p:cTn id="31" dur="2000"/>
                                        <p:tgtEl>
                                          <p:spTgt spid="6"/>
                                        </p:tgtEl>
                                      </p:cBhvr>
                                    </p:animEffect>
                                  </p:childTnLst>
                                </p:cTn>
                              </p:par>
                              <p:par>
                                <p:cTn id="32" presetID="31" presetClass="entr" presetSubtype="0" fill="hold" grpId="0" nodeType="withEffect">
                                  <p:stCondLst>
                                    <p:cond delay="600"/>
                                  </p:stCondLst>
                                  <p:childTnLst>
                                    <p:set>
                                      <p:cBhvr>
                                        <p:cTn id="33" dur="1" fill="hold">
                                          <p:stCondLst>
                                            <p:cond delay="0"/>
                                          </p:stCondLst>
                                        </p:cTn>
                                        <p:tgtEl>
                                          <p:spTgt spid="7"/>
                                        </p:tgtEl>
                                        <p:attrNameLst>
                                          <p:attrName>style.visibility</p:attrName>
                                        </p:attrNameLst>
                                      </p:cBhvr>
                                      <p:to>
                                        <p:strVal val="visible"/>
                                      </p:to>
                                    </p:set>
                                    <p:anim calcmode="lin" valueType="num">
                                      <p:cBhvr>
                                        <p:cTn id="34" dur="2000" fill="hold"/>
                                        <p:tgtEl>
                                          <p:spTgt spid="7"/>
                                        </p:tgtEl>
                                        <p:attrNameLst>
                                          <p:attrName>ppt_w</p:attrName>
                                        </p:attrNameLst>
                                      </p:cBhvr>
                                      <p:tavLst>
                                        <p:tav tm="0">
                                          <p:val>
                                            <p:fltVal val="0"/>
                                          </p:val>
                                        </p:tav>
                                        <p:tav tm="100000">
                                          <p:val>
                                            <p:strVal val="#ppt_w"/>
                                          </p:val>
                                        </p:tav>
                                      </p:tavLst>
                                    </p:anim>
                                    <p:anim calcmode="lin" valueType="num">
                                      <p:cBhvr>
                                        <p:cTn id="35" dur="2000" fill="hold"/>
                                        <p:tgtEl>
                                          <p:spTgt spid="7"/>
                                        </p:tgtEl>
                                        <p:attrNameLst>
                                          <p:attrName>ppt_h</p:attrName>
                                        </p:attrNameLst>
                                      </p:cBhvr>
                                      <p:tavLst>
                                        <p:tav tm="0">
                                          <p:val>
                                            <p:fltVal val="0"/>
                                          </p:val>
                                        </p:tav>
                                        <p:tav tm="100000">
                                          <p:val>
                                            <p:strVal val="#ppt_h"/>
                                          </p:val>
                                        </p:tav>
                                      </p:tavLst>
                                    </p:anim>
                                    <p:anim calcmode="lin" valueType="num">
                                      <p:cBhvr>
                                        <p:cTn id="36" dur="2000" fill="hold"/>
                                        <p:tgtEl>
                                          <p:spTgt spid="7"/>
                                        </p:tgtEl>
                                        <p:attrNameLst>
                                          <p:attrName>style.rotation</p:attrName>
                                        </p:attrNameLst>
                                      </p:cBhvr>
                                      <p:tavLst>
                                        <p:tav tm="0">
                                          <p:val>
                                            <p:fltVal val="90"/>
                                          </p:val>
                                        </p:tav>
                                        <p:tav tm="100000">
                                          <p:val>
                                            <p:fltVal val="0"/>
                                          </p:val>
                                        </p:tav>
                                      </p:tavLst>
                                    </p:anim>
                                    <p:animEffect transition="in" filter="fade">
                                      <p:cBhvr>
                                        <p:cTn id="3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b="1" i="0" kern="1200" dirty="0" smtClean="0">
                <a:solidFill>
                  <a:schemeClr val="tx1"/>
                </a:solidFill>
                <a:effectLst/>
                <a:latin typeface="+mj-lt"/>
                <a:ea typeface="+mj-ea"/>
                <a:cs typeface="+mj-cs"/>
              </a:rPr>
              <a:t>2018</a:t>
            </a:r>
            <a:r>
              <a:rPr lang="zh-CN" altLang="zh-CN" sz="4400" b="1" i="0" kern="1200" dirty="0" smtClean="0">
                <a:solidFill>
                  <a:schemeClr val="tx1"/>
                </a:solidFill>
                <a:effectLst/>
                <a:latin typeface="+mj-lt"/>
                <a:ea typeface="+mj-ea"/>
                <a:cs typeface="+mj-cs"/>
              </a:rPr>
              <a:t>世界十大顶级</a:t>
            </a:r>
            <a:r>
              <a:rPr lang="zh-CN" altLang="en-US" b="1" dirty="0"/>
              <a:t>银行</a:t>
            </a:r>
            <a:endParaRPr lang="zh-CN" altLang="zh-CN" sz="4400" dirty="0" smtClean="0">
              <a:effectLst/>
            </a:endParaRPr>
          </a:p>
        </p:txBody>
      </p:sp>
      <p:graphicFrame>
        <p:nvGraphicFramePr>
          <p:cNvPr id="4" name="表格 3"/>
          <p:cNvGraphicFramePr>
            <a:graphicFrameLocks noGrp="1"/>
          </p:cNvGraphicFramePr>
          <p:nvPr>
            <p:extLst>
              <p:ext uri="{D42A27DB-BD31-4B8C-83A1-F6EECF244321}">
                <p14:modId xmlns:p14="http://schemas.microsoft.com/office/powerpoint/2010/main" val="2873806530"/>
              </p:ext>
            </p:extLst>
          </p:nvPr>
        </p:nvGraphicFramePr>
        <p:xfrm>
          <a:off x="1013254" y="1825625"/>
          <a:ext cx="10046043" cy="4541491"/>
        </p:xfrm>
        <a:graphic>
          <a:graphicData uri="http://schemas.openxmlformats.org/drawingml/2006/table">
            <a:tbl>
              <a:tblPr firstRow="1" firstCol="1" bandRow="1">
                <a:tableStyleId>{5C22544A-7EE6-4342-B048-85BDC9FD1C3A}</a:tableStyleId>
              </a:tblPr>
              <a:tblGrid>
                <a:gridCol w="3036085">
                  <a:extLst>
                    <a:ext uri="{9D8B030D-6E8A-4147-A177-3AD203B41FA5}">
                      <a16:colId xmlns:a16="http://schemas.microsoft.com/office/drawing/2014/main" val="373862190"/>
                    </a:ext>
                  </a:extLst>
                </a:gridCol>
                <a:gridCol w="1681756">
                  <a:extLst>
                    <a:ext uri="{9D8B030D-6E8A-4147-A177-3AD203B41FA5}">
                      <a16:colId xmlns:a16="http://schemas.microsoft.com/office/drawing/2014/main" val="4123960731"/>
                    </a:ext>
                  </a:extLst>
                </a:gridCol>
                <a:gridCol w="2524615">
                  <a:extLst>
                    <a:ext uri="{9D8B030D-6E8A-4147-A177-3AD203B41FA5}">
                      <a16:colId xmlns:a16="http://schemas.microsoft.com/office/drawing/2014/main" val="372557627"/>
                    </a:ext>
                  </a:extLst>
                </a:gridCol>
                <a:gridCol w="2803587">
                  <a:extLst>
                    <a:ext uri="{9D8B030D-6E8A-4147-A177-3AD203B41FA5}">
                      <a16:colId xmlns:a16="http://schemas.microsoft.com/office/drawing/2014/main" val="140104439"/>
                    </a:ext>
                  </a:extLst>
                </a:gridCol>
              </a:tblGrid>
              <a:tr h="513918">
                <a:tc>
                  <a:txBody>
                    <a:bodyPr/>
                    <a:lstStyle/>
                    <a:p>
                      <a:pPr algn="l">
                        <a:spcAft>
                          <a:spcPts val="0"/>
                        </a:spcAft>
                      </a:pPr>
                      <a:r>
                        <a:rPr lang="zh-CN" sz="1600" kern="0" dirty="0">
                          <a:effectLst/>
                        </a:rPr>
                        <a:t>银行名称</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l">
                        <a:spcAft>
                          <a:spcPts val="0"/>
                        </a:spcAft>
                      </a:pPr>
                      <a:r>
                        <a:rPr lang="zh-CN" sz="1600" kern="0">
                          <a:effectLst/>
                        </a:rPr>
                        <a:t>资产（</a:t>
                      </a:r>
                      <a:r>
                        <a:rPr lang="en-US" sz="1600" kern="0">
                          <a:effectLst/>
                        </a:rPr>
                        <a:t>10</a:t>
                      </a:r>
                      <a:r>
                        <a:rPr lang="zh-CN" sz="1600" kern="0">
                          <a:effectLst/>
                        </a:rPr>
                        <a:t>亿美元）</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l">
                        <a:spcAft>
                          <a:spcPts val="0"/>
                        </a:spcAft>
                      </a:pPr>
                      <a:r>
                        <a:rPr lang="zh-CN" sz="1600" kern="0">
                          <a:effectLst/>
                        </a:rPr>
                        <a:t>收入（</a:t>
                      </a:r>
                      <a:r>
                        <a:rPr lang="en-US" sz="1600" kern="0">
                          <a:effectLst/>
                        </a:rPr>
                        <a:t>10</a:t>
                      </a:r>
                      <a:r>
                        <a:rPr lang="zh-CN" sz="1600" kern="0">
                          <a:effectLst/>
                        </a:rPr>
                        <a:t>亿美元）</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l">
                        <a:spcAft>
                          <a:spcPts val="0"/>
                        </a:spcAft>
                      </a:pPr>
                      <a:r>
                        <a:rPr lang="zh-CN" sz="1600" kern="0">
                          <a:effectLst/>
                        </a:rPr>
                        <a:t>净利润（</a:t>
                      </a:r>
                      <a:r>
                        <a:rPr lang="en-US" sz="1600" kern="0">
                          <a:effectLst/>
                        </a:rPr>
                        <a:t>10</a:t>
                      </a:r>
                      <a:r>
                        <a:rPr lang="zh-CN" sz="1600" kern="0">
                          <a:effectLst/>
                        </a:rPr>
                        <a:t>亿美元）</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extLst>
                  <a:ext uri="{0D108BD9-81ED-4DB2-BD59-A6C34878D82A}">
                    <a16:rowId xmlns:a16="http://schemas.microsoft.com/office/drawing/2014/main" val="3179727263"/>
                  </a:ext>
                </a:extLst>
              </a:tr>
              <a:tr h="307817">
                <a:tc>
                  <a:txBody>
                    <a:bodyPr/>
                    <a:lstStyle/>
                    <a:p>
                      <a:pPr indent="152400" algn="l">
                        <a:spcAft>
                          <a:spcPts val="0"/>
                        </a:spcAft>
                      </a:pPr>
                      <a:r>
                        <a:rPr lang="en-US" sz="1600" kern="0">
                          <a:effectLst/>
                        </a:rPr>
                        <a:t>1</a:t>
                      </a:r>
                      <a:r>
                        <a:rPr lang="zh-CN" sz="1600" kern="0">
                          <a:effectLst/>
                        </a:rPr>
                        <a:t>、工商银行</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dirty="0" smtClean="0">
                          <a:effectLst/>
                        </a:rPr>
                        <a:t>4160.60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107.76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45.85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extLst>
                  <a:ext uri="{0D108BD9-81ED-4DB2-BD59-A6C34878D82A}">
                    <a16:rowId xmlns:a16="http://schemas.microsoft.com/office/drawing/2014/main" val="603439067"/>
                  </a:ext>
                </a:extLst>
              </a:tr>
              <a:tr h="461725">
                <a:tc>
                  <a:txBody>
                    <a:bodyPr/>
                    <a:lstStyle/>
                    <a:p>
                      <a:pPr algn="l">
                        <a:spcAft>
                          <a:spcPts val="0"/>
                        </a:spcAft>
                      </a:pPr>
                      <a:r>
                        <a:rPr lang="en-US" sz="1600" kern="0">
                          <a:effectLst/>
                        </a:rPr>
                        <a:t>2</a:t>
                      </a:r>
                      <a:r>
                        <a:rPr lang="zh-CN" sz="1600" kern="0">
                          <a:effectLst/>
                        </a:rPr>
                        <a:t>、中国建设银行</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3528.61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94.73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38.85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extLst>
                  <a:ext uri="{0D108BD9-81ED-4DB2-BD59-A6C34878D82A}">
                    <a16:rowId xmlns:a16="http://schemas.microsoft.com/office/drawing/2014/main" val="1668451417"/>
                  </a:ext>
                </a:extLst>
              </a:tr>
              <a:tr h="461725">
                <a:tc>
                  <a:txBody>
                    <a:bodyPr/>
                    <a:lstStyle/>
                    <a:p>
                      <a:pPr algn="l">
                        <a:spcAft>
                          <a:spcPts val="0"/>
                        </a:spcAft>
                      </a:pPr>
                      <a:r>
                        <a:rPr lang="en-US" sz="1600" kern="0">
                          <a:effectLst/>
                        </a:rPr>
                        <a:t>3</a:t>
                      </a:r>
                      <a:r>
                        <a:rPr lang="zh-CN" sz="1600" kern="0">
                          <a:effectLst/>
                        </a:rPr>
                        <a:t>、中国农业银行</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dirty="0" smtClean="0">
                          <a:effectLst/>
                        </a:rPr>
                        <a:t>3357.80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86.59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30.8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extLst>
                  <a:ext uri="{0D108BD9-81ED-4DB2-BD59-A6C34878D82A}">
                    <a16:rowId xmlns:a16="http://schemas.microsoft.com/office/drawing/2014/main" val="2625211282"/>
                  </a:ext>
                </a:extLst>
              </a:tr>
              <a:tr h="307817">
                <a:tc>
                  <a:txBody>
                    <a:bodyPr/>
                    <a:lstStyle/>
                    <a:p>
                      <a:pPr algn="l">
                        <a:spcAft>
                          <a:spcPts val="0"/>
                        </a:spcAft>
                      </a:pPr>
                      <a:r>
                        <a:rPr lang="en-US" sz="1600" kern="0">
                          <a:effectLst/>
                        </a:rPr>
                        <a:t>4</a:t>
                      </a:r>
                      <a:r>
                        <a:rPr lang="zh-CN" sz="1600" kern="0">
                          <a:effectLst/>
                        </a:rPr>
                        <a:t>、中国银行</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dirty="0">
                          <a:effectLst/>
                        </a:rPr>
                        <a:t>3104.84</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77.15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29.5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extLst>
                  <a:ext uri="{0D108BD9-81ED-4DB2-BD59-A6C34878D82A}">
                    <a16:rowId xmlns:a16="http://schemas.microsoft.com/office/drawing/2014/main" val="4101416122"/>
                  </a:ext>
                </a:extLst>
              </a:tr>
              <a:tr h="461725">
                <a:tc>
                  <a:txBody>
                    <a:bodyPr/>
                    <a:lstStyle/>
                    <a:p>
                      <a:pPr algn="l">
                        <a:spcAft>
                          <a:spcPts val="0"/>
                        </a:spcAft>
                      </a:pPr>
                      <a:r>
                        <a:rPr lang="en-US" sz="1600" kern="0" dirty="0">
                          <a:effectLst/>
                        </a:rPr>
                        <a:t>5</a:t>
                      </a:r>
                      <a:r>
                        <a:rPr lang="zh-CN" sz="1600" kern="0" dirty="0">
                          <a:effectLst/>
                        </a:rPr>
                        <a:t>、三菱</a:t>
                      </a:r>
                      <a:r>
                        <a:rPr lang="en-US" sz="1600" kern="0" dirty="0">
                          <a:effectLst/>
                        </a:rPr>
                        <a:t>UFJ</a:t>
                      </a:r>
                      <a:r>
                        <a:rPr lang="zh-CN" sz="1600" kern="0" dirty="0">
                          <a:effectLst/>
                        </a:rPr>
                        <a:t>金融集团</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dirty="0" smtClean="0">
                          <a:effectLst/>
                        </a:rPr>
                        <a:t>2913.90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42.68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8.14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extLst>
                  <a:ext uri="{0D108BD9-81ED-4DB2-BD59-A6C34878D82A}">
                    <a16:rowId xmlns:a16="http://schemas.microsoft.com/office/drawing/2014/main" val="28929"/>
                  </a:ext>
                </a:extLst>
              </a:tr>
              <a:tr h="307817">
                <a:tc>
                  <a:txBody>
                    <a:bodyPr/>
                    <a:lstStyle/>
                    <a:p>
                      <a:pPr algn="l">
                        <a:spcAft>
                          <a:spcPts val="0"/>
                        </a:spcAft>
                      </a:pPr>
                      <a:r>
                        <a:rPr lang="en-US" sz="1600" kern="0" dirty="0">
                          <a:effectLst/>
                        </a:rPr>
                        <a:t>6</a:t>
                      </a:r>
                      <a:r>
                        <a:rPr lang="zh-CN" sz="1600" kern="0" dirty="0">
                          <a:effectLst/>
                        </a:rPr>
                        <a:t>、摩根大通</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2533.59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99.62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24.44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extLst>
                  <a:ext uri="{0D108BD9-81ED-4DB2-BD59-A6C34878D82A}">
                    <a16:rowId xmlns:a16="http://schemas.microsoft.com/office/drawing/2014/main" val="3833671323"/>
                  </a:ext>
                </a:extLst>
              </a:tr>
              <a:tr h="307817">
                <a:tc>
                  <a:txBody>
                    <a:bodyPr/>
                    <a:lstStyle/>
                    <a:p>
                      <a:pPr algn="l">
                        <a:spcAft>
                          <a:spcPts val="0"/>
                        </a:spcAft>
                      </a:pPr>
                      <a:r>
                        <a:rPr lang="en-US" sz="1600" kern="0">
                          <a:effectLst/>
                        </a:rPr>
                        <a:t>7</a:t>
                      </a:r>
                      <a:r>
                        <a:rPr lang="zh-CN" sz="1600" kern="0">
                          <a:effectLst/>
                        </a:rPr>
                        <a:t>、汇丰银行</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2521.77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63.78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11.88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extLst>
                  <a:ext uri="{0D108BD9-81ED-4DB2-BD59-A6C34878D82A}">
                    <a16:rowId xmlns:a16="http://schemas.microsoft.com/office/drawing/2014/main" val="1665553029"/>
                  </a:ext>
                </a:extLst>
              </a:tr>
              <a:tr h="461725">
                <a:tc>
                  <a:txBody>
                    <a:bodyPr/>
                    <a:lstStyle/>
                    <a:p>
                      <a:pPr algn="l">
                        <a:spcAft>
                          <a:spcPts val="0"/>
                        </a:spcAft>
                      </a:pPr>
                      <a:r>
                        <a:rPr lang="en-US" sz="1600" kern="0">
                          <a:effectLst/>
                        </a:rPr>
                        <a:t>8</a:t>
                      </a:r>
                      <a:r>
                        <a:rPr lang="zh-CN" sz="1600" kern="0">
                          <a:effectLst/>
                        </a:rPr>
                        <a:t>、法国巴黎银行</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2420.05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53.28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9.3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extLst>
                  <a:ext uri="{0D108BD9-81ED-4DB2-BD59-A6C34878D82A}">
                    <a16:rowId xmlns:a16="http://schemas.microsoft.com/office/drawing/2014/main" val="2580785236"/>
                  </a:ext>
                </a:extLst>
              </a:tr>
              <a:tr h="385439">
                <a:tc>
                  <a:txBody>
                    <a:bodyPr/>
                    <a:lstStyle/>
                    <a:p>
                      <a:pPr algn="l">
                        <a:spcAft>
                          <a:spcPts val="0"/>
                        </a:spcAft>
                      </a:pPr>
                      <a:r>
                        <a:rPr lang="en-US" sz="1600" kern="0">
                          <a:effectLst/>
                        </a:rPr>
                        <a:t>9</a:t>
                      </a:r>
                      <a:r>
                        <a:rPr lang="zh-CN" sz="1600" kern="0">
                          <a:effectLst/>
                        </a:rPr>
                        <a:t>、美洲银行</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l">
                        <a:spcAft>
                          <a:spcPts val="0"/>
                        </a:spcAft>
                      </a:pPr>
                      <a:r>
                        <a:rPr lang="en-US" sz="1600" kern="0" dirty="0">
                          <a:effectLst/>
                        </a:rPr>
                        <a:t>   </a:t>
                      </a:r>
                      <a:r>
                        <a:rPr lang="en-US" sz="1600" kern="0" dirty="0" smtClean="0">
                          <a:effectLst/>
                        </a:rPr>
                        <a:t>                                      2281.23</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87.34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18.23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extLst>
                  <a:ext uri="{0D108BD9-81ED-4DB2-BD59-A6C34878D82A}">
                    <a16:rowId xmlns:a16="http://schemas.microsoft.com/office/drawing/2014/main" val="262979844"/>
                  </a:ext>
                </a:extLst>
              </a:tr>
              <a:tr h="461725">
                <a:tc>
                  <a:txBody>
                    <a:bodyPr/>
                    <a:lstStyle/>
                    <a:p>
                      <a:pPr algn="l">
                        <a:spcAft>
                          <a:spcPts val="0"/>
                        </a:spcAft>
                      </a:pPr>
                      <a:r>
                        <a:rPr lang="en-US" sz="1600" kern="0" dirty="0">
                          <a:effectLst/>
                        </a:rPr>
                        <a:t>10</a:t>
                      </a:r>
                      <a:r>
                        <a:rPr lang="zh-CN" sz="1600" kern="0" dirty="0">
                          <a:effectLst/>
                        </a:rPr>
                        <a:t>、富国银行公司</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dirty="0">
                          <a:effectLst/>
                        </a:rPr>
                        <a:t>1933.01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a:effectLst/>
                        </a:rPr>
                        <a:t>48.71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tc>
                  <a:txBody>
                    <a:bodyPr/>
                    <a:lstStyle/>
                    <a:p>
                      <a:pPr algn="r">
                        <a:spcAft>
                          <a:spcPts val="0"/>
                        </a:spcAft>
                      </a:pPr>
                      <a:r>
                        <a:rPr lang="en-US" sz="1600" kern="0" dirty="0">
                          <a:effectLst/>
                        </a:rPr>
                        <a:t>12.07</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47226" marR="47226" marT="0" marB="0" anchor="ctr"/>
                </a:tc>
                <a:extLst>
                  <a:ext uri="{0D108BD9-81ED-4DB2-BD59-A6C34878D82A}">
                    <a16:rowId xmlns:a16="http://schemas.microsoft.com/office/drawing/2014/main" val="494088541"/>
                  </a:ext>
                </a:extLst>
              </a:tr>
            </a:tbl>
          </a:graphicData>
        </a:graphic>
      </p:graphicFrame>
    </p:spTree>
    <p:extLst>
      <p:ext uri="{BB962C8B-B14F-4D97-AF65-F5344CB8AC3E}">
        <p14:creationId xmlns:p14="http://schemas.microsoft.com/office/powerpoint/2010/main" val="11495729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7556500" y="-16623"/>
            <a:ext cx="4456936" cy="6144373"/>
            <a:chOff x="3776560" y="-12472"/>
            <a:chExt cx="5235082" cy="5206708"/>
          </a:xfrm>
        </p:grpSpPr>
        <p:sp>
          <p:nvSpPr>
            <p:cNvPr id="72" name="AutoShape 8"/>
            <p:cNvSpPr>
              <a:spLocks/>
            </p:cNvSpPr>
            <p:nvPr/>
          </p:nvSpPr>
          <p:spPr bwMode="auto">
            <a:xfrm>
              <a:off x="7961788" y="299647"/>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73" name="AutoShape 11"/>
            <p:cNvSpPr>
              <a:spLocks/>
            </p:cNvSpPr>
            <p:nvPr/>
          </p:nvSpPr>
          <p:spPr bwMode="auto">
            <a:xfrm>
              <a:off x="7415580" y="4421033"/>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74" name="AutoShape 12"/>
            <p:cNvSpPr>
              <a:spLocks/>
            </p:cNvSpPr>
            <p:nvPr/>
          </p:nvSpPr>
          <p:spPr bwMode="auto">
            <a:xfrm>
              <a:off x="8110754" y="4931773"/>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75" name="AutoShape 13"/>
            <p:cNvSpPr>
              <a:spLocks/>
            </p:cNvSpPr>
            <p:nvPr/>
          </p:nvSpPr>
          <p:spPr bwMode="auto">
            <a:xfrm>
              <a:off x="8344843" y="4392658"/>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76" name="AutoShape 16"/>
            <p:cNvSpPr>
              <a:spLocks/>
            </p:cNvSpPr>
            <p:nvPr/>
          </p:nvSpPr>
          <p:spPr bwMode="auto">
            <a:xfrm>
              <a:off x="3960994" y="2995218"/>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6" y="1270"/>
                    <a:pt x="1271" y="5545"/>
                    <a:pt x="1271" y="10799"/>
                  </a:cubicBezTo>
                  <a:cubicBezTo>
                    <a:pt x="1271" y="16053"/>
                    <a:pt x="5546" y="20329"/>
                    <a:pt x="10800" y="20329"/>
                  </a:cubicBezTo>
                  <a:cubicBezTo>
                    <a:pt x="16055" y="20329"/>
                    <a:pt x="20330" y="16053"/>
                    <a:pt x="20330" y="10799"/>
                  </a:cubicBezTo>
                  <a:cubicBezTo>
                    <a:pt x="20329" y="5545"/>
                    <a:pt x="16055" y="1270"/>
                    <a:pt x="10800" y="1270"/>
                  </a:cubicBezTo>
                  <a:close/>
                  <a:moveTo>
                    <a:pt x="10800" y="127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77" name="AutoShape 18"/>
            <p:cNvSpPr>
              <a:spLocks/>
            </p:cNvSpPr>
            <p:nvPr/>
          </p:nvSpPr>
          <p:spPr bwMode="auto">
            <a:xfrm>
              <a:off x="6096170" y="923884"/>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5"/>
                    <a:pt x="5545" y="20330"/>
                    <a:pt x="10800" y="20330"/>
                  </a:cubicBezTo>
                  <a:cubicBezTo>
                    <a:pt x="16055" y="20330"/>
                    <a:pt x="20329" y="16055"/>
                    <a:pt x="20329" y="10800"/>
                  </a:cubicBezTo>
                  <a:cubicBezTo>
                    <a:pt x="20329" y="5545"/>
                    <a:pt x="16055" y="1270"/>
                    <a:pt x="10800" y="1270"/>
                  </a:cubicBezTo>
                  <a:close/>
                  <a:moveTo>
                    <a:pt x="10800" y="127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78" name="AutoShape 19"/>
            <p:cNvSpPr>
              <a:spLocks/>
            </p:cNvSpPr>
            <p:nvPr/>
          </p:nvSpPr>
          <p:spPr bwMode="auto">
            <a:xfrm>
              <a:off x="7947601" y="3016498"/>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5" y="20329"/>
                    <a:pt x="20329" y="16055"/>
                    <a:pt x="20329" y="10800"/>
                  </a:cubicBezTo>
                  <a:cubicBezTo>
                    <a:pt x="20329" y="5545"/>
                    <a:pt x="16055"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79" name="AutoShape 20"/>
            <p:cNvSpPr>
              <a:spLocks/>
            </p:cNvSpPr>
            <p:nvPr/>
          </p:nvSpPr>
          <p:spPr bwMode="auto">
            <a:xfrm>
              <a:off x="8685336" y="952259"/>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5"/>
                    <a:pt x="1270" y="10800"/>
                  </a:cubicBezTo>
                  <a:cubicBezTo>
                    <a:pt x="1270" y="16055"/>
                    <a:pt x="5545" y="20330"/>
                    <a:pt x="10800" y="20330"/>
                  </a:cubicBezTo>
                  <a:cubicBezTo>
                    <a:pt x="16054" y="20330"/>
                    <a:pt x="20329" y="16055"/>
                    <a:pt x="20329" y="10800"/>
                  </a:cubicBezTo>
                  <a:cubicBezTo>
                    <a:pt x="20329" y="5545"/>
                    <a:pt x="16054"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80" name="AutoShape 21"/>
            <p:cNvSpPr>
              <a:spLocks/>
            </p:cNvSpPr>
            <p:nvPr/>
          </p:nvSpPr>
          <p:spPr bwMode="auto">
            <a:xfrm>
              <a:off x="6472131" y="3945761"/>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6"/>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6"/>
                    <a:pt x="16054" y="1270"/>
                    <a:pt x="10800" y="1270"/>
                  </a:cubicBezTo>
                  <a:close/>
                  <a:moveTo>
                    <a:pt x="10800" y="127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81" name="AutoShape 22"/>
            <p:cNvSpPr>
              <a:spLocks/>
            </p:cNvSpPr>
            <p:nvPr/>
          </p:nvSpPr>
          <p:spPr bwMode="auto">
            <a:xfrm>
              <a:off x="8614400" y="3321524"/>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6"/>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6"/>
                    <a:pt x="16054" y="1270"/>
                    <a:pt x="10800" y="1270"/>
                  </a:cubicBezTo>
                  <a:close/>
                  <a:moveTo>
                    <a:pt x="10800" y="127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82" name="AutoShape 23"/>
            <p:cNvSpPr>
              <a:spLocks/>
            </p:cNvSpPr>
            <p:nvPr/>
          </p:nvSpPr>
          <p:spPr bwMode="auto">
            <a:xfrm>
              <a:off x="8422873" y="1619058"/>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1" y="5545"/>
                    <a:pt x="1271" y="10800"/>
                  </a:cubicBezTo>
                  <a:cubicBezTo>
                    <a:pt x="1271" y="16055"/>
                    <a:pt x="5545" y="20329"/>
                    <a:pt x="10800" y="20329"/>
                  </a:cubicBezTo>
                  <a:cubicBezTo>
                    <a:pt x="16055" y="20329"/>
                    <a:pt x="20329" y="16055"/>
                    <a:pt x="20329" y="10800"/>
                  </a:cubicBezTo>
                  <a:cubicBezTo>
                    <a:pt x="20329" y="5545"/>
                    <a:pt x="16055" y="1270"/>
                    <a:pt x="10800" y="1270"/>
                  </a:cubicBezTo>
                  <a:close/>
                  <a:moveTo>
                    <a:pt x="10800" y="127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83" name="AutoShape 24"/>
            <p:cNvSpPr>
              <a:spLocks/>
            </p:cNvSpPr>
            <p:nvPr/>
          </p:nvSpPr>
          <p:spPr bwMode="auto">
            <a:xfrm>
              <a:off x="7451048" y="30090"/>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1" y="5545"/>
                    <a:pt x="1271" y="10800"/>
                  </a:cubicBezTo>
                  <a:cubicBezTo>
                    <a:pt x="1271" y="16054"/>
                    <a:pt x="5545" y="20329"/>
                    <a:pt x="10800" y="20329"/>
                  </a:cubicBezTo>
                  <a:cubicBezTo>
                    <a:pt x="16055" y="20329"/>
                    <a:pt x="20330" y="16054"/>
                    <a:pt x="20330" y="10800"/>
                  </a:cubicBezTo>
                  <a:cubicBezTo>
                    <a:pt x="20330" y="5545"/>
                    <a:pt x="16055" y="1270"/>
                    <a:pt x="10800" y="1270"/>
                  </a:cubicBezTo>
                  <a:close/>
                  <a:moveTo>
                    <a:pt x="10800" y="127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84" name="AutoShape 25"/>
            <p:cNvSpPr>
              <a:spLocks/>
            </p:cNvSpPr>
            <p:nvPr/>
          </p:nvSpPr>
          <p:spPr bwMode="auto">
            <a:xfrm>
              <a:off x="5911736" y="2654724"/>
              <a:ext cx="1027687" cy="666799"/>
            </a:xfrm>
            <a:custGeom>
              <a:avLst/>
              <a:gdLst/>
              <a:ahLst/>
              <a:cxnLst/>
              <a:rect l="0" t="0" r="r" b="b"/>
              <a:pathLst>
                <a:path w="21538" h="21552">
                  <a:moveTo>
                    <a:pt x="21315" y="21552"/>
                  </a:moveTo>
                  <a:cubicBezTo>
                    <a:pt x="21274" y="21552"/>
                    <a:pt x="21232" y="21535"/>
                    <a:pt x="21195" y="21498"/>
                  </a:cubicBezTo>
                  <a:lnTo>
                    <a:pt x="103" y="634"/>
                  </a:lnTo>
                  <a:cubicBezTo>
                    <a:pt x="-1" y="532"/>
                    <a:pt x="-31" y="319"/>
                    <a:pt x="35" y="159"/>
                  </a:cubicBezTo>
                  <a:cubicBezTo>
                    <a:pt x="102" y="-1"/>
                    <a:pt x="239" y="-48"/>
                    <a:pt x="343" y="55"/>
                  </a:cubicBezTo>
                  <a:lnTo>
                    <a:pt x="21435" y="20919"/>
                  </a:lnTo>
                  <a:cubicBezTo>
                    <a:pt x="21539" y="21021"/>
                    <a:pt x="21569" y="21234"/>
                    <a:pt x="21503" y="21394"/>
                  </a:cubicBezTo>
                  <a:cubicBezTo>
                    <a:pt x="21460" y="21496"/>
                    <a:pt x="21388" y="21552"/>
                    <a:pt x="21315" y="21552"/>
                  </a:cubicBezTo>
                  <a:close/>
                  <a:moveTo>
                    <a:pt x="21315" y="21552"/>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85" name="AutoShape 29"/>
            <p:cNvSpPr>
              <a:spLocks/>
            </p:cNvSpPr>
            <p:nvPr/>
          </p:nvSpPr>
          <p:spPr bwMode="auto">
            <a:xfrm>
              <a:off x="6301884" y="1597777"/>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86" name="AutoShape 30"/>
            <p:cNvSpPr>
              <a:spLocks/>
            </p:cNvSpPr>
            <p:nvPr/>
          </p:nvSpPr>
          <p:spPr bwMode="auto">
            <a:xfrm>
              <a:off x="8082379" y="3740046"/>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87" name="AutoShape 31"/>
            <p:cNvSpPr>
              <a:spLocks/>
            </p:cNvSpPr>
            <p:nvPr/>
          </p:nvSpPr>
          <p:spPr bwMode="auto">
            <a:xfrm>
              <a:off x="4627793" y="2449010"/>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88" name="AutoShape 34"/>
            <p:cNvSpPr>
              <a:spLocks/>
            </p:cNvSpPr>
            <p:nvPr/>
          </p:nvSpPr>
          <p:spPr bwMode="auto">
            <a:xfrm>
              <a:off x="3776560" y="3442115"/>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89" name="AutoShape 35"/>
            <p:cNvSpPr>
              <a:spLocks/>
            </p:cNvSpPr>
            <p:nvPr/>
          </p:nvSpPr>
          <p:spPr bwMode="auto">
            <a:xfrm>
              <a:off x="6046514" y="3200932"/>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9"/>
                    <a:pt x="2817" y="10800"/>
                  </a:cubicBezTo>
                  <a:cubicBezTo>
                    <a:pt x="2817" y="15201"/>
                    <a:pt x="6398" y="18783"/>
                    <a:pt x="10800" y="18783"/>
                  </a:cubicBezTo>
                  <a:cubicBezTo>
                    <a:pt x="15202" y="18783"/>
                    <a:pt x="18783" y="15201"/>
                    <a:pt x="18783" y="10800"/>
                  </a:cubicBezTo>
                  <a:cubicBezTo>
                    <a:pt x="18783" y="6399"/>
                    <a:pt x="15202"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90" name="AutoShape 36"/>
            <p:cNvSpPr>
              <a:spLocks/>
            </p:cNvSpPr>
            <p:nvPr/>
          </p:nvSpPr>
          <p:spPr bwMode="auto">
            <a:xfrm>
              <a:off x="5769864" y="1505560"/>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91" name="AutoShape 38"/>
            <p:cNvSpPr>
              <a:spLocks/>
            </p:cNvSpPr>
            <p:nvPr/>
          </p:nvSpPr>
          <p:spPr bwMode="auto">
            <a:xfrm>
              <a:off x="8848489" y="2959750"/>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9"/>
                    <a:pt x="2817" y="10800"/>
                  </a:cubicBezTo>
                  <a:cubicBezTo>
                    <a:pt x="2817" y="15201"/>
                    <a:pt x="6398" y="18783"/>
                    <a:pt x="10800" y="18783"/>
                  </a:cubicBezTo>
                  <a:cubicBezTo>
                    <a:pt x="15201" y="18783"/>
                    <a:pt x="18783" y="15201"/>
                    <a:pt x="18783" y="10800"/>
                  </a:cubicBezTo>
                  <a:cubicBezTo>
                    <a:pt x="18783" y="6399"/>
                    <a:pt x="15201"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92" name="AutoShape 39"/>
            <p:cNvSpPr>
              <a:spLocks/>
            </p:cNvSpPr>
            <p:nvPr/>
          </p:nvSpPr>
          <p:spPr bwMode="auto">
            <a:xfrm>
              <a:off x="8813021" y="1512654"/>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93" name="AutoShape 41"/>
            <p:cNvSpPr>
              <a:spLocks/>
            </p:cNvSpPr>
            <p:nvPr/>
          </p:nvSpPr>
          <p:spPr bwMode="auto">
            <a:xfrm>
              <a:off x="6819717" y="15902"/>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94" name="AutoShape 42"/>
            <p:cNvSpPr>
              <a:spLocks/>
            </p:cNvSpPr>
            <p:nvPr/>
          </p:nvSpPr>
          <p:spPr bwMode="auto">
            <a:xfrm>
              <a:off x="7153117" y="4974334"/>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95" name="AutoShape 43"/>
            <p:cNvSpPr>
              <a:spLocks/>
            </p:cNvSpPr>
            <p:nvPr/>
          </p:nvSpPr>
          <p:spPr bwMode="auto">
            <a:xfrm>
              <a:off x="5720208" y="4612560"/>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96" name="AutoShape 44"/>
            <p:cNvSpPr>
              <a:spLocks/>
            </p:cNvSpPr>
            <p:nvPr/>
          </p:nvSpPr>
          <p:spPr bwMode="auto">
            <a:xfrm>
              <a:off x="3925526" y="4130195"/>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2" y="18783"/>
                    <a:pt x="18783" y="15202"/>
                    <a:pt x="18783" y="10800"/>
                  </a:cubicBezTo>
                  <a:cubicBezTo>
                    <a:pt x="18783" y="6398"/>
                    <a:pt x="15202"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97" name="AutoShape 46"/>
            <p:cNvSpPr>
              <a:spLocks/>
            </p:cNvSpPr>
            <p:nvPr/>
          </p:nvSpPr>
          <p:spPr bwMode="auto">
            <a:xfrm>
              <a:off x="8408685" y="-12472"/>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98" name="AutoShape 47"/>
            <p:cNvSpPr>
              <a:spLocks/>
            </p:cNvSpPr>
            <p:nvPr/>
          </p:nvSpPr>
          <p:spPr bwMode="auto">
            <a:xfrm>
              <a:off x="7692231" y="1065756"/>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99" name="AutoShape 48"/>
            <p:cNvSpPr>
              <a:spLocks/>
            </p:cNvSpPr>
            <p:nvPr/>
          </p:nvSpPr>
          <p:spPr bwMode="auto">
            <a:xfrm>
              <a:off x="8642774" y="2285857"/>
              <a:ext cx="163153" cy="16315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2817"/>
                  </a:moveTo>
                  <a:cubicBezTo>
                    <a:pt x="6398" y="2817"/>
                    <a:pt x="2817" y="6398"/>
                    <a:pt x="2817" y="10800"/>
                  </a:cubicBezTo>
                  <a:cubicBezTo>
                    <a:pt x="2817" y="15202"/>
                    <a:pt x="6398" y="18783"/>
                    <a:pt x="10800" y="18783"/>
                  </a:cubicBezTo>
                  <a:cubicBezTo>
                    <a:pt x="15201" y="18783"/>
                    <a:pt x="18783" y="15202"/>
                    <a:pt x="18783" y="10800"/>
                  </a:cubicBezTo>
                  <a:cubicBezTo>
                    <a:pt x="18783" y="6398"/>
                    <a:pt x="15201" y="2817"/>
                    <a:pt x="10800" y="2817"/>
                  </a:cubicBezTo>
                  <a:close/>
                  <a:moveTo>
                    <a:pt x="10800" y="281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00" name="AutoShape 49"/>
            <p:cNvSpPr>
              <a:spLocks/>
            </p:cNvSpPr>
            <p:nvPr/>
          </p:nvSpPr>
          <p:spPr bwMode="auto">
            <a:xfrm>
              <a:off x="5847893" y="1725462"/>
              <a:ext cx="503646" cy="418523"/>
            </a:xfrm>
            <a:custGeom>
              <a:avLst/>
              <a:gdLst/>
              <a:ahLst/>
              <a:cxnLst/>
              <a:rect l="0" t="0" r="r" b="b"/>
              <a:pathLst>
                <a:path w="21488" h="21532">
                  <a:moveTo>
                    <a:pt x="454" y="21532"/>
                  </a:moveTo>
                  <a:cubicBezTo>
                    <a:pt x="323" y="21532"/>
                    <a:pt x="193" y="21464"/>
                    <a:pt x="103" y="21333"/>
                  </a:cubicBezTo>
                  <a:cubicBezTo>
                    <a:pt x="-56" y="21099"/>
                    <a:pt x="-28" y="20754"/>
                    <a:pt x="165" y="20562"/>
                  </a:cubicBezTo>
                  <a:lnTo>
                    <a:pt x="20746" y="125"/>
                  </a:lnTo>
                  <a:cubicBezTo>
                    <a:pt x="20939" y="-68"/>
                    <a:pt x="21225" y="-34"/>
                    <a:pt x="21385" y="199"/>
                  </a:cubicBezTo>
                  <a:cubicBezTo>
                    <a:pt x="21544" y="433"/>
                    <a:pt x="21516" y="778"/>
                    <a:pt x="21323" y="970"/>
                  </a:cubicBezTo>
                  <a:lnTo>
                    <a:pt x="742" y="21407"/>
                  </a:lnTo>
                  <a:cubicBezTo>
                    <a:pt x="658" y="21491"/>
                    <a:pt x="556" y="21532"/>
                    <a:pt x="454" y="21532"/>
                  </a:cubicBezTo>
                  <a:close/>
                  <a:moveTo>
                    <a:pt x="454" y="21532"/>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01" name="AutoShape 50"/>
            <p:cNvSpPr>
              <a:spLocks/>
            </p:cNvSpPr>
            <p:nvPr/>
          </p:nvSpPr>
          <p:spPr bwMode="auto">
            <a:xfrm>
              <a:off x="6429569" y="1009007"/>
              <a:ext cx="516947" cy="630445"/>
            </a:xfrm>
            <a:custGeom>
              <a:avLst/>
              <a:gdLst/>
              <a:ahLst/>
              <a:cxnLst/>
              <a:rect l="0" t="0" r="r" b="b"/>
              <a:pathLst>
                <a:path w="21490" h="21555">
                  <a:moveTo>
                    <a:pt x="441" y="21555"/>
                  </a:moveTo>
                  <a:cubicBezTo>
                    <a:pt x="343" y="21555"/>
                    <a:pt x="244" y="21528"/>
                    <a:pt x="163" y="21474"/>
                  </a:cubicBezTo>
                  <a:cubicBezTo>
                    <a:pt x="-27" y="21347"/>
                    <a:pt x="-55" y="21118"/>
                    <a:pt x="99" y="20963"/>
                  </a:cubicBezTo>
                  <a:lnTo>
                    <a:pt x="20706" y="134"/>
                  </a:lnTo>
                  <a:cubicBezTo>
                    <a:pt x="20860" y="-22"/>
                    <a:pt x="21138" y="-45"/>
                    <a:pt x="21327" y="81"/>
                  </a:cubicBezTo>
                  <a:cubicBezTo>
                    <a:pt x="21516" y="208"/>
                    <a:pt x="21545" y="437"/>
                    <a:pt x="21391" y="592"/>
                  </a:cubicBezTo>
                  <a:lnTo>
                    <a:pt x="784" y="21421"/>
                  </a:lnTo>
                  <a:cubicBezTo>
                    <a:pt x="697" y="21509"/>
                    <a:pt x="569" y="21555"/>
                    <a:pt x="441" y="21555"/>
                  </a:cubicBezTo>
                  <a:close/>
                  <a:moveTo>
                    <a:pt x="441" y="21555"/>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02" name="AutoShape 51"/>
            <p:cNvSpPr>
              <a:spLocks/>
            </p:cNvSpPr>
            <p:nvPr/>
          </p:nvSpPr>
          <p:spPr bwMode="auto">
            <a:xfrm>
              <a:off x="6003953" y="2392261"/>
              <a:ext cx="486799" cy="62956"/>
            </a:xfrm>
            <a:custGeom>
              <a:avLst/>
              <a:gdLst/>
              <a:ahLst/>
              <a:cxnLst/>
              <a:rect l="0" t="0" r="r" b="b"/>
              <a:pathLst>
                <a:path w="21600" h="21600">
                  <a:moveTo>
                    <a:pt x="64" y="0"/>
                  </a:moveTo>
                  <a:lnTo>
                    <a:pt x="21600" y="16821"/>
                  </a:lnTo>
                  <a:lnTo>
                    <a:pt x="21536" y="21600"/>
                  </a:lnTo>
                  <a:lnTo>
                    <a:pt x="0" y="4779"/>
                  </a:lnTo>
                  <a:close/>
                  <a:moveTo>
                    <a:pt x="64"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03" name="AutoShape 52"/>
            <p:cNvSpPr>
              <a:spLocks/>
            </p:cNvSpPr>
            <p:nvPr/>
          </p:nvSpPr>
          <p:spPr bwMode="auto">
            <a:xfrm>
              <a:off x="6415382" y="1746743"/>
              <a:ext cx="204828" cy="524041"/>
            </a:xfrm>
            <a:custGeom>
              <a:avLst/>
              <a:gdLst/>
              <a:ahLst/>
              <a:cxnLst/>
              <a:rect l="0" t="0" r="r" b="b"/>
              <a:pathLst>
                <a:path w="21600" h="21600">
                  <a:moveTo>
                    <a:pt x="20082" y="21600"/>
                  </a:moveTo>
                  <a:lnTo>
                    <a:pt x="0" y="195"/>
                  </a:lnTo>
                  <a:lnTo>
                    <a:pt x="1517" y="0"/>
                  </a:lnTo>
                  <a:lnTo>
                    <a:pt x="21600" y="21405"/>
                  </a:lnTo>
                  <a:close/>
                  <a:moveTo>
                    <a:pt x="20082" y="2160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04" name="AutoShape 53"/>
            <p:cNvSpPr>
              <a:spLocks/>
            </p:cNvSpPr>
            <p:nvPr/>
          </p:nvSpPr>
          <p:spPr bwMode="auto">
            <a:xfrm>
              <a:off x="6876466" y="1973738"/>
              <a:ext cx="553301" cy="373301"/>
            </a:xfrm>
            <a:custGeom>
              <a:avLst/>
              <a:gdLst/>
              <a:ahLst/>
              <a:cxnLst/>
              <a:rect l="0" t="0" r="r" b="b"/>
              <a:pathLst>
                <a:path w="21600" h="21600">
                  <a:moveTo>
                    <a:pt x="21295" y="0"/>
                  </a:moveTo>
                  <a:lnTo>
                    <a:pt x="21600" y="684"/>
                  </a:lnTo>
                  <a:lnTo>
                    <a:pt x="305" y="21600"/>
                  </a:lnTo>
                  <a:lnTo>
                    <a:pt x="0" y="20916"/>
                  </a:lnTo>
                  <a:close/>
                  <a:moveTo>
                    <a:pt x="21295"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05" name="AutoShape 54"/>
            <p:cNvSpPr>
              <a:spLocks/>
            </p:cNvSpPr>
            <p:nvPr/>
          </p:nvSpPr>
          <p:spPr bwMode="auto">
            <a:xfrm>
              <a:off x="6351539" y="852948"/>
              <a:ext cx="458425" cy="176454"/>
            </a:xfrm>
            <a:custGeom>
              <a:avLst/>
              <a:gdLst/>
              <a:ahLst/>
              <a:cxnLst/>
              <a:rect l="0" t="0" r="r" b="b"/>
              <a:pathLst>
                <a:path w="21600" h="21600">
                  <a:moveTo>
                    <a:pt x="21374" y="0"/>
                  </a:moveTo>
                  <a:lnTo>
                    <a:pt x="21600" y="1634"/>
                  </a:lnTo>
                  <a:lnTo>
                    <a:pt x="226" y="21600"/>
                  </a:lnTo>
                  <a:lnTo>
                    <a:pt x="0" y="19966"/>
                  </a:lnTo>
                  <a:close/>
                  <a:moveTo>
                    <a:pt x="21374"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06" name="AutoShape 55"/>
            <p:cNvSpPr>
              <a:spLocks/>
            </p:cNvSpPr>
            <p:nvPr/>
          </p:nvSpPr>
          <p:spPr bwMode="auto">
            <a:xfrm>
              <a:off x="7230260" y="249991"/>
              <a:ext cx="266010" cy="292611"/>
            </a:xfrm>
            <a:custGeom>
              <a:avLst/>
              <a:gdLst/>
              <a:ahLst/>
              <a:cxnLst/>
              <a:rect l="0" t="0" r="r" b="b"/>
              <a:pathLst>
                <a:path w="21600" h="21600">
                  <a:moveTo>
                    <a:pt x="20743" y="0"/>
                  </a:moveTo>
                  <a:lnTo>
                    <a:pt x="21600" y="699"/>
                  </a:lnTo>
                  <a:lnTo>
                    <a:pt x="857" y="21600"/>
                  </a:lnTo>
                  <a:lnTo>
                    <a:pt x="0" y="20901"/>
                  </a:lnTo>
                  <a:close/>
                  <a:moveTo>
                    <a:pt x="20743"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07" name="AutoShape 56"/>
            <p:cNvSpPr>
              <a:spLocks/>
            </p:cNvSpPr>
            <p:nvPr/>
          </p:nvSpPr>
          <p:spPr bwMode="auto">
            <a:xfrm>
              <a:off x="7351738" y="604672"/>
              <a:ext cx="641971" cy="148079"/>
            </a:xfrm>
            <a:custGeom>
              <a:avLst/>
              <a:gdLst/>
              <a:ahLst/>
              <a:cxnLst/>
              <a:rect l="0" t="0" r="r" b="b"/>
              <a:pathLst>
                <a:path w="21600" h="21600">
                  <a:moveTo>
                    <a:pt x="100" y="21600"/>
                  </a:moveTo>
                  <a:lnTo>
                    <a:pt x="0" y="19584"/>
                  </a:lnTo>
                  <a:lnTo>
                    <a:pt x="21501" y="0"/>
                  </a:lnTo>
                  <a:lnTo>
                    <a:pt x="21600" y="2016"/>
                  </a:lnTo>
                  <a:close/>
                  <a:moveTo>
                    <a:pt x="100" y="2160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08" name="AutoShape 57"/>
            <p:cNvSpPr>
              <a:spLocks/>
            </p:cNvSpPr>
            <p:nvPr/>
          </p:nvSpPr>
          <p:spPr bwMode="auto">
            <a:xfrm>
              <a:off x="5627991" y="2817877"/>
              <a:ext cx="61183" cy="937243"/>
            </a:xfrm>
            <a:custGeom>
              <a:avLst/>
              <a:gdLst/>
              <a:ahLst/>
              <a:cxnLst/>
              <a:rect l="0" t="0" r="r" b="b"/>
              <a:pathLst>
                <a:path w="21600" h="21600">
                  <a:moveTo>
                    <a:pt x="4950" y="0"/>
                  </a:moveTo>
                  <a:lnTo>
                    <a:pt x="21600" y="21583"/>
                  </a:lnTo>
                  <a:lnTo>
                    <a:pt x="16650" y="21600"/>
                  </a:lnTo>
                  <a:lnTo>
                    <a:pt x="0" y="17"/>
                  </a:lnTo>
                  <a:close/>
                  <a:moveTo>
                    <a:pt x="4950"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09" name="AutoShape 58"/>
            <p:cNvSpPr>
              <a:spLocks/>
            </p:cNvSpPr>
            <p:nvPr/>
          </p:nvSpPr>
          <p:spPr bwMode="auto">
            <a:xfrm>
              <a:off x="4975380" y="3676204"/>
              <a:ext cx="481479" cy="246503"/>
            </a:xfrm>
            <a:custGeom>
              <a:avLst/>
              <a:gdLst/>
              <a:ahLst/>
              <a:cxnLst/>
              <a:rect l="0" t="0" r="r" b="b"/>
              <a:pathLst>
                <a:path w="21600" h="21600">
                  <a:moveTo>
                    <a:pt x="281" y="0"/>
                  </a:moveTo>
                  <a:lnTo>
                    <a:pt x="21600" y="20486"/>
                  </a:lnTo>
                  <a:lnTo>
                    <a:pt x="21319" y="21600"/>
                  </a:lnTo>
                  <a:lnTo>
                    <a:pt x="0" y="1114"/>
                  </a:lnTo>
                  <a:close/>
                  <a:moveTo>
                    <a:pt x="281"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10" name="AutoShape 59"/>
            <p:cNvSpPr>
              <a:spLocks/>
            </p:cNvSpPr>
            <p:nvPr/>
          </p:nvSpPr>
          <p:spPr bwMode="auto">
            <a:xfrm>
              <a:off x="4187989" y="3179651"/>
              <a:ext cx="453991" cy="295272"/>
            </a:xfrm>
            <a:custGeom>
              <a:avLst/>
              <a:gdLst/>
              <a:ahLst/>
              <a:cxnLst/>
              <a:rect l="0" t="0" r="r" b="b"/>
              <a:pathLst>
                <a:path w="21600" h="21600">
                  <a:moveTo>
                    <a:pt x="361" y="0"/>
                  </a:moveTo>
                  <a:lnTo>
                    <a:pt x="21600" y="20726"/>
                  </a:lnTo>
                  <a:lnTo>
                    <a:pt x="21239" y="21600"/>
                  </a:lnTo>
                  <a:lnTo>
                    <a:pt x="0" y="874"/>
                  </a:lnTo>
                  <a:close/>
                  <a:moveTo>
                    <a:pt x="361"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11" name="AutoShape 60"/>
            <p:cNvSpPr>
              <a:spLocks/>
            </p:cNvSpPr>
            <p:nvPr/>
          </p:nvSpPr>
          <p:spPr bwMode="auto">
            <a:xfrm>
              <a:off x="5110158" y="4243693"/>
              <a:ext cx="421183" cy="448671"/>
            </a:xfrm>
            <a:custGeom>
              <a:avLst/>
              <a:gdLst/>
              <a:ahLst/>
              <a:cxnLst/>
              <a:rect l="0" t="0" r="r" b="b"/>
              <a:pathLst>
                <a:path w="21600" h="21600">
                  <a:moveTo>
                    <a:pt x="21069" y="0"/>
                  </a:moveTo>
                  <a:lnTo>
                    <a:pt x="21600" y="466"/>
                  </a:lnTo>
                  <a:lnTo>
                    <a:pt x="531" y="21600"/>
                  </a:lnTo>
                  <a:lnTo>
                    <a:pt x="0" y="21134"/>
                  </a:lnTo>
                  <a:close/>
                  <a:moveTo>
                    <a:pt x="21069"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12" name="AutoShape 61"/>
            <p:cNvSpPr>
              <a:spLocks/>
            </p:cNvSpPr>
            <p:nvPr/>
          </p:nvSpPr>
          <p:spPr bwMode="auto">
            <a:xfrm>
              <a:off x="4414985" y="3789702"/>
              <a:ext cx="345813" cy="716454"/>
            </a:xfrm>
            <a:custGeom>
              <a:avLst/>
              <a:gdLst/>
              <a:ahLst/>
              <a:cxnLst/>
              <a:rect l="0" t="0" r="r" b="b"/>
              <a:pathLst>
                <a:path w="21600" h="21600">
                  <a:moveTo>
                    <a:pt x="821" y="21600"/>
                  </a:moveTo>
                  <a:lnTo>
                    <a:pt x="0" y="21421"/>
                  </a:lnTo>
                  <a:lnTo>
                    <a:pt x="20779" y="0"/>
                  </a:lnTo>
                  <a:lnTo>
                    <a:pt x="21600" y="179"/>
                  </a:lnTo>
                  <a:close/>
                  <a:moveTo>
                    <a:pt x="821" y="2160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13" name="AutoShape 62"/>
            <p:cNvSpPr>
              <a:spLocks/>
            </p:cNvSpPr>
            <p:nvPr/>
          </p:nvSpPr>
          <p:spPr bwMode="auto">
            <a:xfrm>
              <a:off x="4464640" y="4640935"/>
              <a:ext cx="323646" cy="133005"/>
            </a:xfrm>
            <a:custGeom>
              <a:avLst/>
              <a:gdLst/>
              <a:ahLst/>
              <a:cxnLst/>
              <a:rect l="0" t="0" r="r" b="b"/>
              <a:pathLst>
                <a:path w="21600" h="21600">
                  <a:moveTo>
                    <a:pt x="334" y="0"/>
                  </a:moveTo>
                  <a:lnTo>
                    <a:pt x="21600" y="19458"/>
                  </a:lnTo>
                  <a:lnTo>
                    <a:pt x="21266" y="21600"/>
                  </a:lnTo>
                  <a:lnTo>
                    <a:pt x="0" y="2142"/>
                  </a:lnTo>
                  <a:close/>
                  <a:moveTo>
                    <a:pt x="334"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14" name="AutoShape 63"/>
            <p:cNvSpPr>
              <a:spLocks/>
            </p:cNvSpPr>
            <p:nvPr/>
          </p:nvSpPr>
          <p:spPr bwMode="auto">
            <a:xfrm>
              <a:off x="7351738" y="3881919"/>
              <a:ext cx="197735" cy="557735"/>
            </a:xfrm>
            <a:custGeom>
              <a:avLst/>
              <a:gdLst/>
              <a:ahLst/>
              <a:cxnLst/>
              <a:rect l="0" t="0" r="r" b="b"/>
              <a:pathLst>
                <a:path w="21600" h="21600">
                  <a:moveTo>
                    <a:pt x="1469" y="0"/>
                  </a:moveTo>
                  <a:lnTo>
                    <a:pt x="21600" y="21426"/>
                  </a:lnTo>
                  <a:lnTo>
                    <a:pt x="20131" y="21600"/>
                  </a:lnTo>
                  <a:lnTo>
                    <a:pt x="0" y="174"/>
                  </a:lnTo>
                  <a:close/>
                  <a:moveTo>
                    <a:pt x="1469"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15" name="AutoShape 64"/>
            <p:cNvSpPr>
              <a:spLocks/>
            </p:cNvSpPr>
            <p:nvPr/>
          </p:nvSpPr>
          <p:spPr bwMode="auto">
            <a:xfrm>
              <a:off x="7805729" y="4513250"/>
              <a:ext cx="540888" cy="85123"/>
            </a:xfrm>
            <a:custGeom>
              <a:avLst/>
              <a:gdLst/>
              <a:ahLst/>
              <a:cxnLst/>
              <a:rect l="0" t="0" r="r" b="b"/>
              <a:pathLst>
                <a:path w="21600" h="21600">
                  <a:moveTo>
                    <a:pt x="21525" y="0"/>
                  </a:moveTo>
                  <a:lnTo>
                    <a:pt x="21600" y="3585"/>
                  </a:lnTo>
                  <a:lnTo>
                    <a:pt x="75" y="21600"/>
                  </a:lnTo>
                  <a:lnTo>
                    <a:pt x="0" y="18015"/>
                  </a:lnTo>
                  <a:close/>
                  <a:moveTo>
                    <a:pt x="21525"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16" name="AutoShape 65"/>
            <p:cNvSpPr>
              <a:spLocks/>
            </p:cNvSpPr>
            <p:nvPr/>
          </p:nvSpPr>
          <p:spPr bwMode="auto">
            <a:xfrm>
              <a:off x="7791542" y="4726058"/>
              <a:ext cx="357341" cy="266010"/>
            </a:xfrm>
            <a:custGeom>
              <a:avLst/>
              <a:gdLst/>
              <a:ahLst/>
              <a:cxnLst/>
              <a:rect l="0" t="0" r="r" b="b"/>
              <a:pathLst>
                <a:path w="21600" h="21600">
                  <a:moveTo>
                    <a:pt x="517" y="0"/>
                  </a:moveTo>
                  <a:lnTo>
                    <a:pt x="21600" y="20647"/>
                  </a:lnTo>
                  <a:lnTo>
                    <a:pt x="21083" y="21600"/>
                  </a:lnTo>
                  <a:lnTo>
                    <a:pt x="0" y="953"/>
                  </a:lnTo>
                  <a:close/>
                  <a:moveTo>
                    <a:pt x="517"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17" name="AutoShape 66"/>
            <p:cNvSpPr>
              <a:spLocks/>
            </p:cNvSpPr>
            <p:nvPr/>
          </p:nvSpPr>
          <p:spPr bwMode="auto">
            <a:xfrm>
              <a:off x="6926122" y="4648028"/>
              <a:ext cx="491232" cy="84237"/>
            </a:xfrm>
            <a:custGeom>
              <a:avLst/>
              <a:gdLst/>
              <a:ahLst/>
              <a:cxnLst/>
              <a:rect l="0" t="0" r="r" b="b"/>
              <a:pathLst>
                <a:path w="21600" h="21600">
                  <a:moveTo>
                    <a:pt x="21511" y="0"/>
                  </a:moveTo>
                  <a:lnTo>
                    <a:pt x="21600" y="3564"/>
                  </a:lnTo>
                  <a:lnTo>
                    <a:pt x="89" y="21600"/>
                  </a:lnTo>
                  <a:lnTo>
                    <a:pt x="0" y="18036"/>
                  </a:lnTo>
                  <a:close/>
                  <a:moveTo>
                    <a:pt x="21511"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18" name="AutoShape 67"/>
            <p:cNvSpPr>
              <a:spLocks/>
            </p:cNvSpPr>
            <p:nvPr/>
          </p:nvSpPr>
          <p:spPr bwMode="auto">
            <a:xfrm>
              <a:off x="7557453" y="3186745"/>
              <a:ext cx="407882" cy="133892"/>
            </a:xfrm>
            <a:custGeom>
              <a:avLst/>
              <a:gdLst/>
              <a:ahLst/>
              <a:cxnLst/>
              <a:rect l="0" t="0" r="r" b="b"/>
              <a:pathLst>
                <a:path w="21600" h="21600">
                  <a:moveTo>
                    <a:pt x="21385" y="0"/>
                  </a:moveTo>
                  <a:lnTo>
                    <a:pt x="21600" y="2186"/>
                  </a:lnTo>
                  <a:lnTo>
                    <a:pt x="215" y="21600"/>
                  </a:lnTo>
                  <a:lnTo>
                    <a:pt x="0" y="19414"/>
                  </a:lnTo>
                  <a:close/>
                  <a:moveTo>
                    <a:pt x="21385"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19" name="AutoShape 68"/>
            <p:cNvSpPr>
              <a:spLocks/>
            </p:cNvSpPr>
            <p:nvPr/>
          </p:nvSpPr>
          <p:spPr bwMode="auto">
            <a:xfrm>
              <a:off x="7954695" y="1738763"/>
              <a:ext cx="465518" cy="49655"/>
            </a:xfrm>
            <a:custGeom>
              <a:avLst/>
              <a:gdLst/>
              <a:ahLst/>
              <a:cxnLst/>
              <a:rect l="0" t="0" r="r" b="b"/>
              <a:pathLst>
                <a:path w="21600" h="21600">
                  <a:moveTo>
                    <a:pt x="21550" y="0"/>
                  </a:moveTo>
                  <a:lnTo>
                    <a:pt x="21600" y="6154"/>
                  </a:lnTo>
                  <a:lnTo>
                    <a:pt x="50" y="21600"/>
                  </a:lnTo>
                  <a:lnTo>
                    <a:pt x="0" y="15446"/>
                  </a:lnTo>
                  <a:close/>
                  <a:moveTo>
                    <a:pt x="21550"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20" name="AutoShape 69"/>
            <p:cNvSpPr>
              <a:spLocks/>
            </p:cNvSpPr>
            <p:nvPr/>
          </p:nvSpPr>
          <p:spPr bwMode="auto">
            <a:xfrm>
              <a:off x="7316270" y="2136891"/>
              <a:ext cx="324533" cy="1017933"/>
            </a:xfrm>
            <a:custGeom>
              <a:avLst/>
              <a:gdLst/>
              <a:ahLst/>
              <a:cxnLst/>
              <a:rect l="0" t="0" r="r" b="b"/>
              <a:pathLst>
                <a:path w="21600" h="21600">
                  <a:moveTo>
                    <a:pt x="20699" y="0"/>
                  </a:moveTo>
                  <a:lnTo>
                    <a:pt x="21600" y="88"/>
                  </a:lnTo>
                  <a:lnTo>
                    <a:pt x="901" y="21600"/>
                  </a:lnTo>
                  <a:lnTo>
                    <a:pt x="0" y="21512"/>
                  </a:lnTo>
                  <a:close/>
                  <a:moveTo>
                    <a:pt x="20699"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21" name="AutoShape 71"/>
            <p:cNvSpPr>
              <a:spLocks/>
            </p:cNvSpPr>
            <p:nvPr/>
          </p:nvSpPr>
          <p:spPr bwMode="auto">
            <a:xfrm>
              <a:off x="8082379" y="3271868"/>
              <a:ext cx="91330" cy="481479"/>
            </a:xfrm>
            <a:custGeom>
              <a:avLst/>
              <a:gdLst/>
              <a:ahLst/>
              <a:cxnLst/>
              <a:rect l="0" t="0" r="r" b="b"/>
              <a:pathLst>
                <a:path w="21600" h="21600">
                  <a:moveTo>
                    <a:pt x="18316" y="21600"/>
                  </a:moveTo>
                  <a:lnTo>
                    <a:pt x="0" y="109"/>
                  </a:lnTo>
                  <a:lnTo>
                    <a:pt x="3284" y="0"/>
                  </a:lnTo>
                  <a:lnTo>
                    <a:pt x="21600" y="21491"/>
                  </a:lnTo>
                  <a:close/>
                  <a:moveTo>
                    <a:pt x="18316" y="2160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22" name="AutoShape 72"/>
            <p:cNvSpPr>
              <a:spLocks/>
            </p:cNvSpPr>
            <p:nvPr/>
          </p:nvSpPr>
          <p:spPr bwMode="auto">
            <a:xfrm>
              <a:off x="7727699" y="3881919"/>
              <a:ext cx="394582" cy="574582"/>
            </a:xfrm>
            <a:custGeom>
              <a:avLst/>
              <a:gdLst/>
              <a:ahLst/>
              <a:cxnLst/>
              <a:rect l="0" t="0" r="r" b="b"/>
              <a:pathLst>
                <a:path w="21600" h="21600">
                  <a:moveTo>
                    <a:pt x="20956" y="0"/>
                  </a:moveTo>
                  <a:lnTo>
                    <a:pt x="21600" y="298"/>
                  </a:lnTo>
                  <a:lnTo>
                    <a:pt x="644" y="21600"/>
                  </a:lnTo>
                  <a:lnTo>
                    <a:pt x="0" y="21302"/>
                  </a:lnTo>
                  <a:close/>
                  <a:moveTo>
                    <a:pt x="20956"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23" name="AutoShape 73"/>
            <p:cNvSpPr>
              <a:spLocks/>
            </p:cNvSpPr>
            <p:nvPr/>
          </p:nvSpPr>
          <p:spPr bwMode="auto">
            <a:xfrm>
              <a:off x="7805729" y="674722"/>
              <a:ext cx="283744" cy="419409"/>
            </a:xfrm>
            <a:custGeom>
              <a:avLst/>
              <a:gdLst/>
              <a:ahLst/>
              <a:cxnLst/>
              <a:rect l="0" t="0" r="r" b="b"/>
              <a:pathLst>
                <a:path w="21378" h="21524">
                  <a:moveTo>
                    <a:pt x="801" y="21524"/>
                  </a:moveTo>
                  <a:cubicBezTo>
                    <a:pt x="650" y="21524"/>
                    <a:pt x="496" y="21495"/>
                    <a:pt x="360" y="21433"/>
                  </a:cubicBezTo>
                  <a:cubicBezTo>
                    <a:pt x="-10" y="21266"/>
                    <a:pt x="-111" y="20927"/>
                    <a:pt x="133" y="20675"/>
                  </a:cubicBezTo>
                  <a:lnTo>
                    <a:pt x="19907" y="246"/>
                  </a:lnTo>
                  <a:cubicBezTo>
                    <a:pt x="20152" y="-7"/>
                    <a:pt x="20649" y="-76"/>
                    <a:pt x="21018" y="91"/>
                  </a:cubicBezTo>
                  <a:cubicBezTo>
                    <a:pt x="21387" y="257"/>
                    <a:pt x="21489" y="597"/>
                    <a:pt x="21245" y="849"/>
                  </a:cubicBezTo>
                  <a:lnTo>
                    <a:pt x="1471" y="21278"/>
                  </a:lnTo>
                  <a:cubicBezTo>
                    <a:pt x="1316" y="21438"/>
                    <a:pt x="1061" y="21524"/>
                    <a:pt x="801" y="21524"/>
                  </a:cubicBezTo>
                  <a:close/>
                  <a:moveTo>
                    <a:pt x="801" y="21524"/>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24" name="AutoShape 74"/>
            <p:cNvSpPr>
              <a:spLocks/>
            </p:cNvSpPr>
            <p:nvPr/>
          </p:nvSpPr>
          <p:spPr bwMode="auto">
            <a:xfrm>
              <a:off x="7309176" y="930978"/>
              <a:ext cx="397242" cy="191527"/>
            </a:xfrm>
            <a:custGeom>
              <a:avLst/>
              <a:gdLst/>
              <a:ahLst/>
              <a:cxnLst/>
              <a:rect l="0" t="0" r="r" b="b"/>
              <a:pathLst>
                <a:path w="21441" h="21434">
                  <a:moveTo>
                    <a:pt x="20866" y="21434"/>
                  </a:moveTo>
                  <a:cubicBezTo>
                    <a:pt x="20786" y="21434"/>
                    <a:pt x="20706" y="21400"/>
                    <a:pt x="20629" y="21328"/>
                  </a:cubicBezTo>
                  <a:lnTo>
                    <a:pt x="337" y="2276"/>
                  </a:lnTo>
                  <a:cubicBezTo>
                    <a:pt x="48" y="2005"/>
                    <a:pt x="-80" y="1299"/>
                    <a:pt x="51" y="700"/>
                  </a:cubicBezTo>
                  <a:cubicBezTo>
                    <a:pt x="182" y="101"/>
                    <a:pt x="521" y="-166"/>
                    <a:pt x="811" y="107"/>
                  </a:cubicBezTo>
                  <a:lnTo>
                    <a:pt x="21103" y="19159"/>
                  </a:lnTo>
                  <a:cubicBezTo>
                    <a:pt x="21392" y="19430"/>
                    <a:pt x="21520" y="20135"/>
                    <a:pt x="21389" y="20735"/>
                  </a:cubicBezTo>
                  <a:cubicBezTo>
                    <a:pt x="21293" y="21174"/>
                    <a:pt x="21084" y="21434"/>
                    <a:pt x="20866" y="21434"/>
                  </a:cubicBezTo>
                  <a:close/>
                  <a:moveTo>
                    <a:pt x="20866" y="21434"/>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25" name="AutoShape 75"/>
            <p:cNvSpPr>
              <a:spLocks/>
            </p:cNvSpPr>
            <p:nvPr/>
          </p:nvSpPr>
          <p:spPr bwMode="auto">
            <a:xfrm>
              <a:off x="7699325" y="1207629"/>
              <a:ext cx="85123" cy="382168"/>
            </a:xfrm>
            <a:custGeom>
              <a:avLst/>
              <a:gdLst/>
              <a:ahLst/>
              <a:cxnLst/>
              <a:rect l="0" t="0" r="r" b="b"/>
              <a:pathLst>
                <a:path w="21176" h="21552">
                  <a:moveTo>
                    <a:pt x="2652" y="21552"/>
                  </a:moveTo>
                  <a:cubicBezTo>
                    <a:pt x="2498" y="21552"/>
                    <a:pt x="2343" y="21549"/>
                    <a:pt x="2188" y="21543"/>
                  </a:cubicBezTo>
                  <a:cubicBezTo>
                    <a:pt x="750" y="21485"/>
                    <a:pt x="-212" y="21175"/>
                    <a:pt x="40" y="20849"/>
                  </a:cubicBezTo>
                  <a:lnTo>
                    <a:pt x="15921" y="494"/>
                  </a:lnTo>
                  <a:cubicBezTo>
                    <a:pt x="16177" y="168"/>
                    <a:pt x="17559" y="-48"/>
                    <a:pt x="18988" y="9"/>
                  </a:cubicBezTo>
                  <a:cubicBezTo>
                    <a:pt x="20426" y="66"/>
                    <a:pt x="21388" y="377"/>
                    <a:pt x="21136" y="702"/>
                  </a:cubicBezTo>
                  <a:lnTo>
                    <a:pt x="5255" y="21057"/>
                  </a:lnTo>
                  <a:cubicBezTo>
                    <a:pt x="5029" y="21347"/>
                    <a:pt x="3912" y="21552"/>
                    <a:pt x="2652" y="21552"/>
                  </a:cubicBezTo>
                  <a:close/>
                  <a:moveTo>
                    <a:pt x="2652" y="21552"/>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26" name="AutoShape 76"/>
            <p:cNvSpPr>
              <a:spLocks/>
            </p:cNvSpPr>
            <p:nvPr/>
          </p:nvSpPr>
          <p:spPr bwMode="auto">
            <a:xfrm>
              <a:off x="8330656" y="604672"/>
              <a:ext cx="397242" cy="396356"/>
            </a:xfrm>
            <a:custGeom>
              <a:avLst/>
              <a:gdLst/>
              <a:ahLst/>
              <a:cxnLst/>
              <a:rect l="0" t="0" r="r" b="b"/>
              <a:pathLst>
                <a:path w="21488" h="21544">
                  <a:moveTo>
                    <a:pt x="20912" y="21544"/>
                  </a:moveTo>
                  <a:cubicBezTo>
                    <a:pt x="20765" y="21544"/>
                    <a:pt x="20618" y="21488"/>
                    <a:pt x="20505" y="21375"/>
                  </a:cubicBezTo>
                  <a:lnTo>
                    <a:pt x="169" y="985"/>
                  </a:lnTo>
                  <a:cubicBezTo>
                    <a:pt x="-56" y="760"/>
                    <a:pt x="-56" y="394"/>
                    <a:pt x="169" y="169"/>
                  </a:cubicBezTo>
                  <a:cubicBezTo>
                    <a:pt x="394" y="-56"/>
                    <a:pt x="758" y="-56"/>
                    <a:pt x="983" y="169"/>
                  </a:cubicBezTo>
                  <a:lnTo>
                    <a:pt x="21319" y="20559"/>
                  </a:lnTo>
                  <a:cubicBezTo>
                    <a:pt x="21544" y="20784"/>
                    <a:pt x="21544" y="21150"/>
                    <a:pt x="21319" y="21375"/>
                  </a:cubicBezTo>
                  <a:cubicBezTo>
                    <a:pt x="21207" y="21488"/>
                    <a:pt x="21060" y="21544"/>
                    <a:pt x="20912" y="21544"/>
                  </a:cubicBezTo>
                  <a:close/>
                  <a:moveTo>
                    <a:pt x="20912" y="21544"/>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27" name="AutoShape 77"/>
            <p:cNvSpPr>
              <a:spLocks/>
            </p:cNvSpPr>
            <p:nvPr/>
          </p:nvSpPr>
          <p:spPr bwMode="auto">
            <a:xfrm>
              <a:off x="8273907" y="121420"/>
              <a:ext cx="176454" cy="220788"/>
            </a:xfrm>
            <a:custGeom>
              <a:avLst/>
              <a:gdLst/>
              <a:ahLst/>
              <a:cxnLst/>
              <a:rect l="0" t="0" r="r" b="b"/>
              <a:pathLst>
                <a:path w="21274" h="21467">
                  <a:moveTo>
                    <a:pt x="1276" y="21467"/>
                  </a:moveTo>
                  <a:cubicBezTo>
                    <a:pt x="1000" y="21467"/>
                    <a:pt x="722" y="21395"/>
                    <a:pt x="488" y="21245"/>
                  </a:cubicBezTo>
                  <a:cubicBezTo>
                    <a:pt x="-66" y="20891"/>
                    <a:pt x="-163" y="20238"/>
                    <a:pt x="273" y="19786"/>
                  </a:cubicBezTo>
                  <a:lnTo>
                    <a:pt x="18994" y="397"/>
                  </a:lnTo>
                  <a:cubicBezTo>
                    <a:pt x="19430" y="-54"/>
                    <a:pt x="20233" y="-133"/>
                    <a:pt x="20786" y="222"/>
                  </a:cubicBezTo>
                  <a:cubicBezTo>
                    <a:pt x="21340" y="576"/>
                    <a:pt x="21437" y="1229"/>
                    <a:pt x="21001" y="1680"/>
                  </a:cubicBezTo>
                  <a:lnTo>
                    <a:pt x="2280" y="21070"/>
                  </a:lnTo>
                  <a:cubicBezTo>
                    <a:pt x="2029" y="21331"/>
                    <a:pt x="1654" y="21467"/>
                    <a:pt x="1276" y="21467"/>
                  </a:cubicBezTo>
                  <a:close/>
                  <a:moveTo>
                    <a:pt x="1276" y="21467"/>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28" name="AutoShape 81"/>
            <p:cNvSpPr>
              <a:spLocks/>
            </p:cNvSpPr>
            <p:nvPr/>
          </p:nvSpPr>
          <p:spPr bwMode="auto">
            <a:xfrm>
              <a:off x="4769665" y="2491571"/>
              <a:ext cx="510740" cy="48769"/>
            </a:xfrm>
            <a:custGeom>
              <a:avLst/>
              <a:gdLst/>
              <a:ahLst/>
              <a:cxnLst/>
              <a:rect l="0" t="0" r="r" b="b"/>
              <a:pathLst>
                <a:path w="21573" h="21486">
                  <a:moveTo>
                    <a:pt x="449" y="21486"/>
                  </a:moveTo>
                  <a:cubicBezTo>
                    <a:pt x="213" y="21486"/>
                    <a:pt x="14" y="19595"/>
                    <a:pt x="0" y="17149"/>
                  </a:cubicBezTo>
                  <a:cubicBezTo>
                    <a:pt x="-14" y="14610"/>
                    <a:pt x="175" y="12431"/>
                    <a:pt x="423" y="12284"/>
                  </a:cubicBezTo>
                  <a:lnTo>
                    <a:pt x="21097" y="6"/>
                  </a:lnTo>
                  <a:cubicBezTo>
                    <a:pt x="21347" y="-114"/>
                    <a:pt x="21558" y="1798"/>
                    <a:pt x="21572" y="4337"/>
                  </a:cubicBezTo>
                  <a:cubicBezTo>
                    <a:pt x="21586" y="6875"/>
                    <a:pt x="21397" y="9055"/>
                    <a:pt x="21149" y="9202"/>
                  </a:cubicBezTo>
                  <a:lnTo>
                    <a:pt x="475" y="21480"/>
                  </a:lnTo>
                  <a:cubicBezTo>
                    <a:pt x="466" y="21483"/>
                    <a:pt x="458" y="21486"/>
                    <a:pt x="449" y="21486"/>
                  </a:cubicBezTo>
                  <a:close/>
                  <a:moveTo>
                    <a:pt x="449" y="21486"/>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29" name="AutoShape 82"/>
            <p:cNvSpPr>
              <a:spLocks/>
            </p:cNvSpPr>
            <p:nvPr/>
          </p:nvSpPr>
          <p:spPr bwMode="auto">
            <a:xfrm>
              <a:off x="4698729" y="2590882"/>
              <a:ext cx="85123" cy="808671"/>
            </a:xfrm>
            <a:custGeom>
              <a:avLst/>
              <a:gdLst/>
              <a:ahLst/>
              <a:cxnLst/>
              <a:rect l="0" t="0" r="r" b="b"/>
              <a:pathLst>
                <a:path w="21379" h="21588">
                  <a:moveTo>
                    <a:pt x="18705" y="21588"/>
                  </a:moveTo>
                  <a:cubicBezTo>
                    <a:pt x="17328" y="21588"/>
                    <a:pt x="16158" y="21475"/>
                    <a:pt x="16044" y="21327"/>
                  </a:cubicBezTo>
                  <a:lnTo>
                    <a:pt x="9" y="307"/>
                  </a:lnTo>
                  <a:cubicBezTo>
                    <a:pt x="-110" y="150"/>
                    <a:pt x="986" y="13"/>
                    <a:pt x="2457" y="1"/>
                  </a:cubicBezTo>
                  <a:cubicBezTo>
                    <a:pt x="3927" y="-12"/>
                    <a:pt x="5217" y="104"/>
                    <a:pt x="5336" y="261"/>
                  </a:cubicBezTo>
                  <a:lnTo>
                    <a:pt x="21371" y="21281"/>
                  </a:lnTo>
                  <a:cubicBezTo>
                    <a:pt x="21490" y="21437"/>
                    <a:pt x="20394" y="21574"/>
                    <a:pt x="18923" y="21587"/>
                  </a:cubicBezTo>
                  <a:cubicBezTo>
                    <a:pt x="18851" y="21588"/>
                    <a:pt x="18778" y="21588"/>
                    <a:pt x="18705" y="21588"/>
                  </a:cubicBezTo>
                  <a:close/>
                  <a:moveTo>
                    <a:pt x="18705" y="21588"/>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30" name="AutoShape 83"/>
            <p:cNvSpPr>
              <a:spLocks/>
            </p:cNvSpPr>
            <p:nvPr/>
          </p:nvSpPr>
          <p:spPr bwMode="auto">
            <a:xfrm>
              <a:off x="4152521" y="2569601"/>
              <a:ext cx="503646" cy="454878"/>
            </a:xfrm>
            <a:custGeom>
              <a:avLst/>
              <a:gdLst/>
              <a:ahLst/>
              <a:cxnLst/>
              <a:rect l="0" t="0" r="r" b="b"/>
              <a:pathLst>
                <a:path w="21499" h="21544">
                  <a:moveTo>
                    <a:pt x="448" y="21544"/>
                  </a:moveTo>
                  <a:cubicBezTo>
                    <a:pt x="325" y="21544"/>
                    <a:pt x="203" y="21488"/>
                    <a:pt x="114" y="21379"/>
                  </a:cubicBezTo>
                  <a:cubicBezTo>
                    <a:pt x="-51" y="21175"/>
                    <a:pt x="-36" y="20860"/>
                    <a:pt x="148" y="20677"/>
                  </a:cubicBezTo>
                  <a:lnTo>
                    <a:pt x="20751" y="128"/>
                  </a:lnTo>
                  <a:cubicBezTo>
                    <a:pt x="20935" y="-56"/>
                    <a:pt x="21218" y="-39"/>
                    <a:pt x="21384" y="165"/>
                  </a:cubicBezTo>
                  <a:cubicBezTo>
                    <a:pt x="21549" y="370"/>
                    <a:pt x="21534" y="684"/>
                    <a:pt x="21350" y="867"/>
                  </a:cubicBezTo>
                  <a:lnTo>
                    <a:pt x="747" y="21417"/>
                  </a:lnTo>
                  <a:cubicBezTo>
                    <a:pt x="662" y="21502"/>
                    <a:pt x="555" y="21544"/>
                    <a:pt x="448" y="21544"/>
                  </a:cubicBezTo>
                  <a:close/>
                  <a:moveTo>
                    <a:pt x="448" y="21544"/>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31" name="AutoShape 84"/>
            <p:cNvSpPr>
              <a:spLocks/>
            </p:cNvSpPr>
            <p:nvPr/>
          </p:nvSpPr>
          <p:spPr bwMode="auto">
            <a:xfrm>
              <a:off x="6663658" y="3718766"/>
              <a:ext cx="277538" cy="256257"/>
            </a:xfrm>
            <a:custGeom>
              <a:avLst/>
              <a:gdLst/>
              <a:ahLst/>
              <a:cxnLst/>
              <a:rect l="0" t="0" r="r" b="b"/>
              <a:pathLst>
                <a:path w="21423" h="21504">
                  <a:moveTo>
                    <a:pt x="804" y="21504"/>
                  </a:moveTo>
                  <a:cubicBezTo>
                    <a:pt x="587" y="21504"/>
                    <a:pt x="370" y="21409"/>
                    <a:pt x="212" y="21222"/>
                  </a:cubicBezTo>
                  <a:cubicBezTo>
                    <a:pt x="-88" y="20868"/>
                    <a:pt x="-67" y="20316"/>
                    <a:pt x="260" y="19990"/>
                  </a:cubicBezTo>
                  <a:lnTo>
                    <a:pt x="20076" y="230"/>
                  </a:lnTo>
                  <a:cubicBezTo>
                    <a:pt x="20403" y="-96"/>
                    <a:pt x="20910" y="-73"/>
                    <a:pt x="21212" y="283"/>
                  </a:cubicBezTo>
                  <a:cubicBezTo>
                    <a:pt x="21512" y="637"/>
                    <a:pt x="21490" y="1188"/>
                    <a:pt x="21163" y="1514"/>
                  </a:cubicBezTo>
                  <a:lnTo>
                    <a:pt x="1346" y="21275"/>
                  </a:lnTo>
                  <a:cubicBezTo>
                    <a:pt x="1192" y="21428"/>
                    <a:pt x="998" y="21504"/>
                    <a:pt x="804" y="21504"/>
                  </a:cubicBezTo>
                  <a:close/>
                  <a:moveTo>
                    <a:pt x="804" y="21504"/>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32" name="AutoShape 85"/>
            <p:cNvSpPr>
              <a:spLocks/>
            </p:cNvSpPr>
            <p:nvPr/>
          </p:nvSpPr>
          <p:spPr bwMode="auto">
            <a:xfrm>
              <a:off x="5982672" y="4023791"/>
              <a:ext cx="493006" cy="56749"/>
            </a:xfrm>
            <a:custGeom>
              <a:avLst/>
              <a:gdLst/>
              <a:ahLst/>
              <a:cxnLst/>
              <a:rect l="0" t="0" r="r" b="b"/>
              <a:pathLst>
                <a:path w="21564" h="21434">
                  <a:moveTo>
                    <a:pt x="21100" y="21434"/>
                  </a:moveTo>
                  <a:cubicBezTo>
                    <a:pt x="21088" y="21434"/>
                    <a:pt x="21076" y="21431"/>
                    <a:pt x="21064" y="21423"/>
                  </a:cubicBezTo>
                  <a:lnTo>
                    <a:pt x="430" y="8008"/>
                  </a:lnTo>
                  <a:cubicBezTo>
                    <a:pt x="174" y="7843"/>
                    <a:pt x="-18" y="5916"/>
                    <a:pt x="1" y="3709"/>
                  </a:cubicBezTo>
                  <a:cubicBezTo>
                    <a:pt x="20" y="1504"/>
                    <a:pt x="242" y="-166"/>
                    <a:pt x="500" y="13"/>
                  </a:cubicBezTo>
                  <a:lnTo>
                    <a:pt x="21134" y="13425"/>
                  </a:lnTo>
                  <a:cubicBezTo>
                    <a:pt x="21390" y="13591"/>
                    <a:pt x="21582" y="15518"/>
                    <a:pt x="21563" y="17725"/>
                  </a:cubicBezTo>
                  <a:cubicBezTo>
                    <a:pt x="21545" y="19833"/>
                    <a:pt x="21340" y="21434"/>
                    <a:pt x="21100" y="21434"/>
                  </a:cubicBezTo>
                  <a:close/>
                  <a:moveTo>
                    <a:pt x="21100" y="21434"/>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33" name="AutoShape 86"/>
            <p:cNvSpPr>
              <a:spLocks/>
            </p:cNvSpPr>
            <p:nvPr/>
          </p:nvSpPr>
          <p:spPr bwMode="auto">
            <a:xfrm>
              <a:off x="4918631" y="2732754"/>
              <a:ext cx="503646" cy="709361"/>
            </a:xfrm>
            <a:custGeom>
              <a:avLst/>
              <a:gdLst/>
              <a:ahLst/>
              <a:cxnLst/>
              <a:rect l="0" t="0" r="r" b="b"/>
              <a:pathLst>
                <a:path w="21477" h="21556">
                  <a:moveTo>
                    <a:pt x="453" y="21556"/>
                  </a:moveTo>
                  <a:cubicBezTo>
                    <a:pt x="363" y="21556"/>
                    <a:pt x="272" y="21537"/>
                    <a:pt x="193" y="21498"/>
                  </a:cubicBezTo>
                  <a:cubicBezTo>
                    <a:pt x="-12" y="21395"/>
                    <a:pt x="-62" y="21193"/>
                    <a:pt x="82" y="21047"/>
                  </a:cubicBezTo>
                  <a:lnTo>
                    <a:pt x="20651" y="138"/>
                  </a:lnTo>
                  <a:cubicBezTo>
                    <a:pt x="20795" y="-8"/>
                    <a:pt x="21078" y="-44"/>
                    <a:pt x="21283" y="59"/>
                  </a:cubicBezTo>
                  <a:cubicBezTo>
                    <a:pt x="21488" y="161"/>
                    <a:pt x="21538" y="363"/>
                    <a:pt x="21394" y="509"/>
                  </a:cubicBezTo>
                  <a:lnTo>
                    <a:pt x="825" y="21418"/>
                  </a:lnTo>
                  <a:cubicBezTo>
                    <a:pt x="737" y="21508"/>
                    <a:pt x="596" y="21556"/>
                    <a:pt x="453" y="21556"/>
                  </a:cubicBezTo>
                  <a:close/>
                  <a:moveTo>
                    <a:pt x="453" y="21556"/>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34" name="AutoShape 88"/>
            <p:cNvSpPr>
              <a:spLocks/>
            </p:cNvSpPr>
            <p:nvPr/>
          </p:nvSpPr>
          <p:spPr bwMode="auto">
            <a:xfrm>
              <a:off x="8160409" y="2413542"/>
              <a:ext cx="531134" cy="652612"/>
            </a:xfrm>
            <a:custGeom>
              <a:avLst/>
              <a:gdLst/>
              <a:ahLst/>
              <a:cxnLst/>
              <a:rect l="0" t="0" r="r" b="b"/>
              <a:pathLst>
                <a:path w="21493" h="21556">
                  <a:moveTo>
                    <a:pt x="429" y="21556"/>
                  </a:moveTo>
                  <a:cubicBezTo>
                    <a:pt x="334" y="21556"/>
                    <a:pt x="239" y="21530"/>
                    <a:pt x="159" y="21478"/>
                  </a:cubicBezTo>
                  <a:cubicBezTo>
                    <a:pt x="-25" y="21356"/>
                    <a:pt x="-54" y="21134"/>
                    <a:pt x="95" y="20984"/>
                  </a:cubicBezTo>
                  <a:lnTo>
                    <a:pt x="20728" y="131"/>
                  </a:lnTo>
                  <a:cubicBezTo>
                    <a:pt x="20877" y="-20"/>
                    <a:pt x="21149" y="-44"/>
                    <a:pt x="21333" y="78"/>
                  </a:cubicBezTo>
                  <a:cubicBezTo>
                    <a:pt x="21518" y="200"/>
                    <a:pt x="21546" y="422"/>
                    <a:pt x="21397" y="572"/>
                  </a:cubicBezTo>
                  <a:lnTo>
                    <a:pt x="764" y="21425"/>
                  </a:lnTo>
                  <a:cubicBezTo>
                    <a:pt x="679" y="21511"/>
                    <a:pt x="554" y="21556"/>
                    <a:pt x="429" y="21556"/>
                  </a:cubicBezTo>
                  <a:close/>
                  <a:moveTo>
                    <a:pt x="429" y="21556"/>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35" name="AutoShape 89"/>
            <p:cNvSpPr>
              <a:spLocks/>
            </p:cNvSpPr>
            <p:nvPr/>
          </p:nvSpPr>
          <p:spPr bwMode="auto">
            <a:xfrm>
              <a:off x="8188784" y="3186745"/>
              <a:ext cx="453104" cy="213695"/>
            </a:xfrm>
            <a:custGeom>
              <a:avLst/>
              <a:gdLst/>
              <a:ahLst/>
              <a:cxnLst/>
              <a:rect l="0" t="0" r="r" b="b"/>
              <a:pathLst>
                <a:path w="21459" h="21452">
                  <a:moveTo>
                    <a:pt x="20947" y="21452"/>
                  </a:moveTo>
                  <a:cubicBezTo>
                    <a:pt x="20877" y="21452"/>
                    <a:pt x="20806" y="21422"/>
                    <a:pt x="20738" y="21358"/>
                  </a:cubicBezTo>
                  <a:lnTo>
                    <a:pt x="301" y="2052"/>
                  </a:lnTo>
                  <a:cubicBezTo>
                    <a:pt x="44" y="1808"/>
                    <a:pt x="-71" y="1173"/>
                    <a:pt x="45" y="633"/>
                  </a:cubicBezTo>
                  <a:cubicBezTo>
                    <a:pt x="160" y="93"/>
                    <a:pt x="464" y="-148"/>
                    <a:pt x="720" y="95"/>
                  </a:cubicBezTo>
                  <a:lnTo>
                    <a:pt x="21157" y="19401"/>
                  </a:lnTo>
                  <a:cubicBezTo>
                    <a:pt x="21414" y="19644"/>
                    <a:pt x="21529" y="20279"/>
                    <a:pt x="21413" y="20819"/>
                  </a:cubicBezTo>
                  <a:cubicBezTo>
                    <a:pt x="21328" y="21217"/>
                    <a:pt x="21142" y="21452"/>
                    <a:pt x="20947" y="21452"/>
                  </a:cubicBezTo>
                  <a:close/>
                  <a:moveTo>
                    <a:pt x="20947" y="21452"/>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36" name="AutoShape 90"/>
            <p:cNvSpPr>
              <a:spLocks/>
            </p:cNvSpPr>
            <p:nvPr/>
          </p:nvSpPr>
          <p:spPr bwMode="auto">
            <a:xfrm>
              <a:off x="8217158" y="3505957"/>
              <a:ext cx="422957" cy="284631"/>
            </a:xfrm>
            <a:custGeom>
              <a:avLst/>
              <a:gdLst/>
              <a:ahLst/>
              <a:cxnLst/>
              <a:rect l="0" t="0" r="r" b="b"/>
              <a:pathLst>
                <a:path w="21453" h="21491">
                  <a:moveTo>
                    <a:pt x="528" y="21491"/>
                  </a:moveTo>
                  <a:cubicBezTo>
                    <a:pt x="356" y="21491"/>
                    <a:pt x="188" y="21366"/>
                    <a:pt x="87" y="21136"/>
                  </a:cubicBezTo>
                  <a:cubicBezTo>
                    <a:pt x="-73" y="20772"/>
                    <a:pt x="-5" y="20285"/>
                    <a:pt x="239" y="20047"/>
                  </a:cubicBezTo>
                  <a:lnTo>
                    <a:pt x="20637" y="128"/>
                  </a:lnTo>
                  <a:cubicBezTo>
                    <a:pt x="20881" y="-109"/>
                    <a:pt x="21208" y="-9"/>
                    <a:pt x="21367" y="355"/>
                  </a:cubicBezTo>
                  <a:cubicBezTo>
                    <a:pt x="21527" y="718"/>
                    <a:pt x="21459" y="1205"/>
                    <a:pt x="21215" y="1443"/>
                  </a:cubicBezTo>
                  <a:lnTo>
                    <a:pt x="817" y="21363"/>
                  </a:lnTo>
                  <a:cubicBezTo>
                    <a:pt x="728" y="21450"/>
                    <a:pt x="627" y="21491"/>
                    <a:pt x="528" y="21491"/>
                  </a:cubicBezTo>
                  <a:close/>
                  <a:moveTo>
                    <a:pt x="528" y="2149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37" name="AutoShape 91"/>
            <p:cNvSpPr>
              <a:spLocks/>
            </p:cNvSpPr>
            <p:nvPr/>
          </p:nvSpPr>
          <p:spPr bwMode="auto">
            <a:xfrm>
              <a:off x="5911736" y="4208225"/>
              <a:ext cx="794484" cy="524927"/>
            </a:xfrm>
            <a:custGeom>
              <a:avLst/>
              <a:gdLst/>
              <a:ahLst/>
              <a:cxnLst/>
              <a:rect l="0" t="0" r="r" b="b"/>
              <a:pathLst>
                <a:path w="21520" h="21539">
                  <a:moveTo>
                    <a:pt x="21231" y="21539"/>
                  </a:moveTo>
                  <a:cubicBezTo>
                    <a:pt x="21177" y="21539"/>
                    <a:pt x="21123" y="21516"/>
                    <a:pt x="21074" y="21468"/>
                  </a:cubicBezTo>
                  <a:lnTo>
                    <a:pt x="131" y="803"/>
                  </a:lnTo>
                  <a:cubicBezTo>
                    <a:pt x="-2" y="671"/>
                    <a:pt x="-40" y="400"/>
                    <a:pt x="47" y="199"/>
                  </a:cubicBezTo>
                  <a:cubicBezTo>
                    <a:pt x="134" y="-3"/>
                    <a:pt x="312" y="-61"/>
                    <a:pt x="446" y="71"/>
                  </a:cubicBezTo>
                  <a:lnTo>
                    <a:pt x="21389" y="20737"/>
                  </a:lnTo>
                  <a:cubicBezTo>
                    <a:pt x="21522" y="20868"/>
                    <a:pt x="21560" y="21139"/>
                    <a:pt x="21473" y="21341"/>
                  </a:cubicBezTo>
                  <a:cubicBezTo>
                    <a:pt x="21418" y="21469"/>
                    <a:pt x="21325" y="21539"/>
                    <a:pt x="21231" y="21539"/>
                  </a:cubicBezTo>
                  <a:close/>
                  <a:moveTo>
                    <a:pt x="21231" y="2153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38" name="AutoShape 93"/>
            <p:cNvSpPr>
              <a:spLocks/>
            </p:cNvSpPr>
            <p:nvPr/>
          </p:nvSpPr>
          <p:spPr bwMode="auto">
            <a:xfrm>
              <a:off x="6394101" y="335115"/>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39" name="AutoShape 95"/>
            <p:cNvSpPr>
              <a:spLocks/>
            </p:cNvSpPr>
            <p:nvPr/>
          </p:nvSpPr>
          <p:spPr bwMode="auto">
            <a:xfrm>
              <a:off x="3882964" y="5002709"/>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40" name="AutoShape 100"/>
            <p:cNvSpPr>
              <a:spLocks/>
            </p:cNvSpPr>
            <p:nvPr/>
          </p:nvSpPr>
          <p:spPr bwMode="auto">
            <a:xfrm>
              <a:off x="8791740" y="3825170"/>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41" name="AutoShape 101"/>
            <p:cNvSpPr>
              <a:spLocks/>
            </p:cNvSpPr>
            <p:nvPr/>
          </p:nvSpPr>
          <p:spPr bwMode="auto">
            <a:xfrm>
              <a:off x="8614400" y="4832462"/>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42" name="AutoShape 102"/>
            <p:cNvSpPr>
              <a:spLocks/>
            </p:cNvSpPr>
            <p:nvPr/>
          </p:nvSpPr>
          <p:spPr bwMode="auto">
            <a:xfrm>
              <a:off x="8238439" y="1108318"/>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43" name="AutoShape 103"/>
            <p:cNvSpPr>
              <a:spLocks/>
            </p:cNvSpPr>
            <p:nvPr/>
          </p:nvSpPr>
          <p:spPr bwMode="auto">
            <a:xfrm>
              <a:off x="8869770" y="129400"/>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44" name="AutoShape 104"/>
            <p:cNvSpPr>
              <a:spLocks/>
            </p:cNvSpPr>
            <p:nvPr/>
          </p:nvSpPr>
          <p:spPr bwMode="auto">
            <a:xfrm>
              <a:off x="8359030" y="186149"/>
              <a:ext cx="572809" cy="267784"/>
            </a:xfrm>
            <a:custGeom>
              <a:avLst/>
              <a:gdLst/>
              <a:ahLst/>
              <a:cxnLst/>
              <a:rect l="0" t="0" r="r" b="b"/>
              <a:pathLst>
                <a:path w="21600" h="21600">
                  <a:moveTo>
                    <a:pt x="21381" y="0"/>
                  </a:moveTo>
                  <a:lnTo>
                    <a:pt x="21600" y="1042"/>
                  </a:lnTo>
                  <a:lnTo>
                    <a:pt x="219" y="21600"/>
                  </a:lnTo>
                  <a:lnTo>
                    <a:pt x="0" y="20558"/>
                  </a:lnTo>
                  <a:close/>
                  <a:moveTo>
                    <a:pt x="21381"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45" name="AutoShape 105"/>
            <p:cNvSpPr>
              <a:spLocks/>
            </p:cNvSpPr>
            <p:nvPr/>
          </p:nvSpPr>
          <p:spPr bwMode="auto">
            <a:xfrm>
              <a:off x="6897747" y="164868"/>
              <a:ext cx="126799" cy="337833"/>
            </a:xfrm>
            <a:custGeom>
              <a:avLst/>
              <a:gdLst/>
              <a:ahLst/>
              <a:cxnLst/>
              <a:rect l="0" t="0" r="r" b="b"/>
              <a:pathLst>
                <a:path w="21600" h="21600">
                  <a:moveTo>
                    <a:pt x="2284" y="0"/>
                  </a:moveTo>
                  <a:lnTo>
                    <a:pt x="21600" y="21308"/>
                  </a:lnTo>
                  <a:lnTo>
                    <a:pt x="19316" y="21600"/>
                  </a:lnTo>
                  <a:lnTo>
                    <a:pt x="0" y="292"/>
                  </a:lnTo>
                  <a:close/>
                  <a:moveTo>
                    <a:pt x="2284"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46" name="AutoShape 106"/>
            <p:cNvSpPr>
              <a:spLocks/>
            </p:cNvSpPr>
            <p:nvPr/>
          </p:nvSpPr>
          <p:spPr bwMode="auto">
            <a:xfrm>
              <a:off x="6465037" y="420238"/>
              <a:ext cx="382168" cy="211035"/>
            </a:xfrm>
            <a:custGeom>
              <a:avLst/>
              <a:gdLst/>
              <a:ahLst/>
              <a:cxnLst/>
              <a:rect l="0" t="0" r="r" b="b"/>
              <a:pathLst>
                <a:path w="21600" h="21600">
                  <a:moveTo>
                    <a:pt x="374" y="0"/>
                  </a:moveTo>
                  <a:lnTo>
                    <a:pt x="21600" y="20317"/>
                  </a:lnTo>
                  <a:lnTo>
                    <a:pt x="21226" y="21600"/>
                  </a:lnTo>
                  <a:lnTo>
                    <a:pt x="0" y="1283"/>
                  </a:lnTo>
                  <a:close/>
                  <a:moveTo>
                    <a:pt x="374"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47" name="AutoShape 107"/>
            <p:cNvSpPr>
              <a:spLocks/>
            </p:cNvSpPr>
            <p:nvPr/>
          </p:nvSpPr>
          <p:spPr bwMode="auto">
            <a:xfrm>
              <a:off x="5713115" y="1646546"/>
              <a:ext cx="126799" cy="422956"/>
            </a:xfrm>
            <a:custGeom>
              <a:avLst/>
              <a:gdLst/>
              <a:ahLst/>
              <a:cxnLst/>
              <a:rect l="0" t="0" r="r" b="b"/>
              <a:pathLst>
                <a:path w="21600" h="21600">
                  <a:moveTo>
                    <a:pt x="19274" y="0"/>
                  </a:moveTo>
                  <a:lnTo>
                    <a:pt x="21600" y="190"/>
                  </a:lnTo>
                  <a:lnTo>
                    <a:pt x="2326" y="21600"/>
                  </a:lnTo>
                  <a:lnTo>
                    <a:pt x="0" y="21410"/>
                  </a:lnTo>
                  <a:close/>
                  <a:moveTo>
                    <a:pt x="19274"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48" name="AutoShape 111"/>
            <p:cNvSpPr>
              <a:spLocks/>
            </p:cNvSpPr>
            <p:nvPr/>
          </p:nvSpPr>
          <p:spPr bwMode="auto">
            <a:xfrm>
              <a:off x="4046117" y="4257880"/>
              <a:ext cx="237636" cy="250050"/>
            </a:xfrm>
            <a:custGeom>
              <a:avLst/>
              <a:gdLst/>
              <a:ahLst/>
              <a:cxnLst/>
              <a:rect l="0" t="0" r="r" b="b"/>
              <a:pathLst>
                <a:path w="21600" h="21600">
                  <a:moveTo>
                    <a:pt x="20664" y="21600"/>
                  </a:moveTo>
                  <a:lnTo>
                    <a:pt x="0" y="839"/>
                  </a:lnTo>
                  <a:lnTo>
                    <a:pt x="935" y="0"/>
                  </a:lnTo>
                  <a:lnTo>
                    <a:pt x="21600" y="20761"/>
                  </a:lnTo>
                  <a:close/>
                  <a:moveTo>
                    <a:pt x="20664" y="2160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49" name="AutoShape 112"/>
            <p:cNvSpPr>
              <a:spLocks/>
            </p:cNvSpPr>
            <p:nvPr/>
          </p:nvSpPr>
          <p:spPr bwMode="auto">
            <a:xfrm>
              <a:off x="3939713" y="4683496"/>
              <a:ext cx="313006" cy="386602"/>
            </a:xfrm>
            <a:custGeom>
              <a:avLst/>
              <a:gdLst/>
              <a:ahLst/>
              <a:cxnLst/>
              <a:rect l="0" t="0" r="r" b="b"/>
              <a:pathLst>
                <a:path w="21600" h="21600">
                  <a:moveTo>
                    <a:pt x="777" y="21600"/>
                  </a:moveTo>
                  <a:lnTo>
                    <a:pt x="0" y="21105"/>
                  </a:lnTo>
                  <a:lnTo>
                    <a:pt x="20823" y="0"/>
                  </a:lnTo>
                  <a:lnTo>
                    <a:pt x="21600" y="495"/>
                  </a:lnTo>
                  <a:close/>
                  <a:moveTo>
                    <a:pt x="777" y="2160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50" name="AutoShape 113"/>
            <p:cNvSpPr>
              <a:spLocks/>
            </p:cNvSpPr>
            <p:nvPr/>
          </p:nvSpPr>
          <p:spPr bwMode="auto">
            <a:xfrm>
              <a:off x="5755676" y="4307535"/>
              <a:ext cx="41675" cy="308572"/>
            </a:xfrm>
            <a:custGeom>
              <a:avLst/>
              <a:gdLst/>
              <a:ahLst/>
              <a:cxnLst/>
              <a:rect l="0" t="0" r="r" b="b"/>
              <a:pathLst>
                <a:path w="21600" h="21600">
                  <a:moveTo>
                    <a:pt x="14424" y="21600"/>
                  </a:moveTo>
                  <a:lnTo>
                    <a:pt x="0" y="101"/>
                  </a:lnTo>
                  <a:lnTo>
                    <a:pt x="7176" y="0"/>
                  </a:lnTo>
                  <a:lnTo>
                    <a:pt x="21600" y="21499"/>
                  </a:lnTo>
                  <a:close/>
                  <a:moveTo>
                    <a:pt x="14424" y="2160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51" name="AutoShape 114"/>
            <p:cNvSpPr>
              <a:spLocks/>
            </p:cNvSpPr>
            <p:nvPr/>
          </p:nvSpPr>
          <p:spPr bwMode="auto">
            <a:xfrm>
              <a:off x="7280802" y="4804088"/>
              <a:ext cx="250050" cy="209261"/>
            </a:xfrm>
            <a:custGeom>
              <a:avLst/>
              <a:gdLst/>
              <a:ahLst/>
              <a:cxnLst/>
              <a:rect l="0" t="0" r="r" b="b"/>
              <a:pathLst>
                <a:path w="21600" h="21600">
                  <a:moveTo>
                    <a:pt x="20821" y="0"/>
                  </a:moveTo>
                  <a:lnTo>
                    <a:pt x="21600" y="1128"/>
                  </a:lnTo>
                  <a:lnTo>
                    <a:pt x="779" y="21600"/>
                  </a:lnTo>
                  <a:lnTo>
                    <a:pt x="0" y="20472"/>
                  </a:lnTo>
                  <a:close/>
                  <a:moveTo>
                    <a:pt x="20821"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52" name="AutoShape 115"/>
            <p:cNvSpPr>
              <a:spLocks/>
            </p:cNvSpPr>
            <p:nvPr/>
          </p:nvSpPr>
          <p:spPr bwMode="auto">
            <a:xfrm>
              <a:off x="8763366" y="3576893"/>
              <a:ext cx="91330" cy="307686"/>
            </a:xfrm>
            <a:custGeom>
              <a:avLst/>
              <a:gdLst/>
              <a:ahLst/>
              <a:cxnLst/>
              <a:rect l="0" t="0" r="r" b="b"/>
              <a:pathLst>
                <a:path w="21600" h="21600">
                  <a:moveTo>
                    <a:pt x="3235" y="0"/>
                  </a:moveTo>
                  <a:lnTo>
                    <a:pt x="21600" y="21354"/>
                  </a:lnTo>
                  <a:lnTo>
                    <a:pt x="18365" y="21600"/>
                  </a:lnTo>
                  <a:lnTo>
                    <a:pt x="0" y="246"/>
                  </a:lnTo>
                  <a:close/>
                  <a:moveTo>
                    <a:pt x="3235"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53" name="AutoShape 116"/>
            <p:cNvSpPr>
              <a:spLocks/>
            </p:cNvSpPr>
            <p:nvPr/>
          </p:nvSpPr>
          <p:spPr bwMode="auto">
            <a:xfrm>
              <a:off x="8543464" y="4633841"/>
              <a:ext cx="140099" cy="261577"/>
            </a:xfrm>
            <a:custGeom>
              <a:avLst/>
              <a:gdLst/>
              <a:ahLst/>
              <a:cxnLst/>
              <a:rect l="0" t="0" r="r" b="b"/>
              <a:pathLst>
                <a:path w="21600" h="21600">
                  <a:moveTo>
                    <a:pt x="1953" y="0"/>
                  </a:moveTo>
                  <a:lnTo>
                    <a:pt x="21600" y="21076"/>
                  </a:lnTo>
                  <a:lnTo>
                    <a:pt x="19647" y="21600"/>
                  </a:lnTo>
                  <a:lnTo>
                    <a:pt x="0" y="524"/>
                  </a:lnTo>
                  <a:close/>
                  <a:moveTo>
                    <a:pt x="1953"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54" name="AutoShape 117"/>
            <p:cNvSpPr>
              <a:spLocks/>
            </p:cNvSpPr>
            <p:nvPr/>
          </p:nvSpPr>
          <p:spPr bwMode="auto">
            <a:xfrm>
              <a:off x="7819916" y="2094329"/>
              <a:ext cx="161380" cy="345813"/>
            </a:xfrm>
            <a:custGeom>
              <a:avLst/>
              <a:gdLst/>
              <a:ahLst/>
              <a:cxnLst/>
              <a:rect l="0" t="0" r="r" b="b"/>
              <a:pathLst>
                <a:path w="21600" h="21600">
                  <a:moveTo>
                    <a:pt x="1734" y="0"/>
                  </a:moveTo>
                  <a:lnTo>
                    <a:pt x="21600" y="21245"/>
                  </a:lnTo>
                  <a:lnTo>
                    <a:pt x="19866" y="21600"/>
                  </a:lnTo>
                  <a:lnTo>
                    <a:pt x="0" y="355"/>
                  </a:lnTo>
                  <a:close/>
                  <a:moveTo>
                    <a:pt x="1734"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55" name="AutoShape 118"/>
            <p:cNvSpPr>
              <a:spLocks/>
            </p:cNvSpPr>
            <p:nvPr/>
          </p:nvSpPr>
          <p:spPr bwMode="auto">
            <a:xfrm>
              <a:off x="7869571" y="1165067"/>
              <a:ext cx="435370" cy="484139"/>
            </a:xfrm>
            <a:custGeom>
              <a:avLst/>
              <a:gdLst/>
              <a:ahLst/>
              <a:cxnLst/>
              <a:rect l="0" t="0" r="r" b="b"/>
              <a:pathLst>
                <a:path w="21600" h="21600">
                  <a:moveTo>
                    <a:pt x="21076" y="0"/>
                  </a:moveTo>
                  <a:lnTo>
                    <a:pt x="21600" y="422"/>
                  </a:lnTo>
                  <a:lnTo>
                    <a:pt x="524" y="21600"/>
                  </a:lnTo>
                  <a:lnTo>
                    <a:pt x="0" y="21178"/>
                  </a:lnTo>
                  <a:close/>
                  <a:moveTo>
                    <a:pt x="21076"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56" name="AutoShape 119"/>
            <p:cNvSpPr>
              <a:spLocks/>
            </p:cNvSpPr>
            <p:nvPr/>
          </p:nvSpPr>
          <p:spPr bwMode="auto">
            <a:xfrm>
              <a:off x="7201886" y="1037382"/>
              <a:ext cx="345813" cy="581676"/>
            </a:xfrm>
            <a:custGeom>
              <a:avLst/>
              <a:gdLst/>
              <a:ahLst/>
              <a:cxnLst/>
              <a:rect l="0" t="0" r="r" b="b"/>
              <a:pathLst>
                <a:path w="21600" h="21600">
                  <a:moveTo>
                    <a:pt x="767" y="0"/>
                  </a:moveTo>
                  <a:lnTo>
                    <a:pt x="21600" y="21335"/>
                  </a:lnTo>
                  <a:lnTo>
                    <a:pt x="20833" y="21600"/>
                  </a:lnTo>
                  <a:lnTo>
                    <a:pt x="0" y="265"/>
                  </a:lnTo>
                  <a:close/>
                  <a:moveTo>
                    <a:pt x="767"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57" name="AutoShape 120"/>
            <p:cNvSpPr>
              <a:spLocks/>
            </p:cNvSpPr>
            <p:nvPr/>
          </p:nvSpPr>
          <p:spPr bwMode="auto">
            <a:xfrm>
              <a:off x="6791343" y="2633444"/>
              <a:ext cx="296158" cy="573696"/>
            </a:xfrm>
            <a:custGeom>
              <a:avLst/>
              <a:gdLst/>
              <a:ahLst/>
              <a:cxnLst/>
              <a:rect l="0" t="0" r="r" b="b"/>
              <a:pathLst>
                <a:path w="21600" h="21600">
                  <a:moveTo>
                    <a:pt x="925" y="0"/>
                  </a:moveTo>
                  <a:lnTo>
                    <a:pt x="21600" y="21361"/>
                  </a:lnTo>
                  <a:lnTo>
                    <a:pt x="20675" y="21600"/>
                  </a:lnTo>
                  <a:lnTo>
                    <a:pt x="0" y="239"/>
                  </a:lnTo>
                  <a:close/>
                  <a:moveTo>
                    <a:pt x="925" y="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58" name="AutoShape 122"/>
            <p:cNvSpPr>
              <a:spLocks/>
            </p:cNvSpPr>
            <p:nvPr/>
          </p:nvSpPr>
          <p:spPr bwMode="auto">
            <a:xfrm>
              <a:off x="8188784" y="3030686"/>
              <a:ext cx="673006" cy="77143"/>
            </a:xfrm>
            <a:custGeom>
              <a:avLst/>
              <a:gdLst/>
              <a:ahLst/>
              <a:cxnLst/>
              <a:rect l="0" t="0" r="r" b="b"/>
              <a:pathLst>
                <a:path w="21578" h="21510">
                  <a:moveTo>
                    <a:pt x="227" y="21510"/>
                  </a:moveTo>
                  <a:cubicBezTo>
                    <a:pt x="111" y="21510"/>
                    <a:pt x="13" y="20753"/>
                    <a:pt x="1" y="19744"/>
                  </a:cubicBezTo>
                  <a:cubicBezTo>
                    <a:pt x="-11" y="18668"/>
                    <a:pt x="81" y="17712"/>
                    <a:pt x="205" y="17609"/>
                  </a:cubicBezTo>
                  <a:lnTo>
                    <a:pt x="21329" y="8"/>
                  </a:lnTo>
                  <a:cubicBezTo>
                    <a:pt x="21456" y="-90"/>
                    <a:pt x="21565" y="690"/>
                    <a:pt x="21577" y="1764"/>
                  </a:cubicBezTo>
                  <a:cubicBezTo>
                    <a:pt x="21589" y="2840"/>
                    <a:pt x="21497" y="3796"/>
                    <a:pt x="21373" y="3899"/>
                  </a:cubicBezTo>
                  <a:lnTo>
                    <a:pt x="249" y="21500"/>
                  </a:lnTo>
                  <a:cubicBezTo>
                    <a:pt x="242" y="21506"/>
                    <a:pt x="234" y="21510"/>
                    <a:pt x="227" y="21510"/>
                  </a:cubicBezTo>
                  <a:close/>
                  <a:moveTo>
                    <a:pt x="227" y="2151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59" name="AutoShape 123"/>
            <p:cNvSpPr>
              <a:spLocks/>
            </p:cNvSpPr>
            <p:nvPr/>
          </p:nvSpPr>
          <p:spPr bwMode="auto">
            <a:xfrm>
              <a:off x="8798834" y="3108715"/>
              <a:ext cx="99310" cy="240296"/>
            </a:xfrm>
            <a:custGeom>
              <a:avLst/>
              <a:gdLst/>
              <a:ahLst/>
              <a:cxnLst/>
              <a:rect l="0" t="0" r="r" b="b"/>
              <a:pathLst>
                <a:path w="21208" h="21519">
                  <a:moveTo>
                    <a:pt x="1516" y="21519"/>
                  </a:moveTo>
                  <a:cubicBezTo>
                    <a:pt x="1339" y="21519"/>
                    <a:pt x="1160" y="21506"/>
                    <a:pt x="983" y="21478"/>
                  </a:cubicBezTo>
                  <a:cubicBezTo>
                    <a:pt x="199" y="21356"/>
                    <a:pt x="-196" y="20991"/>
                    <a:pt x="96" y="20663"/>
                  </a:cubicBezTo>
                  <a:lnTo>
                    <a:pt x="18274" y="410"/>
                  </a:lnTo>
                  <a:cubicBezTo>
                    <a:pt x="18568" y="82"/>
                    <a:pt x="19442" y="-81"/>
                    <a:pt x="20225" y="40"/>
                  </a:cubicBezTo>
                  <a:cubicBezTo>
                    <a:pt x="21009" y="163"/>
                    <a:pt x="21404" y="528"/>
                    <a:pt x="21112" y="855"/>
                  </a:cubicBezTo>
                  <a:lnTo>
                    <a:pt x="2934" y="21108"/>
                  </a:lnTo>
                  <a:cubicBezTo>
                    <a:pt x="2706" y="21363"/>
                    <a:pt x="2128" y="21519"/>
                    <a:pt x="1516" y="21519"/>
                  </a:cubicBezTo>
                  <a:close/>
                  <a:moveTo>
                    <a:pt x="1516" y="2151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60" name="AutoShape 124"/>
            <p:cNvSpPr>
              <a:spLocks/>
            </p:cNvSpPr>
            <p:nvPr/>
          </p:nvSpPr>
          <p:spPr bwMode="auto">
            <a:xfrm>
              <a:off x="8664055" y="1611964"/>
              <a:ext cx="170247" cy="106404"/>
            </a:xfrm>
            <a:custGeom>
              <a:avLst/>
              <a:gdLst/>
              <a:ahLst/>
              <a:cxnLst/>
              <a:rect l="0" t="0" r="r" b="b"/>
              <a:pathLst>
                <a:path w="21349" h="21399">
                  <a:moveTo>
                    <a:pt x="890" y="21399"/>
                  </a:moveTo>
                  <a:cubicBezTo>
                    <a:pt x="586" y="21399"/>
                    <a:pt x="289" y="21149"/>
                    <a:pt x="123" y="20699"/>
                  </a:cubicBezTo>
                  <a:cubicBezTo>
                    <a:pt x="-126" y="20019"/>
                    <a:pt x="14" y="19145"/>
                    <a:pt x="437" y="18744"/>
                  </a:cubicBezTo>
                  <a:lnTo>
                    <a:pt x="20006" y="198"/>
                  </a:lnTo>
                  <a:cubicBezTo>
                    <a:pt x="20431" y="-201"/>
                    <a:pt x="20974" y="22"/>
                    <a:pt x="21225" y="701"/>
                  </a:cubicBezTo>
                  <a:cubicBezTo>
                    <a:pt x="21474" y="1380"/>
                    <a:pt x="21334" y="2254"/>
                    <a:pt x="20912" y="2655"/>
                  </a:cubicBezTo>
                  <a:lnTo>
                    <a:pt x="1343" y="21201"/>
                  </a:lnTo>
                  <a:cubicBezTo>
                    <a:pt x="1199" y="21335"/>
                    <a:pt x="1044" y="21399"/>
                    <a:pt x="890" y="21399"/>
                  </a:cubicBezTo>
                  <a:close/>
                  <a:moveTo>
                    <a:pt x="890" y="2139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61" name="AutoShape 127"/>
            <p:cNvSpPr>
              <a:spLocks/>
            </p:cNvSpPr>
            <p:nvPr/>
          </p:nvSpPr>
          <p:spPr bwMode="auto">
            <a:xfrm>
              <a:off x="3882964" y="3229307"/>
              <a:ext cx="148079" cy="226995"/>
            </a:xfrm>
            <a:custGeom>
              <a:avLst/>
              <a:gdLst/>
              <a:ahLst/>
              <a:cxnLst/>
              <a:rect l="0" t="0" r="r" b="b"/>
              <a:pathLst>
                <a:path w="21316" h="21506">
                  <a:moveTo>
                    <a:pt x="1014" y="21506"/>
                  </a:moveTo>
                  <a:cubicBezTo>
                    <a:pt x="828" y="21506"/>
                    <a:pt x="641" y="21472"/>
                    <a:pt x="472" y="21402"/>
                  </a:cubicBezTo>
                  <a:cubicBezTo>
                    <a:pt x="-1" y="21204"/>
                    <a:pt x="-142" y="20788"/>
                    <a:pt x="157" y="20474"/>
                  </a:cubicBezTo>
                  <a:lnTo>
                    <a:pt x="19443" y="313"/>
                  </a:lnTo>
                  <a:cubicBezTo>
                    <a:pt x="19743" y="-1"/>
                    <a:pt x="20371" y="-94"/>
                    <a:pt x="20844" y="104"/>
                  </a:cubicBezTo>
                  <a:cubicBezTo>
                    <a:pt x="21317" y="303"/>
                    <a:pt x="21458" y="718"/>
                    <a:pt x="21159" y="1032"/>
                  </a:cubicBezTo>
                  <a:lnTo>
                    <a:pt x="1873" y="21193"/>
                  </a:lnTo>
                  <a:cubicBezTo>
                    <a:pt x="1679" y="21396"/>
                    <a:pt x="1350" y="21506"/>
                    <a:pt x="1014" y="21506"/>
                  </a:cubicBezTo>
                  <a:close/>
                  <a:moveTo>
                    <a:pt x="1014" y="21506"/>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62" name="AutoShape 128"/>
            <p:cNvSpPr>
              <a:spLocks/>
            </p:cNvSpPr>
            <p:nvPr/>
          </p:nvSpPr>
          <p:spPr bwMode="auto">
            <a:xfrm>
              <a:off x="5840800" y="3342804"/>
              <a:ext cx="262463" cy="461084"/>
            </a:xfrm>
            <a:custGeom>
              <a:avLst/>
              <a:gdLst/>
              <a:ahLst/>
              <a:cxnLst/>
              <a:rect l="0" t="0" r="r" b="b"/>
              <a:pathLst>
                <a:path w="21435" h="21553">
                  <a:moveTo>
                    <a:pt x="579" y="21553"/>
                  </a:moveTo>
                  <a:cubicBezTo>
                    <a:pt x="484" y="21553"/>
                    <a:pt x="387" y="21540"/>
                    <a:pt x="298" y="21511"/>
                  </a:cubicBezTo>
                  <a:cubicBezTo>
                    <a:pt x="18" y="21422"/>
                    <a:pt x="-83" y="21220"/>
                    <a:pt x="73" y="21061"/>
                  </a:cubicBezTo>
                  <a:lnTo>
                    <a:pt x="20349" y="172"/>
                  </a:lnTo>
                  <a:cubicBezTo>
                    <a:pt x="20504" y="11"/>
                    <a:pt x="20856" y="-47"/>
                    <a:pt x="21136" y="43"/>
                  </a:cubicBezTo>
                  <a:cubicBezTo>
                    <a:pt x="21416" y="131"/>
                    <a:pt x="21517" y="333"/>
                    <a:pt x="21361" y="493"/>
                  </a:cubicBezTo>
                  <a:lnTo>
                    <a:pt x="1085" y="21382"/>
                  </a:lnTo>
                  <a:cubicBezTo>
                    <a:pt x="979" y="21492"/>
                    <a:pt x="782" y="21553"/>
                    <a:pt x="579" y="21553"/>
                  </a:cubicBezTo>
                  <a:close/>
                  <a:moveTo>
                    <a:pt x="579" y="21553"/>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63" name="AutoShape 129"/>
            <p:cNvSpPr>
              <a:spLocks/>
            </p:cNvSpPr>
            <p:nvPr/>
          </p:nvSpPr>
          <p:spPr bwMode="auto">
            <a:xfrm>
              <a:off x="6195480" y="3300243"/>
              <a:ext cx="669459" cy="223449"/>
            </a:xfrm>
            <a:custGeom>
              <a:avLst/>
              <a:gdLst/>
              <a:ahLst/>
              <a:cxnLst/>
              <a:rect l="0" t="0" r="r" b="b"/>
              <a:pathLst>
                <a:path w="21545" h="21518">
                  <a:moveTo>
                    <a:pt x="21318" y="21518"/>
                  </a:moveTo>
                  <a:cubicBezTo>
                    <a:pt x="21295" y="21518"/>
                    <a:pt x="21272" y="21508"/>
                    <a:pt x="21249" y="21486"/>
                  </a:cubicBezTo>
                  <a:lnTo>
                    <a:pt x="159" y="1335"/>
                  </a:lnTo>
                  <a:cubicBezTo>
                    <a:pt x="39" y="1220"/>
                    <a:pt x="-27" y="836"/>
                    <a:pt x="11" y="476"/>
                  </a:cubicBezTo>
                  <a:cubicBezTo>
                    <a:pt x="49" y="117"/>
                    <a:pt x="177" y="-82"/>
                    <a:pt x="298" y="33"/>
                  </a:cubicBezTo>
                  <a:lnTo>
                    <a:pt x="21387" y="20184"/>
                  </a:lnTo>
                  <a:cubicBezTo>
                    <a:pt x="21507" y="20299"/>
                    <a:pt x="21573" y="20683"/>
                    <a:pt x="21535" y="21043"/>
                  </a:cubicBezTo>
                  <a:cubicBezTo>
                    <a:pt x="21504" y="21333"/>
                    <a:pt x="21415" y="21518"/>
                    <a:pt x="21318" y="21518"/>
                  </a:cubicBezTo>
                  <a:close/>
                  <a:moveTo>
                    <a:pt x="21318" y="21518"/>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64" name="AutoShape 130"/>
            <p:cNvSpPr>
              <a:spLocks/>
            </p:cNvSpPr>
            <p:nvPr/>
          </p:nvSpPr>
          <p:spPr bwMode="auto">
            <a:xfrm>
              <a:off x="5776957" y="2746941"/>
              <a:ext cx="312119" cy="468178"/>
            </a:xfrm>
            <a:custGeom>
              <a:avLst/>
              <a:gdLst/>
              <a:ahLst/>
              <a:cxnLst/>
              <a:rect l="0" t="0" r="r" b="b"/>
              <a:pathLst>
                <a:path w="21464" h="21554">
                  <a:moveTo>
                    <a:pt x="20977" y="21554"/>
                  </a:moveTo>
                  <a:cubicBezTo>
                    <a:pt x="20818" y="21554"/>
                    <a:pt x="20662" y="21502"/>
                    <a:pt x="20569" y="21407"/>
                  </a:cubicBezTo>
                  <a:lnTo>
                    <a:pt x="80" y="506"/>
                  </a:lnTo>
                  <a:cubicBezTo>
                    <a:pt x="-68" y="355"/>
                    <a:pt x="-5" y="153"/>
                    <a:pt x="220" y="54"/>
                  </a:cubicBezTo>
                  <a:cubicBezTo>
                    <a:pt x="446" y="-46"/>
                    <a:pt x="748" y="-3"/>
                    <a:pt x="895" y="147"/>
                  </a:cubicBezTo>
                  <a:lnTo>
                    <a:pt x="21384" y="21048"/>
                  </a:lnTo>
                  <a:cubicBezTo>
                    <a:pt x="21532" y="21199"/>
                    <a:pt x="21469" y="21401"/>
                    <a:pt x="21244" y="21500"/>
                  </a:cubicBezTo>
                  <a:cubicBezTo>
                    <a:pt x="21161" y="21537"/>
                    <a:pt x="21069" y="21554"/>
                    <a:pt x="20977" y="21554"/>
                  </a:cubicBezTo>
                  <a:close/>
                  <a:moveTo>
                    <a:pt x="20977" y="21554"/>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65" name="AutoShape 131"/>
            <p:cNvSpPr>
              <a:spLocks/>
            </p:cNvSpPr>
            <p:nvPr/>
          </p:nvSpPr>
          <p:spPr bwMode="auto">
            <a:xfrm>
              <a:off x="6699126" y="4137288"/>
              <a:ext cx="737735" cy="404336"/>
            </a:xfrm>
            <a:custGeom>
              <a:avLst/>
              <a:gdLst/>
              <a:ahLst/>
              <a:cxnLst/>
              <a:rect l="0" t="0" r="r" b="b"/>
              <a:pathLst>
                <a:path w="21541" h="21546">
                  <a:moveTo>
                    <a:pt x="21333" y="21546"/>
                  </a:moveTo>
                  <a:cubicBezTo>
                    <a:pt x="21300" y="21546"/>
                    <a:pt x="21267" y="21532"/>
                    <a:pt x="21235" y="21501"/>
                  </a:cubicBezTo>
                  <a:lnTo>
                    <a:pt x="108" y="711"/>
                  </a:lnTo>
                  <a:cubicBezTo>
                    <a:pt x="8" y="612"/>
                    <a:pt x="-30" y="383"/>
                    <a:pt x="24" y="199"/>
                  </a:cubicBezTo>
                  <a:cubicBezTo>
                    <a:pt x="79" y="16"/>
                    <a:pt x="204" y="-54"/>
                    <a:pt x="305" y="46"/>
                  </a:cubicBezTo>
                  <a:lnTo>
                    <a:pt x="21432" y="20836"/>
                  </a:lnTo>
                  <a:cubicBezTo>
                    <a:pt x="21532" y="20935"/>
                    <a:pt x="21570" y="21164"/>
                    <a:pt x="21516" y="21348"/>
                  </a:cubicBezTo>
                  <a:cubicBezTo>
                    <a:pt x="21478" y="21474"/>
                    <a:pt x="21407" y="21546"/>
                    <a:pt x="21333" y="21546"/>
                  </a:cubicBezTo>
                  <a:close/>
                  <a:moveTo>
                    <a:pt x="21333" y="21546"/>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66" name="AutoShape 132"/>
            <p:cNvSpPr>
              <a:spLocks/>
            </p:cNvSpPr>
            <p:nvPr/>
          </p:nvSpPr>
          <p:spPr bwMode="auto">
            <a:xfrm>
              <a:off x="5869174" y="1129599"/>
              <a:ext cx="269557" cy="390148"/>
            </a:xfrm>
            <a:custGeom>
              <a:avLst/>
              <a:gdLst/>
              <a:ahLst/>
              <a:cxnLst/>
              <a:rect l="0" t="0" r="r" b="b"/>
              <a:pathLst>
                <a:path w="21445" h="21546">
                  <a:moveTo>
                    <a:pt x="564" y="21546"/>
                  </a:moveTo>
                  <a:cubicBezTo>
                    <a:pt x="455" y="21546"/>
                    <a:pt x="344" y="21524"/>
                    <a:pt x="247" y="21478"/>
                  </a:cubicBezTo>
                  <a:cubicBezTo>
                    <a:pt x="-11" y="21357"/>
                    <a:pt x="-78" y="21113"/>
                    <a:pt x="98" y="20934"/>
                  </a:cubicBezTo>
                  <a:lnTo>
                    <a:pt x="20413" y="172"/>
                  </a:lnTo>
                  <a:cubicBezTo>
                    <a:pt x="20589" y="-7"/>
                    <a:pt x="20939" y="-54"/>
                    <a:pt x="21197" y="68"/>
                  </a:cubicBezTo>
                  <a:cubicBezTo>
                    <a:pt x="21455" y="189"/>
                    <a:pt x="21522" y="433"/>
                    <a:pt x="21346" y="612"/>
                  </a:cubicBezTo>
                  <a:lnTo>
                    <a:pt x="1031" y="21374"/>
                  </a:lnTo>
                  <a:cubicBezTo>
                    <a:pt x="922" y="21486"/>
                    <a:pt x="744" y="21546"/>
                    <a:pt x="564" y="21546"/>
                  </a:cubicBezTo>
                  <a:close/>
                  <a:moveTo>
                    <a:pt x="564" y="21546"/>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67" name="AutoShape 133"/>
            <p:cNvSpPr>
              <a:spLocks/>
            </p:cNvSpPr>
            <p:nvPr/>
          </p:nvSpPr>
          <p:spPr bwMode="auto">
            <a:xfrm>
              <a:off x="4442473" y="4094727"/>
              <a:ext cx="986898" cy="453991"/>
            </a:xfrm>
            <a:custGeom>
              <a:avLst/>
              <a:gdLst/>
              <a:ahLst/>
              <a:cxnLst/>
              <a:rect l="0" t="0" r="r" b="b"/>
              <a:pathLst>
                <a:path w="21557" h="21553">
                  <a:moveTo>
                    <a:pt x="155" y="21553"/>
                  </a:moveTo>
                  <a:cubicBezTo>
                    <a:pt x="96" y="21553"/>
                    <a:pt x="39" y="21479"/>
                    <a:pt x="13" y="21355"/>
                  </a:cubicBezTo>
                  <a:cubicBezTo>
                    <a:pt x="-22" y="21186"/>
                    <a:pt x="13" y="20986"/>
                    <a:pt x="91" y="20909"/>
                  </a:cubicBezTo>
                  <a:lnTo>
                    <a:pt x="21337" y="30"/>
                  </a:lnTo>
                  <a:cubicBezTo>
                    <a:pt x="21416" y="-47"/>
                    <a:pt x="21507" y="28"/>
                    <a:pt x="21543" y="198"/>
                  </a:cubicBezTo>
                  <a:cubicBezTo>
                    <a:pt x="21578" y="367"/>
                    <a:pt x="21543" y="567"/>
                    <a:pt x="21465" y="643"/>
                  </a:cubicBezTo>
                  <a:lnTo>
                    <a:pt x="219" y="21523"/>
                  </a:lnTo>
                  <a:cubicBezTo>
                    <a:pt x="198" y="21544"/>
                    <a:pt x="176" y="21553"/>
                    <a:pt x="155" y="21553"/>
                  </a:cubicBezTo>
                  <a:close/>
                  <a:moveTo>
                    <a:pt x="155" y="21553"/>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68" name="AutoShape 134"/>
            <p:cNvSpPr>
              <a:spLocks/>
            </p:cNvSpPr>
            <p:nvPr/>
          </p:nvSpPr>
          <p:spPr bwMode="auto">
            <a:xfrm>
              <a:off x="6330259" y="1101224"/>
              <a:ext cx="1106603" cy="617144"/>
            </a:xfrm>
            <a:custGeom>
              <a:avLst/>
              <a:gdLst/>
              <a:ahLst/>
              <a:cxnLst/>
              <a:rect l="0" t="0" r="r" b="b"/>
              <a:pathLst>
                <a:path w="21561" h="21565">
                  <a:moveTo>
                    <a:pt x="21422" y="21565"/>
                  </a:moveTo>
                  <a:cubicBezTo>
                    <a:pt x="21399" y="21565"/>
                    <a:pt x="21376" y="21555"/>
                    <a:pt x="21355" y="21534"/>
                  </a:cubicBezTo>
                  <a:lnTo>
                    <a:pt x="71" y="465"/>
                  </a:lnTo>
                  <a:cubicBezTo>
                    <a:pt x="4" y="399"/>
                    <a:pt x="-20" y="248"/>
                    <a:pt x="17" y="128"/>
                  </a:cubicBezTo>
                  <a:cubicBezTo>
                    <a:pt x="54" y="9"/>
                    <a:pt x="138" y="-35"/>
                    <a:pt x="205" y="31"/>
                  </a:cubicBezTo>
                  <a:lnTo>
                    <a:pt x="21489" y="21100"/>
                  </a:lnTo>
                  <a:cubicBezTo>
                    <a:pt x="21556" y="21166"/>
                    <a:pt x="21580" y="21317"/>
                    <a:pt x="21543" y="21437"/>
                  </a:cubicBezTo>
                  <a:cubicBezTo>
                    <a:pt x="21518" y="21519"/>
                    <a:pt x="21471" y="21565"/>
                    <a:pt x="21422" y="21565"/>
                  </a:cubicBezTo>
                  <a:close/>
                  <a:moveTo>
                    <a:pt x="21422" y="21565"/>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69" name="AutoShape 135"/>
            <p:cNvSpPr>
              <a:spLocks/>
            </p:cNvSpPr>
            <p:nvPr/>
          </p:nvSpPr>
          <p:spPr bwMode="auto">
            <a:xfrm>
              <a:off x="6883560" y="2505759"/>
              <a:ext cx="1099509" cy="560395"/>
            </a:xfrm>
            <a:custGeom>
              <a:avLst/>
              <a:gdLst/>
              <a:ahLst/>
              <a:cxnLst/>
              <a:rect l="0" t="0" r="r" b="b"/>
              <a:pathLst>
                <a:path w="21561" h="21561">
                  <a:moveTo>
                    <a:pt x="21421" y="21561"/>
                  </a:moveTo>
                  <a:cubicBezTo>
                    <a:pt x="21400" y="21561"/>
                    <a:pt x="21379" y="21552"/>
                    <a:pt x="21359" y="21532"/>
                  </a:cubicBezTo>
                  <a:lnTo>
                    <a:pt x="76" y="517"/>
                  </a:lnTo>
                  <a:cubicBezTo>
                    <a:pt x="8" y="449"/>
                    <a:pt x="-20" y="285"/>
                    <a:pt x="14" y="150"/>
                  </a:cubicBezTo>
                  <a:cubicBezTo>
                    <a:pt x="49" y="15"/>
                    <a:pt x="133" y="-39"/>
                    <a:pt x="201" y="29"/>
                  </a:cubicBezTo>
                  <a:lnTo>
                    <a:pt x="21484" y="21045"/>
                  </a:lnTo>
                  <a:cubicBezTo>
                    <a:pt x="21552" y="21113"/>
                    <a:pt x="21580" y="21277"/>
                    <a:pt x="21546" y="21411"/>
                  </a:cubicBezTo>
                  <a:cubicBezTo>
                    <a:pt x="21521" y="21506"/>
                    <a:pt x="21472" y="21561"/>
                    <a:pt x="21421" y="21561"/>
                  </a:cubicBezTo>
                  <a:close/>
                  <a:moveTo>
                    <a:pt x="21421" y="2156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70" name="AutoShape 136"/>
            <p:cNvSpPr>
              <a:spLocks/>
            </p:cNvSpPr>
            <p:nvPr/>
          </p:nvSpPr>
          <p:spPr bwMode="auto">
            <a:xfrm>
              <a:off x="7592921" y="3612361"/>
              <a:ext cx="500986" cy="188868"/>
            </a:xfrm>
            <a:custGeom>
              <a:avLst/>
              <a:gdLst/>
              <a:ahLst/>
              <a:cxnLst/>
              <a:rect l="0" t="0" r="r" b="b"/>
              <a:pathLst>
                <a:path w="21520" h="21494">
                  <a:moveTo>
                    <a:pt x="21208" y="21494"/>
                  </a:moveTo>
                  <a:cubicBezTo>
                    <a:pt x="21173" y="21494"/>
                    <a:pt x="21138" y="21479"/>
                    <a:pt x="21103" y="21446"/>
                  </a:cubicBezTo>
                  <a:lnTo>
                    <a:pt x="207" y="1604"/>
                  </a:lnTo>
                  <a:cubicBezTo>
                    <a:pt x="45" y="1450"/>
                    <a:pt x="-40" y="978"/>
                    <a:pt x="18" y="548"/>
                  </a:cubicBezTo>
                  <a:cubicBezTo>
                    <a:pt x="76" y="117"/>
                    <a:pt x="255" y="-106"/>
                    <a:pt x="417" y="49"/>
                  </a:cubicBezTo>
                  <a:lnTo>
                    <a:pt x="21314" y="19890"/>
                  </a:lnTo>
                  <a:cubicBezTo>
                    <a:pt x="21476" y="20044"/>
                    <a:pt x="21560" y="20517"/>
                    <a:pt x="21502" y="20947"/>
                  </a:cubicBezTo>
                  <a:cubicBezTo>
                    <a:pt x="21456" y="21284"/>
                    <a:pt x="21336" y="21494"/>
                    <a:pt x="21208" y="21494"/>
                  </a:cubicBezTo>
                  <a:close/>
                  <a:moveTo>
                    <a:pt x="21208" y="21494"/>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71" name="AutoShape 137"/>
            <p:cNvSpPr>
              <a:spLocks/>
            </p:cNvSpPr>
            <p:nvPr/>
          </p:nvSpPr>
          <p:spPr bwMode="auto">
            <a:xfrm>
              <a:off x="4080699" y="3250588"/>
              <a:ext cx="268670" cy="1240495"/>
            </a:xfrm>
            <a:custGeom>
              <a:avLst/>
              <a:gdLst/>
              <a:ahLst/>
              <a:cxnLst/>
              <a:rect l="0" t="0" r="r" b="b"/>
              <a:pathLst>
                <a:path w="21498" h="21589">
                  <a:moveTo>
                    <a:pt x="20938" y="21589"/>
                  </a:moveTo>
                  <a:cubicBezTo>
                    <a:pt x="20679" y="21589"/>
                    <a:pt x="20446" y="21549"/>
                    <a:pt x="20391" y="21492"/>
                  </a:cubicBezTo>
                  <a:lnTo>
                    <a:pt x="12" y="147"/>
                  </a:lnTo>
                  <a:cubicBezTo>
                    <a:pt x="-51" y="81"/>
                    <a:pt x="143" y="16"/>
                    <a:pt x="445" y="3"/>
                  </a:cubicBezTo>
                  <a:cubicBezTo>
                    <a:pt x="748" y="-11"/>
                    <a:pt x="1043" y="31"/>
                    <a:pt x="1107" y="97"/>
                  </a:cubicBezTo>
                  <a:lnTo>
                    <a:pt x="21486" y="21442"/>
                  </a:lnTo>
                  <a:cubicBezTo>
                    <a:pt x="21549" y="21508"/>
                    <a:pt x="21355" y="21573"/>
                    <a:pt x="21053" y="21586"/>
                  </a:cubicBezTo>
                  <a:cubicBezTo>
                    <a:pt x="21014" y="21588"/>
                    <a:pt x="20976" y="21589"/>
                    <a:pt x="20938" y="21589"/>
                  </a:cubicBezTo>
                  <a:close/>
                  <a:moveTo>
                    <a:pt x="20938" y="2158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72" name="AutoShape 138"/>
            <p:cNvSpPr>
              <a:spLocks/>
            </p:cNvSpPr>
            <p:nvPr/>
          </p:nvSpPr>
          <p:spPr bwMode="auto">
            <a:xfrm>
              <a:off x="8281000" y="4633841"/>
              <a:ext cx="141872" cy="319212"/>
            </a:xfrm>
            <a:custGeom>
              <a:avLst/>
              <a:gdLst/>
              <a:ahLst/>
              <a:cxnLst/>
              <a:rect l="0" t="0" r="r" b="b"/>
              <a:pathLst>
                <a:path w="21312" h="21535">
                  <a:moveTo>
                    <a:pt x="1066" y="21535"/>
                  </a:moveTo>
                  <a:cubicBezTo>
                    <a:pt x="929" y="21535"/>
                    <a:pt x="789" y="21524"/>
                    <a:pt x="655" y="21498"/>
                  </a:cubicBezTo>
                  <a:cubicBezTo>
                    <a:pt x="112" y="21396"/>
                    <a:pt x="-144" y="21115"/>
                    <a:pt x="83" y="20872"/>
                  </a:cubicBezTo>
                  <a:lnTo>
                    <a:pt x="19262" y="294"/>
                  </a:lnTo>
                  <a:cubicBezTo>
                    <a:pt x="19490" y="49"/>
                    <a:pt x="20116" y="-65"/>
                    <a:pt x="20657" y="37"/>
                  </a:cubicBezTo>
                  <a:cubicBezTo>
                    <a:pt x="21200" y="139"/>
                    <a:pt x="21456" y="420"/>
                    <a:pt x="21229" y="663"/>
                  </a:cubicBezTo>
                  <a:lnTo>
                    <a:pt x="2050" y="21241"/>
                  </a:lnTo>
                  <a:cubicBezTo>
                    <a:pt x="1878" y="21424"/>
                    <a:pt x="1483" y="21535"/>
                    <a:pt x="1066" y="21535"/>
                  </a:cubicBezTo>
                  <a:close/>
                  <a:moveTo>
                    <a:pt x="1066" y="21535"/>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73" name="AutoShape 139"/>
            <p:cNvSpPr>
              <a:spLocks/>
            </p:cNvSpPr>
            <p:nvPr/>
          </p:nvSpPr>
          <p:spPr bwMode="auto">
            <a:xfrm>
              <a:off x="8195877" y="3874825"/>
              <a:ext cx="219902" cy="532021"/>
            </a:xfrm>
            <a:custGeom>
              <a:avLst/>
              <a:gdLst/>
              <a:ahLst/>
              <a:cxnLst/>
              <a:rect l="0" t="0" r="r" b="b"/>
              <a:pathLst>
                <a:path w="21417" h="21562">
                  <a:moveTo>
                    <a:pt x="20725" y="21562"/>
                  </a:moveTo>
                  <a:cubicBezTo>
                    <a:pt x="20450" y="21562"/>
                    <a:pt x="20191" y="21494"/>
                    <a:pt x="20083" y="21381"/>
                  </a:cubicBezTo>
                  <a:lnTo>
                    <a:pt x="48" y="394"/>
                  </a:lnTo>
                  <a:cubicBezTo>
                    <a:pt x="-92" y="246"/>
                    <a:pt x="81" y="79"/>
                    <a:pt x="436" y="20"/>
                  </a:cubicBezTo>
                  <a:cubicBezTo>
                    <a:pt x="790" y="-38"/>
                    <a:pt x="1192" y="34"/>
                    <a:pt x="1333" y="182"/>
                  </a:cubicBezTo>
                  <a:lnTo>
                    <a:pt x="21368" y="21168"/>
                  </a:lnTo>
                  <a:cubicBezTo>
                    <a:pt x="21508" y="21316"/>
                    <a:pt x="21335" y="21483"/>
                    <a:pt x="20980" y="21542"/>
                  </a:cubicBezTo>
                  <a:cubicBezTo>
                    <a:pt x="20897" y="21555"/>
                    <a:pt x="20810" y="21562"/>
                    <a:pt x="20725" y="21562"/>
                  </a:cubicBezTo>
                  <a:close/>
                  <a:moveTo>
                    <a:pt x="20725" y="21562"/>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74" name="AutoShape 140"/>
            <p:cNvSpPr>
              <a:spLocks/>
            </p:cNvSpPr>
            <p:nvPr/>
          </p:nvSpPr>
          <p:spPr bwMode="auto">
            <a:xfrm>
              <a:off x="7968882" y="2456103"/>
              <a:ext cx="92217" cy="567489"/>
            </a:xfrm>
            <a:custGeom>
              <a:avLst/>
              <a:gdLst/>
              <a:ahLst/>
              <a:cxnLst/>
              <a:rect l="0" t="0" r="r" b="b"/>
              <a:pathLst>
                <a:path w="21379" h="21581">
                  <a:moveTo>
                    <a:pt x="19732" y="21581"/>
                  </a:moveTo>
                  <a:cubicBezTo>
                    <a:pt x="18926" y="21581"/>
                    <a:pt x="18221" y="21484"/>
                    <a:pt x="18106" y="21349"/>
                  </a:cubicBezTo>
                  <a:lnTo>
                    <a:pt x="17" y="307"/>
                  </a:lnTo>
                  <a:cubicBezTo>
                    <a:pt x="-110" y="160"/>
                    <a:pt x="517" y="23"/>
                    <a:pt x="1416" y="3"/>
                  </a:cubicBezTo>
                  <a:cubicBezTo>
                    <a:pt x="2321" y="-19"/>
                    <a:pt x="3148" y="85"/>
                    <a:pt x="3274" y="232"/>
                  </a:cubicBezTo>
                  <a:lnTo>
                    <a:pt x="21363" y="21274"/>
                  </a:lnTo>
                  <a:cubicBezTo>
                    <a:pt x="21490" y="21421"/>
                    <a:pt x="20863" y="21558"/>
                    <a:pt x="19964" y="21579"/>
                  </a:cubicBezTo>
                  <a:cubicBezTo>
                    <a:pt x="19887" y="21580"/>
                    <a:pt x="19808" y="21581"/>
                    <a:pt x="19732" y="21581"/>
                  </a:cubicBezTo>
                  <a:close/>
                  <a:moveTo>
                    <a:pt x="19732" y="2158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75" name="AutoShape 141"/>
            <p:cNvSpPr>
              <a:spLocks/>
            </p:cNvSpPr>
            <p:nvPr/>
          </p:nvSpPr>
          <p:spPr bwMode="auto">
            <a:xfrm>
              <a:off x="7997256" y="1838960"/>
              <a:ext cx="474385" cy="617144"/>
            </a:xfrm>
            <a:custGeom>
              <a:avLst/>
              <a:gdLst/>
              <a:ahLst/>
              <a:cxnLst/>
              <a:rect l="0" t="0" r="r" b="b"/>
              <a:pathLst>
                <a:path w="21516" h="21568">
                  <a:moveTo>
                    <a:pt x="321" y="21568"/>
                  </a:moveTo>
                  <a:cubicBezTo>
                    <a:pt x="252" y="21568"/>
                    <a:pt x="184" y="21551"/>
                    <a:pt x="126" y="21517"/>
                  </a:cubicBezTo>
                  <a:cubicBezTo>
                    <a:pt x="-15" y="21434"/>
                    <a:pt x="-42" y="21278"/>
                    <a:pt x="66" y="21169"/>
                  </a:cubicBezTo>
                  <a:lnTo>
                    <a:pt x="20940" y="98"/>
                  </a:lnTo>
                  <a:cubicBezTo>
                    <a:pt x="21048" y="-11"/>
                    <a:pt x="21249" y="-32"/>
                    <a:pt x="21390" y="51"/>
                  </a:cubicBezTo>
                  <a:cubicBezTo>
                    <a:pt x="21531" y="134"/>
                    <a:pt x="21558" y="290"/>
                    <a:pt x="21450" y="399"/>
                  </a:cubicBezTo>
                  <a:lnTo>
                    <a:pt x="576" y="21471"/>
                  </a:lnTo>
                  <a:cubicBezTo>
                    <a:pt x="513" y="21535"/>
                    <a:pt x="417" y="21568"/>
                    <a:pt x="321" y="21568"/>
                  </a:cubicBezTo>
                  <a:close/>
                  <a:moveTo>
                    <a:pt x="321" y="21568"/>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76" name="AutoShape 142"/>
            <p:cNvSpPr>
              <a:spLocks/>
            </p:cNvSpPr>
            <p:nvPr/>
          </p:nvSpPr>
          <p:spPr bwMode="auto">
            <a:xfrm>
              <a:off x="8578932" y="1874428"/>
              <a:ext cx="112611" cy="425616"/>
            </a:xfrm>
            <a:custGeom>
              <a:avLst/>
              <a:gdLst/>
              <a:ahLst/>
              <a:cxnLst/>
              <a:rect l="0" t="0" r="r" b="b"/>
              <a:pathLst>
                <a:path w="21329" h="21564">
                  <a:moveTo>
                    <a:pt x="19995" y="21564"/>
                  </a:moveTo>
                  <a:cubicBezTo>
                    <a:pt x="19394" y="21564"/>
                    <a:pt x="18848" y="21454"/>
                    <a:pt x="18701" y="21289"/>
                  </a:cubicBezTo>
                  <a:lnTo>
                    <a:pt x="37" y="444"/>
                  </a:lnTo>
                  <a:cubicBezTo>
                    <a:pt x="-136" y="251"/>
                    <a:pt x="304" y="57"/>
                    <a:pt x="1020" y="10"/>
                  </a:cubicBezTo>
                  <a:cubicBezTo>
                    <a:pt x="1728" y="-36"/>
                    <a:pt x="2454" y="82"/>
                    <a:pt x="2627" y="275"/>
                  </a:cubicBezTo>
                  <a:lnTo>
                    <a:pt x="21291" y="21120"/>
                  </a:lnTo>
                  <a:cubicBezTo>
                    <a:pt x="21464" y="21313"/>
                    <a:pt x="21024" y="21507"/>
                    <a:pt x="20308" y="21554"/>
                  </a:cubicBezTo>
                  <a:cubicBezTo>
                    <a:pt x="20204" y="21561"/>
                    <a:pt x="20099" y="21564"/>
                    <a:pt x="19995" y="21564"/>
                  </a:cubicBezTo>
                  <a:close/>
                  <a:moveTo>
                    <a:pt x="19995" y="21564"/>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77" name="AutoShape 143"/>
            <p:cNvSpPr>
              <a:spLocks/>
            </p:cNvSpPr>
            <p:nvPr/>
          </p:nvSpPr>
          <p:spPr bwMode="auto">
            <a:xfrm>
              <a:off x="8344843" y="1072850"/>
              <a:ext cx="340493" cy="101971"/>
            </a:xfrm>
            <a:custGeom>
              <a:avLst/>
              <a:gdLst/>
              <a:ahLst/>
              <a:cxnLst/>
              <a:rect l="0" t="0" r="r" b="b"/>
              <a:pathLst>
                <a:path w="21502" h="21440">
                  <a:moveTo>
                    <a:pt x="447" y="21440"/>
                  </a:moveTo>
                  <a:cubicBezTo>
                    <a:pt x="250" y="21440"/>
                    <a:pt x="70" y="21005"/>
                    <a:pt x="16" y="20346"/>
                  </a:cubicBezTo>
                  <a:cubicBezTo>
                    <a:pt x="-49" y="19557"/>
                    <a:pt x="92" y="18743"/>
                    <a:pt x="331" y="18529"/>
                  </a:cubicBezTo>
                  <a:lnTo>
                    <a:pt x="20937" y="52"/>
                  </a:lnTo>
                  <a:cubicBezTo>
                    <a:pt x="21176" y="-160"/>
                    <a:pt x="21422" y="303"/>
                    <a:pt x="21487" y="1094"/>
                  </a:cubicBezTo>
                  <a:cubicBezTo>
                    <a:pt x="21551" y="1883"/>
                    <a:pt x="21410" y="2697"/>
                    <a:pt x="21172" y="2910"/>
                  </a:cubicBezTo>
                  <a:lnTo>
                    <a:pt x="565" y="21388"/>
                  </a:lnTo>
                  <a:cubicBezTo>
                    <a:pt x="526" y="21422"/>
                    <a:pt x="486" y="21440"/>
                    <a:pt x="447" y="21440"/>
                  </a:cubicBezTo>
                  <a:close/>
                  <a:moveTo>
                    <a:pt x="447" y="2144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78" name="AutoShape 144"/>
            <p:cNvSpPr>
              <a:spLocks/>
            </p:cNvSpPr>
            <p:nvPr/>
          </p:nvSpPr>
          <p:spPr bwMode="auto">
            <a:xfrm>
              <a:off x="8160409" y="710190"/>
              <a:ext cx="141872" cy="437143"/>
            </a:xfrm>
            <a:custGeom>
              <a:avLst/>
              <a:gdLst/>
              <a:ahLst/>
              <a:cxnLst/>
              <a:rect l="0" t="0" r="r" b="b"/>
              <a:pathLst>
                <a:path w="21350" h="21559">
                  <a:moveTo>
                    <a:pt x="20283" y="21559"/>
                  </a:moveTo>
                  <a:cubicBezTo>
                    <a:pt x="19824" y="21559"/>
                    <a:pt x="19401" y="21461"/>
                    <a:pt x="19261" y="21310"/>
                  </a:cubicBezTo>
                  <a:lnTo>
                    <a:pt x="46" y="453"/>
                  </a:lnTo>
                  <a:cubicBezTo>
                    <a:pt x="-125" y="267"/>
                    <a:pt x="194" y="72"/>
                    <a:pt x="758" y="16"/>
                  </a:cubicBezTo>
                  <a:cubicBezTo>
                    <a:pt x="1324" y="-41"/>
                    <a:pt x="1918" y="65"/>
                    <a:pt x="2089" y="250"/>
                  </a:cubicBezTo>
                  <a:lnTo>
                    <a:pt x="21304" y="21106"/>
                  </a:lnTo>
                  <a:cubicBezTo>
                    <a:pt x="21475" y="21292"/>
                    <a:pt x="21156" y="21487"/>
                    <a:pt x="20592" y="21544"/>
                  </a:cubicBezTo>
                  <a:cubicBezTo>
                    <a:pt x="20489" y="21554"/>
                    <a:pt x="20385" y="21559"/>
                    <a:pt x="20283" y="21559"/>
                  </a:cubicBezTo>
                  <a:close/>
                  <a:moveTo>
                    <a:pt x="20283" y="2155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179" name="AutoShape 145"/>
            <p:cNvSpPr>
              <a:spLocks/>
            </p:cNvSpPr>
            <p:nvPr/>
          </p:nvSpPr>
          <p:spPr bwMode="auto">
            <a:xfrm>
              <a:off x="7692231" y="179055"/>
              <a:ext cx="312119" cy="212808"/>
            </a:xfrm>
            <a:custGeom>
              <a:avLst/>
              <a:gdLst/>
              <a:ahLst/>
              <a:cxnLst/>
              <a:rect l="0" t="0" r="r" b="b"/>
              <a:pathLst>
                <a:path w="21465" h="21500">
                  <a:moveTo>
                    <a:pt x="20976" y="21500"/>
                  </a:moveTo>
                  <a:cubicBezTo>
                    <a:pt x="20883" y="21500"/>
                    <a:pt x="20789" y="21461"/>
                    <a:pt x="20706" y="21380"/>
                  </a:cubicBezTo>
                  <a:lnTo>
                    <a:pt x="217" y="1313"/>
                  </a:lnTo>
                  <a:cubicBezTo>
                    <a:pt x="-8" y="1094"/>
                    <a:pt x="-68" y="649"/>
                    <a:pt x="82" y="319"/>
                  </a:cubicBezTo>
                  <a:cubicBezTo>
                    <a:pt x="231" y="-10"/>
                    <a:pt x="533" y="-100"/>
                    <a:pt x="758" y="121"/>
                  </a:cubicBezTo>
                  <a:lnTo>
                    <a:pt x="21247" y="20187"/>
                  </a:lnTo>
                  <a:cubicBezTo>
                    <a:pt x="21472" y="20406"/>
                    <a:pt x="21532" y="20851"/>
                    <a:pt x="21382" y="21181"/>
                  </a:cubicBezTo>
                  <a:cubicBezTo>
                    <a:pt x="21289" y="21388"/>
                    <a:pt x="21133" y="21500"/>
                    <a:pt x="20976" y="21500"/>
                  </a:cubicBezTo>
                  <a:close/>
                  <a:moveTo>
                    <a:pt x="20976" y="2150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grpSp>
          <p:nvGrpSpPr>
            <p:cNvPr id="180" name="Group 148"/>
            <p:cNvGrpSpPr>
              <a:grpSpLocks/>
            </p:cNvGrpSpPr>
            <p:nvPr/>
          </p:nvGrpSpPr>
          <p:grpSpPr bwMode="auto">
            <a:xfrm>
              <a:off x="7075087" y="3307336"/>
              <a:ext cx="349360" cy="417636"/>
              <a:chOff x="0" y="0"/>
              <a:chExt cx="394" cy="471"/>
            </a:xfrm>
            <a:solidFill>
              <a:schemeClr val="accent3">
                <a:lumMod val="50000"/>
              </a:schemeClr>
            </a:solidFill>
          </p:grpSpPr>
          <p:sp>
            <p:nvSpPr>
              <p:cNvPr id="301" name="AutoShape 146"/>
              <p:cNvSpPr>
                <a:spLocks/>
              </p:cNvSpPr>
              <p:nvPr/>
            </p:nvSpPr>
            <p:spPr bwMode="auto">
              <a:xfrm>
                <a:off x="80" y="0"/>
                <a:ext cx="229" cy="229"/>
              </a:xfrm>
              <a:custGeom>
                <a:avLst/>
                <a:gdLst/>
                <a:ahLst/>
                <a:cxnLst/>
                <a:rect l="0" t="0" r="r" b="b"/>
                <a:pathLst>
                  <a:path w="21600" h="21600">
                    <a:moveTo>
                      <a:pt x="21600" y="10800"/>
                    </a:moveTo>
                    <a:cubicBezTo>
                      <a:pt x="21600" y="4836"/>
                      <a:pt x="16769" y="0"/>
                      <a:pt x="10800" y="0"/>
                    </a:cubicBezTo>
                    <a:cubicBezTo>
                      <a:pt x="4835" y="0"/>
                      <a:pt x="0" y="4837"/>
                      <a:pt x="0" y="10800"/>
                    </a:cubicBezTo>
                    <a:cubicBezTo>
                      <a:pt x="0" y="16765"/>
                      <a:pt x="4836" y="21600"/>
                      <a:pt x="10800" y="21600"/>
                    </a:cubicBezTo>
                    <a:cubicBezTo>
                      <a:pt x="16769" y="21600"/>
                      <a:pt x="21600" y="16765"/>
                      <a:pt x="21600" y="10800"/>
                    </a:cubicBezTo>
                    <a:close/>
                    <a:moveTo>
                      <a:pt x="2699" y="11035"/>
                    </a:moveTo>
                    <a:cubicBezTo>
                      <a:pt x="2699" y="11035"/>
                      <a:pt x="2388" y="7971"/>
                      <a:pt x="4595" y="5633"/>
                    </a:cubicBezTo>
                    <a:cubicBezTo>
                      <a:pt x="6148" y="7190"/>
                      <a:pt x="10801" y="11035"/>
                      <a:pt x="18901" y="11035"/>
                    </a:cubicBezTo>
                    <a:cubicBezTo>
                      <a:pt x="18901" y="15501"/>
                      <a:pt x="15267" y="19133"/>
                      <a:pt x="10801" y="19133"/>
                    </a:cubicBezTo>
                    <a:cubicBezTo>
                      <a:pt x="6334" y="19133"/>
                      <a:pt x="2699" y="15500"/>
                      <a:pt x="2699" y="11035"/>
                    </a:cubicBezTo>
                    <a:close/>
                    <a:moveTo>
                      <a:pt x="2699" y="11035"/>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302" name="AutoShape 147"/>
              <p:cNvSpPr>
                <a:spLocks/>
              </p:cNvSpPr>
              <p:nvPr/>
            </p:nvSpPr>
            <p:spPr bwMode="auto">
              <a:xfrm>
                <a:off x="0" y="256"/>
                <a:ext cx="394" cy="215"/>
              </a:xfrm>
              <a:custGeom>
                <a:avLst/>
                <a:gdLst/>
                <a:ahLst/>
                <a:cxnLst/>
                <a:rect l="0" t="0" r="r" b="b"/>
                <a:pathLst>
                  <a:path w="21600" h="21600">
                    <a:moveTo>
                      <a:pt x="0" y="6600"/>
                    </a:moveTo>
                    <a:lnTo>
                      <a:pt x="0" y="11702"/>
                    </a:lnTo>
                    <a:lnTo>
                      <a:pt x="0" y="18301"/>
                    </a:lnTo>
                    <a:cubicBezTo>
                      <a:pt x="0" y="20124"/>
                      <a:pt x="807" y="21600"/>
                      <a:pt x="1800" y="21600"/>
                    </a:cubicBezTo>
                    <a:lnTo>
                      <a:pt x="19800" y="21600"/>
                    </a:lnTo>
                    <a:cubicBezTo>
                      <a:pt x="20795" y="21600"/>
                      <a:pt x="21600" y="20124"/>
                      <a:pt x="21600" y="18301"/>
                    </a:cubicBezTo>
                    <a:lnTo>
                      <a:pt x="21600" y="11701"/>
                    </a:lnTo>
                    <a:lnTo>
                      <a:pt x="21600" y="6599"/>
                    </a:lnTo>
                    <a:cubicBezTo>
                      <a:pt x="21600" y="2955"/>
                      <a:pt x="19989" y="1"/>
                      <a:pt x="17999" y="1"/>
                    </a:cubicBezTo>
                    <a:lnTo>
                      <a:pt x="14808" y="1"/>
                    </a:lnTo>
                    <a:cubicBezTo>
                      <a:pt x="14582" y="1"/>
                      <a:pt x="14299" y="279"/>
                      <a:pt x="14173" y="622"/>
                    </a:cubicBezTo>
                    <a:lnTo>
                      <a:pt x="11026" y="8776"/>
                    </a:lnTo>
                    <a:cubicBezTo>
                      <a:pt x="10901" y="9121"/>
                      <a:pt x="10698" y="9121"/>
                      <a:pt x="10573" y="8776"/>
                    </a:cubicBezTo>
                    <a:lnTo>
                      <a:pt x="7427" y="622"/>
                    </a:lnTo>
                    <a:cubicBezTo>
                      <a:pt x="7301" y="279"/>
                      <a:pt x="7017" y="0"/>
                      <a:pt x="6792" y="0"/>
                    </a:cubicBezTo>
                    <a:lnTo>
                      <a:pt x="3600" y="0"/>
                    </a:lnTo>
                    <a:cubicBezTo>
                      <a:pt x="1613" y="0"/>
                      <a:pt x="0" y="2956"/>
                      <a:pt x="0" y="6600"/>
                    </a:cubicBezTo>
                    <a:close/>
                    <a:moveTo>
                      <a:pt x="0" y="6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81" name="Group 154"/>
            <p:cNvGrpSpPr>
              <a:grpSpLocks/>
            </p:cNvGrpSpPr>
            <p:nvPr/>
          </p:nvGrpSpPr>
          <p:grpSpPr bwMode="auto">
            <a:xfrm>
              <a:off x="5571243" y="3881919"/>
              <a:ext cx="265124" cy="314779"/>
              <a:chOff x="0" y="0"/>
              <a:chExt cx="299" cy="355"/>
            </a:xfrm>
            <a:solidFill>
              <a:schemeClr val="accent3">
                <a:lumMod val="50000"/>
              </a:schemeClr>
            </a:solidFill>
          </p:grpSpPr>
          <p:sp>
            <p:nvSpPr>
              <p:cNvPr id="299" name="AutoShape 152"/>
              <p:cNvSpPr>
                <a:spLocks/>
              </p:cNvSpPr>
              <p:nvPr/>
            </p:nvSpPr>
            <p:spPr bwMode="auto">
              <a:xfrm>
                <a:off x="64" y="0"/>
                <a:ext cx="174" cy="174"/>
              </a:xfrm>
              <a:custGeom>
                <a:avLst/>
                <a:gdLst/>
                <a:ahLst/>
                <a:cxnLst/>
                <a:rect l="0" t="0" r="r" b="b"/>
                <a:pathLst>
                  <a:path w="21600" h="21600">
                    <a:moveTo>
                      <a:pt x="21600" y="10801"/>
                    </a:moveTo>
                    <a:cubicBezTo>
                      <a:pt x="21600" y="4836"/>
                      <a:pt x="16770" y="0"/>
                      <a:pt x="10800" y="0"/>
                    </a:cubicBezTo>
                    <a:cubicBezTo>
                      <a:pt x="4836" y="0"/>
                      <a:pt x="0" y="4836"/>
                      <a:pt x="0" y="10801"/>
                    </a:cubicBezTo>
                    <a:cubicBezTo>
                      <a:pt x="0" y="16765"/>
                      <a:pt x="4836" y="21600"/>
                      <a:pt x="10800" y="21600"/>
                    </a:cubicBezTo>
                    <a:cubicBezTo>
                      <a:pt x="16770" y="21599"/>
                      <a:pt x="21600" y="16764"/>
                      <a:pt x="21600" y="10801"/>
                    </a:cubicBezTo>
                    <a:close/>
                    <a:moveTo>
                      <a:pt x="2700" y="11035"/>
                    </a:moveTo>
                    <a:cubicBezTo>
                      <a:pt x="2700" y="11035"/>
                      <a:pt x="2388" y="7971"/>
                      <a:pt x="4595" y="5634"/>
                    </a:cubicBezTo>
                    <a:cubicBezTo>
                      <a:pt x="6148" y="7191"/>
                      <a:pt x="10800" y="11035"/>
                      <a:pt x="18900" y="11035"/>
                    </a:cubicBezTo>
                    <a:cubicBezTo>
                      <a:pt x="18900" y="15501"/>
                      <a:pt x="15268" y="19132"/>
                      <a:pt x="10800" y="19132"/>
                    </a:cubicBezTo>
                    <a:cubicBezTo>
                      <a:pt x="6333" y="19132"/>
                      <a:pt x="2700" y="15500"/>
                      <a:pt x="2700" y="11035"/>
                    </a:cubicBezTo>
                    <a:close/>
                    <a:moveTo>
                      <a:pt x="2700" y="11035"/>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300" name="AutoShape 153"/>
              <p:cNvSpPr>
                <a:spLocks/>
              </p:cNvSpPr>
              <p:nvPr/>
            </p:nvSpPr>
            <p:spPr bwMode="auto">
              <a:xfrm>
                <a:off x="0" y="192"/>
                <a:ext cx="299" cy="163"/>
              </a:xfrm>
              <a:custGeom>
                <a:avLst/>
                <a:gdLst/>
                <a:ahLst/>
                <a:cxnLst/>
                <a:rect l="0" t="0" r="r" b="b"/>
                <a:pathLst>
                  <a:path w="21600" h="21600">
                    <a:moveTo>
                      <a:pt x="0" y="6601"/>
                    </a:moveTo>
                    <a:lnTo>
                      <a:pt x="0" y="11702"/>
                    </a:lnTo>
                    <a:lnTo>
                      <a:pt x="0" y="18302"/>
                    </a:lnTo>
                    <a:cubicBezTo>
                      <a:pt x="0" y="20126"/>
                      <a:pt x="806" y="21600"/>
                      <a:pt x="1800" y="21600"/>
                    </a:cubicBezTo>
                    <a:lnTo>
                      <a:pt x="19800" y="21600"/>
                    </a:lnTo>
                    <a:cubicBezTo>
                      <a:pt x="20795" y="21600"/>
                      <a:pt x="21600" y="20125"/>
                      <a:pt x="21600" y="18302"/>
                    </a:cubicBezTo>
                    <a:lnTo>
                      <a:pt x="21600" y="11702"/>
                    </a:lnTo>
                    <a:lnTo>
                      <a:pt x="21600" y="6601"/>
                    </a:lnTo>
                    <a:cubicBezTo>
                      <a:pt x="21600" y="2957"/>
                      <a:pt x="19989" y="2"/>
                      <a:pt x="18000" y="2"/>
                    </a:cubicBezTo>
                    <a:lnTo>
                      <a:pt x="14809" y="2"/>
                    </a:lnTo>
                    <a:cubicBezTo>
                      <a:pt x="14583" y="2"/>
                      <a:pt x="14299" y="280"/>
                      <a:pt x="14173" y="624"/>
                    </a:cubicBezTo>
                    <a:lnTo>
                      <a:pt x="11027" y="8777"/>
                    </a:lnTo>
                    <a:cubicBezTo>
                      <a:pt x="10902" y="9121"/>
                      <a:pt x="10699" y="9121"/>
                      <a:pt x="10574" y="8777"/>
                    </a:cubicBezTo>
                    <a:lnTo>
                      <a:pt x="7427" y="624"/>
                    </a:lnTo>
                    <a:cubicBezTo>
                      <a:pt x="7302" y="280"/>
                      <a:pt x="7018" y="0"/>
                      <a:pt x="6792" y="0"/>
                    </a:cubicBezTo>
                    <a:lnTo>
                      <a:pt x="3600" y="0"/>
                    </a:lnTo>
                    <a:cubicBezTo>
                      <a:pt x="1614" y="1"/>
                      <a:pt x="0" y="2957"/>
                      <a:pt x="0" y="6601"/>
                    </a:cubicBezTo>
                    <a:close/>
                    <a:moveTo>
                      <a:pt x="0" y="6601"/>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82" name="Group 157"/>
            <p:cNvGrpSpPr>
              <a:grpSpLocks/>
            </p:cNvGrpSpPr>
            <p:nvPr/>
          </p:nvGrpSpPr>
          <p:grpSpPr bwMode="auto">
            <a:xfrm>
              <a:off x="6606909" y="2321325"/>
              <a:ext cx="189754" cy="223449"/>
              <a:chOff x="0" y="0"/>
              <a:chExt cx="214" cy="252"/>
            </a:xfrm>
            <a:solidFill>
              <a:schemeClr val="accent3">
                <a:lumMod val="50000"/>
              </a:schemeClr>
            </a:solidFill>
          </p:grpSpPr>
          <p:sp>
            <p:nvSpPr>
              <p:cNvPr id="297" name="AutoShape 155"/>
              <p:cNvSpPr>
                <a:spLocks/>
              </p:cNvSpPr>
              <p:nvPr/>
            </p:nvSpPr>
            <p:spPr bwMode="auto">
              <a:xfrm>
                <a:off x="48" y="0"/>
                <a:ext cx="124" cy="124"/>
              </a:xfrm>
              <a:custGeom>
                <a:avLst/>
                <a:gdLst/>
                <a:ahLst/>
                <a:cxnLst/>
                <a:rect l="0" t="0" r="r" b="b"/>
                <a:pathLst>
                  <a:path w="21600" h="21600">
                    <a:moveTo>
                      <a:pt x="21600" y="10801"/>
                    </a:moveTo>
                    <a:cubicBezTo>
                      <a:pt x="21600" y="4836"/>
                      <a:pt x="16769" y="0"/>
                      <a:pt x="10799" y="0"/>
                    </a:cubicBezTo>
                    <a:cubicBezTo>
                      <a:pt x="4834" y="0"/>
                      <a:pt x="0" y="4836"/>
                      <a:pt x="0" y="10801"/>
                    </a:cubicBezTo>
                    <a:cubicBezTo>
                      <a:pt x="0" y="16765"/>
                      <a:pt x="4834" y="21600"/>
                      <a:pt x="10799" y="21600"/>
                    </a:cubicBezTo>
                    <a:cubicBezTo>
                      <a:pt x="16769" y="21600"/>
                      <a:pt x="21600" y="16765"/>
                      <a:pt x="21600" y="10801"/>
                    </a:cubicBezTo>
                    <a:close/>
                    <a:moveTo>
                      <a:pt x="2698" y="11036"/>
                    </a:moveTo>
                    <a:cubicBezTo>
                      <a:pt x="2698" y="11036"/>
                      <a:pt x="2386" y="7970"/>
                      <a:pt x="4594" y="5634"/>
                    </a:cubicBezTo>
                    <a:cubicBezTo>
                      <a:pt x="6147" y="7192"/>
                      <a:pt x="10799" y="11036"/>
                      <a:pt x="18899" y="11036"/>
                    </a:cubicBezTo>
                    <a:cubicBezTo>
                      <a:pt x="18899" y="15502"/>
                      <a:pt x="15266" y="19133"/>
                      <a:pt x="10798" y="19133"/>
                    </a:cubicBezTo>
                    <a:cubicBezTo>
                      <a:pt x="6332" y="19133"/>
                      <a:pt x="2698" y="15500"/>
                      <a:pt x="2698" y="11036"/>
                    </a:cubicBezTo>
                    <a:close/>
                    <a:moveTo>
                      <a:pt x="2698" y="1103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98" name="AutoShape 156"/>
              <p:cNvSpPr>
                <a:spLocks/>
              </p:cNvSpPr>
              <p:nvPr/>
            </p:nvSpPr>
            <p:spPr bwMode="auto">
              <a:xfrm>
                <a:off x="0" y="136"/>
                <a:ext cx="214" cy="116"/>
              </a:xfrm>
              <a:custGeom>
                <a:avLst/>
                <a:gdLst/>
                <a:ahLst/>
                <a:cxnLst/>
                <a:rect l="0" t="0" r="r" b="b"/>
                <a:pathLst>
                  <a:path w="21600" h="21600">
                    <a:moveTo>
                      <a:pt x="0" y="6601"/>
                    </a:moveTo>
                    <a:lnTo>
                      <a:pt x="0" y="11702"/>
                    </a:lnTo>
                    <a:lnTo>
                      <a:pt x="0" y="18303"/>
                    </a:lnTo>
                    <a:cubicBezTo>
                      <a:pt x="0" y="20126"/>
                      <a:pt x="807" y="21600"/>
                      <a:pt x="1800" y="21600"/>
                    </a:cubicBezTo>
                    <a:lnTo>
                      <a:pt x="19800" y="21600"/>
                    </a:lnTo>
                    <a:cubicBezTo>
                      <a:pt x="20795" y="21600"/>
                      <a:pt x="21600" y="20126"/>
                      <a:pt x="21600" y="18303"/>
                    </a:cubicBezTo>
                    <a:lnTo>
                      <a:pt x="21600" y="11702"/>
                    </a:lnTo>
                    <a:lnTo>
                      <a:pt x="21600" y="6601"/>
                    </a:lnTo>
                    <a:cubicBezTo>
                      <a:pt x="21600" y="2957"/>
                      <a:pt x="19990" y="1"/>
                      <a:pt x="18000" y="1"/>
                    </a:cubicBezTo>
                    <a:lnTo>
                      <a:pt x="14809" y="1"/>
                    </a:lnTo>
                    <a:cubicBezTo>
                      <a:pt x="14584" y="1"/>
                      <a:pt x="14299" y="280"/>
                      <a:pt x="14173" y="623"/>
                    </a:cubicBezTo>
                    <a:lnTo>
                      <a:pt x="11027" y="8776"/>
                    </a:lnTo>
                    <a:cubicBezTo>
                      <a:pt x="10903" y="9121"/>
                      <a:pt x="10700" y="9121"/>
                      <a:pt x="10574" y="8776"/>
                    </a:cubicBezTo>
                    <a:lnTo>
                      <a:pt x="7427" y="623"/>
                    </a:lnTo>
                    <a:cubicBezTo>
                      <a:pt x="7302" y="278"/>
                      <a:pt x="7018" y="0"/>
                      <a:pt x="6793" y="0"/>
                    </a:cubicBezTo>
                    <a:lnTo>
                      <a:pt x="3601" y="0"/>
                    </a:lnTo>
                    <a:cubicBezTo>
                      <a:pt x="1615" y="0"/>
                      <a:pt x="0" y="2957"/>
                      <a:pt x="0" y="6601"/>
                    </a:cubicBezTo>
                    <a:close/>
                    <a:moveTo>
                      <a:pt x="0" y="6601"/>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sp>
          <p:nvSpPr>
            <p:cNvPr id="183" name="AutoShape 158"/>
            <p:cNvSpPr>
              <a:spLocks/>
            </p:cNvSpPr>
            <p:nvPr/>
          </p:nvSpPr>
          <p:spPr bwMode="auto">
            <a:xfrm>
              <a:off x="6677845" y="4640935"/>
              <a:ext cx="267784" cy="267784"/>
            </a:xfrm>
            <a:custGeom>
              <a:avLst/>
              <a:gdLst/>
              <a:ahLst/>
              <a:cxnLst/>
              <a:rect l="0" t="0" r="r" b="b"/>
              <a:pathLst>
                <a:path w="21600" h="21600">
                  <a:moveTo>
                    <a:pt x="10799" y="21600"/>
                  </a:moveTo>
                  <a:cubicBezTo>
                    <a:pt x="4844" y="21600"/>
                    <a:pt x="0" y="16754"/>
                    <a:pt x="0" y="10800"/>
                  </a:cubicBezTo>
                  <a:cubicBezTo>
                    <a:pt x="0" y="4845"/>
                    <a:pt x="4845" y="0"/>
                    <a:pt x="10799" y="0"/>
                  </a:cubicBezTo>
                  <a:cubicBezTo>
                    <a:pt x="16755" y="0"/>
                    <a:pt x="21600" y="4845"/>
                    <a:pt x="21600" y="10800"/>
                  </a:cubicBezTo>
                  <a:cubicBezTo>
                    <a:pt x="21600" y="16754"/>
                    <a:pt x="16755" y="21600"/>
                    <a:pt x="10799" y="21600"/>
                  </a:cubicBezTo>
                  <a:close/>
                  <a:moveTo>
                    <a:pt x="10799" y="1271"/>
                  </a:moveTo>
                  <a:cubicBezTo>
                    <a:pt x="5546" y="1271"/>
                    <a:pt x="1271" y="5545"/>
                    <a:pt x="1271" y="10800"/>
                  </a:cubicBezTo>
                  <a:cubicBezTo>
                    <a:pt x="1271" y="16054"/>
                    <a:pt x="5546" y="20329"/>
                    <a:pt x="10799" y="20329"/>
                  </a:cubicBezTo>
                  <a:cubicBezTo>
                    <a:pt x="16054" y="20329"/>
                    <a:pt x="20328" y="16054"/>
                    <a:pt x="20328" y="10800"/>
                  </a:cubicBezTo>
                  <a:cubicBezTo>
                    <a:pt x="20328" y="5546"/>
                    <a:pt x="16054" y="1271"/>
                    <a:pt x="10799" y="1271"/>
                  </a:cubicBezTo>
                  <a:close/>
                  <a:moveTo>
                    <a:pt x="10799"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grpSp>
          <p:nvGrpSpPr>
            <p:cNvPr id="184" name="Group 161"/>
            <p:cNvGrpSpPr>
              <a:grpSpLocks/>
            </p:cNvGrpSpPr>
            <p:nvPr/>
          </p:nvGrpSpPr>
          <p:grpSpPr bwMode="auto">
            <a:xfrm>
              <a:off x="6748781" y="4704777"/>
              <a:ext cx="122365" cy="144533"/>
              <a:chOff x="0" y="0"/>
              <a:chExt cx="138" cy="163"/>
            </a:xfrm>
            <a:solidFill>
              <a:schemeClr val="accent3">
                <a:lumMod val="50000"/>
              </a:schemeClr>
            </a:solidFill>
          </p:grpSpPr>
          <p:sp>
            <p:nvSpPr>
              <p:cNvPr id="295" name="AutoShape 159"/>
              <p:cNvSpPr>
                <a:spLocks/>
              </p:cNvSpPr>
              <p:nvPr/>
            </p:nvSpPr>
            <p:spPr bwMode="auto">
              <a:xfrm>
                <a:off x="32" y="0"/>
                <a:ext cx="80" cy="80"/>
              </a:xfrm>
              <a:custGeom>
                <a:avLst/>
                <a:gdLst/>
                <a:ahLst/>
                <a:cxnLst/>
                <a:rect l="0" t="0" r="r" b="b"/>
                <a:pathLst>
                  <a:path w="21600" h="21598">
                    <a:moveTo>
                      <a:pt x="21600" y="10799"/>
                    </a:moveTo>
                    <a:cubicBezTo>
                      <a:pt x="21600" y="4836"/>
                      <a:pt x="16770" y="0"/>
                      <a:pt x="10798" y="0"/>
                    </a:cubicBezTo>
                    <a:cubicBezTo>
                      <a:pt x="4836" y="0"/>
                      <a:pt x="0" y="4836"/>
                      <a:pt x="0" y="10799"/>
                    </a:cubicBezTo>
                    <a:cubicBezTo>
                      <a:pt x="0" y="16762"/>
                      <a:pt x="4836" y="21598"/>
                      <a:pt x="10798" y="21598"/>
                    </a:cubicBezTo>
                    <a:cubicBezTo>
                      <a:pt x="16770" y="21600"/>
                      <a:pt x="21600" y="16762"/>
                      <a:pt x="21600" y="10799"/>
                    </a:cubicBezTo>
                    <a:close/>
                    <a:moveTo>
                      <a:pt x="2701" y="11037"/>
                    </a:moveTo>
                    <a:cubicBezTo>
                      <a:pt x="2701" y="11037"/>
                      <a:pt x="2385" y="7972"/>
                      <a:pt x="4595" y="5633"/>
                    </a:cubicBezTo>
                    <a:cubicBezTo>
                      <a:pt x="6149" y="7194"/>
                      <a:pt x="10798" y="11037"/>
                      <a:pt x="18899" y="11037"/>
                    </a:cubicBezTo>
                    <a:cubicBezTo>
                      <a:pt x="18899" y="15501"/>
                      <a:pt x="15269" y="19134"/>
                      <a:pt x="10796" y="19134"/>
                    </a:cubicBezTo>
                    <a:cubicBezTo>
                      <a:pt x="6329" y="19134"/>
                      <a:pt x="2701" y="15501"/>
                      <a:pt x="2701" y="11037"/>
                    </a:cubicBezTo>
                    <a:close/>
                    <a:moveTo>
                      <a:pt x="2701" y="1103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96" name="AutoShape 160"/>
              <p:cNvSpPr>
                <a:spLocks/>
              </p:cNvSpPr>
              <p:nvPr/>
            </p:nvSpPr>
            <p:spPr bwMode="auto">
              <a:xfrm>
                <a:off x="0" y="88"/>
                <a:ext cx="138" cy="75"/>
              </a:xfrm>
              <a:custGeom>
                <a:avLst/>
                <a:gdLst/>
                <a:ahLst/>
                <a:cxnLst/>
                <a:rect l="0" t="0" r="r" b="b"/>
                <a:pathLst>
                  <a:path w="21600" h="21600">
                    <a:moveTo>
                      <a:pt x="0" y="6600"/>
                    </a:moveTo>
                    <a:lnTo>
                      <a:pt x="0" y="11699"/>
                    </a:lnTo>
                    <a:lnTo>
                      <a:pt x="0" y="18299"/>
                    </a:lnTo>
                    <a:cubicBezTo>
                      <a:pt x="0" y="20123"/>
                      <a:pt x="807" y="21600"/>
                      <a:pt x="1800" y="21600"/>
                    </a:cubicBezTo>
                    <a:lnTo>
                      <a:pt x="19799" y="21600"/>
                    </a:lnTo>
                    <a:cubicBezTo>
                      <a:pt x="20794" y="21600"/>
                      <a:pt x="21600" y="20125"/>
                      <a:pt x="21600" y="18299"/>
                    </a:cubicBezTo>
                    <a:lnTo>
                      <a:pt x="21600" y="11699"/>
                    </a:lnTo>
                    <a:lnTo>
                      <a:pt x="21600" y="6600"/>
                    </a:lnTo>
                    <a:cubicBezTo>
                      <a:pt x="21600" y="2955"/>
                      <a:pt x="19989" y="5"/>
                      <a:pt x="17998" y="5"/>
                    </a:cubicBezTo>
                    <a:lnTo>
                      <a:pt x="14808" y="5"/>
                    </a:lnTo>
                    <a:cubicBezTo>
                      <a:pt x="14581" y="5"/>
                      <a:pt x="14300" y="280"/>
                      <a:pt x="14172" y="622"/>
                    </a:cubicBezTo>
                    <a:lnTo>
                      <a:pt x="11026" y="8779"/>
                    </a:lnTo>
                    <a:cubicBezTo>
                      <a:pt x="10901" y="9123"/>
                      <a:pt x="10697" y="9123"/>
                      <a:pt x="10574" y="8779"/>
                    </a:cubicBezTo>
                    <a:lnTo>
                      <a:pt x="7428" y="622"/>
                    </a:lnTo>
                    <a:cubicBezTo>
                      <a:pt x="7300" y="282"/>
                      <a:pt x="7017" y="0"/>
                      <a:pt x="6791" y="0"/>
                    </a:cubicBezTo>
                    <a:lnTo>
                      <a:pt x="3601" y="0"/>
                    </a:lnTo>
                    <a:cubicBezTo>
                      <a:pt x="1616" y="0"/>
                      <a:pt x="0" y="2955"/>
                      <a:pt x="0" y="6600"/>
                    </a:cubicBezTo>
                    <a:close/>
                    <a:moveTo>
                      <a:pt x="0" y="6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85" name="Group 164"/>
            <p:cNvGrpSpPr>
              <a:grpSpLocks/>
            </p:cNvGrpSpPr>
            <p:nvPr/>
          </p:nvGrpSpPr>
          <p:grpSpPr bwMode="auto">
            <a:xfrm>
              <a:off x="8415779" y="4449407"/>
              <a:ext cx="122365" cy="144533"/>
              <a:chOff x="0" y="0"/>
              <a:chExt cx="138" cy="163"/>
            </a:xfrm>
            <a:solidFill>
              <a:schemeClr val="accent3">
                <a:lumMod val="50000"/>
              </a:schemeClr>
            </a:solidFill>
          </p:grpSpPr>
          <p:sp>
            <p:nvSpPr>
              <p:cNvPr id="293" name="AutoShape 162"/>
              <p:cNvSpPr>
                <a:spLocks/>
              </p:cNvSpPr>
              <p:nvPr/>
            </p:nvSpPr>
            <p:spPr bwMode="auto">
              <a:xfrm>
                <a:off x="24" y="0"/>
                <a:ext cx="80" cy="80"/>
              </a:xfrm>
              <a:custGeom>
                <a:avLst/>
                <a:gdLst/>
                <a:ahLst/>
                <a:cxnLst/>
                <a:rect l="0" t="0" r="r" b="b"/>
                <a:pathLst>
                  <a:path w="21600" h="21600">
                    <a:moveTo>
                      <a:pt x="21600" y="10800"/>
                    </a:moveTo>
                    <a:cubicBezTo>
                      <a:pt x="21600" y="4836"/>
                      <a:pt x="16770" y="0"/>
                      <a:pt x="10798" y="0"/>
                    </a:cubicBezTo>
                    <a:cubicBezTo>
                      <a:pt x="4836" y="0"/>
                      <a:pt x="0" y="4836"/>
                      <a:pt x="0" y="10800"/>
                    </a:cubicBezTo>
                    <a:cubicBezTo>
                      <a:pt x="0" y="16764"/>
                      <a:pt x="4836" y="21600"/>
                      <a:pt x="10798" y="21600"/>
                    </a:cubicBezTo>
                    <a:cubicBezTo>
                      <a:pt x="16770" y="21600"/>
                      <a:pt x="21600" y="16764"/>
                      <a:pt x="21600" y="10800"/>
                    </a:cubicBezTo>
                    <a:close/>
                    <a:moveTo>
                      <a:pt x="2701" y="11036"/>
                    </a:moveTo>
                    <a:cubicBezTo>
                      <a:pt x="2701" y="11036"/>
                      <a:pt x="2387" y="7971"/>
                      <a:pt x="4595" y="5631"/>
                    </a:cubicBezTo>
                    <a:cubicBezTo>
                      <a:pt x="6149" y="7193"/>
                      <a:pt x="10798" y="11036"/>
                      <a:pt x="18899" y="11036"/>
                    </a:cubicBezTo>
                    <a:cubicBezTo>
                      <a:pt x="18899" y="15501"/>
                      <a:pt x="15269" y="19136"/>
                      <a:pt x="10798" y="19136"/>
                    </a:cubicBezTo>
                    <a:cubicBezTo>
                      <a:pt x="6331" y="19136"/>
                      <a:pt x="2701" y="15501"/>
                      <a:pt x="2701" y="11036"/>
                    </a:cubicBezTo>
                    <a:close/>
                    <a:moveTo>
                      <a:pt x="2701" y="1103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94" name="AutoShape 163"/>
              <p:cNvSpPr>
                <a:spLocks/>
              </p:cNvSpPr>
              <p:nvPr/>
            </p:nvSpPr>
            <p:spPr bwMode="auto">
              <a:xfrm>
                <a:off x="0" y="88"/>
                <a:ext cx="138" cy="75"/>
              </a:xfrm>
              <a:custGeom>
                <a:avLst/>
                <a:gdLst/>
                <a:ahLst/>
                <a:cxnLst/>
                <a:rect l="0" t="0" r="r" b="b"/>
                <a:pathLst>
                  <a:path w="21600" h="21600">
                    <a:moveTo>
                      <a:pt x="0" y="6600"/>
                    </a:moveTo>
                    <a:lnTo>
                      <a:pt x="0" y="11699"/>
                    </a:lnTo>
                    <a:lnTo>
                      <a:pt x="0" y="18299"/>
                    </a:lnTo>
                    <a:cubicBezTo>
                      <a:pt x="0" y="20123"/>
                      <a:pt x="807" y="21600"/>
                      <a:pt x="1801" y="21600"/>
                    </a:cubicBezTo>
                    <a:lnTo>
                      <a:pt x="19799" y="21600"/>
                    </a:lnTo>
                    <a:cubicBezTo>
                      <a:pt x="20794" y="21600"/>
                      <a:pt x="21600" y="20123"/>
                      <a:pt x="21600" y="18299"/>
                    </a:cubicBezTo>
                    <a:lnTo>
                      <a:pt x="21600" y="11699"/>
                    </a:lnTo>
                    <a:lnTo>
                      <a:pt x="21600" y="6600"/>
                    </a:lnTo>
                    <a:cubicBezTo>
                      <a:pt x="21600" y="2955"/>
                      <a:pt x="19989" y="5"/>
                      <a:pt x="17998" y="5"/>
                    </a:cubicBezTo>
                    <a:lnTo>
                      <a:pt x="14808" y="5"/>
                    </a:lnTo>
                    <a:cubicBezTo>
                      <a:pt x="14582" y="5"/>
                      <a:pt x="14300" y="280"/>
                      <a:pt x="14173" y="619"/>
                    </a:cubicBezTo>
                    <a:lnTo>
                      <a:pt x="11027" y="8777"/>
                    </a:lnTo>
                    <a:cubicBezTo>
                      <a:pt x="10901" y="9119"/>
                      <a:pt x="10697" y="9119"/>
                      <a:pt x="10575" y="8777"/>
                    </a:cubicBezTo>
                    <a:lnTo>
                      <a:pt x="7429" y="619"/>
                    </a:lnTo>
                    <a:cubicBezTo>
                      <a:pt x="7301" y="280"/>
                      <a:pt x="7018" y="0"/>
                      <a:pt x="6792" y="0"/>
                    </a:cubicBezTo>
                    <a:lnTo>
                      <a:pt x="3602" y="0"/>
                    </a:lnTo>
                    <a:cubicBezTo>
                      <a:pt x="1616" y="0"/>
                      <a:pt x="0" y="2957"/>
                      <a:pt x="0" y="6600"/>
                    </a:cubicBezTo>
                    <a:close/>
                    <a:moveTo>
                      <a:pt x="0" y="6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86" name="Group 167"/>
            <p:cNvGrpSpPr>
              <a:grpSpLocks/>
            </p:cNvGrpSpPr>
            <p:nvPr/>
          </p:nvGrpSpPr>
          <p:grpSpPr bwMode="auto">
            <a:xfrm>
              <a:off x="7202772" y="5016896"/>
              <a:ext cx="62956" cy="77143"/>
              <a:chOff x="0" y="0"/>
              <a:chExt cx="71" cy="87"/>
            </a:xfrm>
            <a:solidFill>
              <a:schemeClr val="accent3">
                <a:lumMod val="50000"/>
              </a:schemeClr>
            </a:solidFill>
          </p:grpSpPr>
          <p:sp>
            <p:nvSpPr>
              <p:cNvPr id="291" name="AutoShape 165"/>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37"/>
                    </a:moveTo>
                    <a:cubicBezTo>
                      <a:pt x="2704" y="11037"/>
                      <a:pt x="2390" y="7969"/>
                      <a:pt x="4599" y="5628"/>
                    </a:cubicBezTo>
                    <a:cubicBezTo>
                      <a:pt x="6151" y="7189"/>
                      <a:pt x="10800" y="11037"/>
                      <a:pt x="18900" y="11037"/>
                    </a:cubicBezTo>
                    <a:cubicBezTo>
                      <a:pt x="18900" y="15501"/>
                      <a:pt x="15271" y="19135"/>
                      <a:pt x="10800" y="19135"/>
                    </a:cubicBezTo>
                    <a:cubicBezTo>
                      <a:pt x="6333" y="19135"/>
                      <a:pt x="2704" y="15501"/>
                      <a:pt x="2704" y="11037"/>
                    </a:cubicBezTo>
                    <a:close/>
                    <a:moveTo>
                      <a:pt x="2704" y="1103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92" name="AutoShape 166"/>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87" name="Group 170"/>
            <p:cNvGrpSpPr>
              <a:grpSpLocks/>
            </p:cNvGrpSpPr>
            <p:nvPr/>
          </p:nvGrpSpPr>
          <p:grpSpPr bwMode="auto">
            <a:xfrm>
              <a:off x="8132035" y="3782608"/>
              <a:ext cx="62956" cy="77143"/>
              <a:chOff x="0" y="0"/>
              <a:chExt cx="71" cy="87"/>
            </a:xfrm>
            <a:solidFill>
              <a:schemeClr val="accent3">
                <a:lumMod val="50000"/>
              </a:schemeClr>
            </a:solidFill>
          </p:grpSpPr>
          <p:sp>
            <p:nvSpPr>
              <p:cNvPr id="289" name="AutoShape 168"/>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9"/>
                      <a:pt x="2704" y="15505"/>
                      <a:pt x="2704" y="11042"/>
                    </a:cubicBezTo>
                    <a:close/>
                    <a:moveTo>
                      <a:pt x="2704" y="11042"/>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90" name="AutoShape 169"/>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88" name="Group 173"/>
            <p:cNvGrpSpPr>
              <a:grpSpLocks/>
            </p:cNvGrpSpPr>
            <p:nvPr/>
          </p:nvGrpSpPr>
          <p:grpSpPr bwMode="auto">
            <a:xfrm>
              <a:off x="8898144" y="2995218"/>
              <a:ext cx="62956" cy="77143"/>
              <a:chOff x="0" y="0"/>
              <a:chExt cx="71" cy="87"/>
            </a:xfrm>
            <a:solidFill>
              <a:schemeClr val="accent3">
                <a:lumMod val="50000"/>
              </a:schemeClr>
            </a:solidFill>
          </p:grpSpPr>
          <p:sp>
            <p:nvSpPr>
              <p:cNvPr id="287" name="AutoShape 171"/>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5"/>
                      <a:pt x="2704" y="15505"/>
                      <a:pt x="2704" y="11042"/>
                    </a:cubicBezTo>
                    <a:close/>
                    <a:moveTo>
                      <a:pt x="2704" y="11042"/>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88" name="AutoShape 172"/>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89" name="Group 176"/>
            <p:cNvGrpSpPr>
              <a:grpSpLocks/>
            </p:cNvGrpSpPr>
            <p:nvPr/>
          </p:nvGrpSpPr>
          <p:grpSpPr bwMode="auto">
            <a:xfrm>
              <a:off x="8692430" y="2328419"/>
              <a:ext cx="62956" cy="77143"/>
              <a:chOff x="0" y="0"/>
              <a:chExt cx="71" cy="87"/>
            </a:xfrm>
            <a:solidFill>
              <a:schemeClr val="accent3">
                <a:lumMod val="50000"/>
              </a:schemeClr>
            </a:solidFill>
          </p:grpSpPr>
          <p:sp>
            <p:nvSpPr>
              <p:cNvPr id="285" name="AutoShape 174"/>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42"/>
                    </a:moveTo>
                    <a:cubicBezTo>
                      <a:pt x="2704" y="11042"/>
                      <a:pt x="2390" y="7974"/>
                      <a:pt x="4599" y="5632"/>
                    </a:cubicBezTo>
                    <a:cubicBezTo>
                      <a:pt x="6151" y="7193"/>
                      <a:pt x="10800" y="11042"/>
                      <a:pt x="18900" y="11042"/>
                    </a:cubicBezTo>
                    <a:cubicBezTo>
                      <a:pt x="18900" y="15505"/>
                      <a:pt x="15271" y="19139"/>
                      <a:pt x="10800" y="19139"/>
                    </a:cubicBezTo>
                    <a:cubicBezTo>
                      <a:pt x="6333" y="19135"/>
                      <a:pt x="2704" y="15505"/>
                      <a:pt x="2704" y="11042"/>
                    </a:cubicBezTo>
                    <a:close/>
                    <a:moveTo>
                      <a:pt x="2704" y="11042"/>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86" name="AutoShape 175"/>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90" name="Group 179"/>
            <p:cNvGrpSpPr>
              <a:grpSpLocks/>
            </p:cNvGrpSpPr>
            <p:nvPr/>
          </p:nvGrpSpPr>
          <p:grpSpPr bwMode="auto">
            <a:xfrm>
              <a:off x="7741886" y="1108318"/>
              <a:ext cx="62956" cy="77143"/>
              <a:chOff x="0" y="0"/>
              <a:chExt cx="71" cy="87"/>
            </a:xfrm>
            <a:solidFill>
              <a:schemeClr val="accent3">
                <a:lumMod val="50000"/>
              </a:schemeClr>
            </a:solidFill>
          </p:grpSpPr>
          <p:sp>
            <p:nvSpPr>
              <p:cNvPr id="283" name="AutoShape 177"/>
              <p:cNvSpPr>
                <a:spLocks/>
              </p:cNvSpPr>
              <p:nvPr/>
            </p:nvSpPr>
            <p:spPr bwMode="auto">
              <a:xfrm>
                <a:off x="16" y="0"/>
                <a:ext cx="41" cy="41"/>
              </a:xfrm>
              <a:custGeom>
                <a:avLst/>
                <a:gdLst/>
                <a:ahLst/>
                <a:cxnLst/>
                <a:rect l="0" t="0" r="r" b="b"/>
                <a:pathLst>
                  <a:path w="21600" h="21600">
                    <a:moveTo>
                      <a:pt x="21600" y="10802"/>
                    </a:moveTo>
                    <a:cubicBezTo>
                      <a:pt x="21600" y="4835"/>
                      <a:pt x="16770" y="0"/>
                      <a:pt x="10800" y="0"/>
                    </a:cubicBezTo>
                    <a:cubicBezTo>
                      <a:pt x="4839" y="0"/>
                      <a:pt x="0" y="4835"/>
                      <a:pt x="0" y="10802"/>
                    </a:cubicBezTo>
                    <a:cubicBezTo>
                      <a:pt x="0" y="16765"/>
                      <a:pt x="4839" y="21600"/>
                      <a:pt x="10800" y="21600"/>
                    </a:cubicBezTo>
                    <a:cubicBezTo>
                      <a:pt x="16770" y="21600"/>
                      <a:pt x="21600" y="16765"/>
                      <a:pt x="21600" y="10802"/>
                    </a:cubicBezTo>
                    <a:close/>
                    <a:moveTo>
                      <a:pt x="2704" y="11037"/>
                    </a:moveTo>
                    <a:cubicBezTo>
                      <a:pt x="2704" y="11037"/>
                      <a:pt x="2390" y="7969"/>
                      <a:pt x="4599" y="5628"/>
                    </a:cubicBezTo>
                    <a:cubicBezTo>
                      <a:pt x="6151" y="7189"/>
                      <a:pt x="10800" y="11037"/>
                      <a:pt x="18900" y="11037"/>
                    </a:cubicBezTo>
                    <a:cubicBezTo>
                      <a:pt x="18900" y="15501"/>
                      <a:pt x="15271" y="19135"/>
                      <a:pt x="10800" y="19135"/>
                    </a:cubicBezTo>
                    <a:cubicBezTo>
                      <a:pt x="6333" y="19135"/>
                      <a:pt x="2704" y="15501"/>
                      <a:pt x="2704" y="11037"/>
                    </a:cubicBezTo>
                    <a:close/>
                    <a:moveTo>
                      <a:pt x="2704" y="1103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84" name="AutoShape 178"/>
              <p:cNvSpPr>
                <a:spLocks/>
              </p:cNvSpPr>
              <p:nvPr/>
            </p:nvSpPr>
            <p:spPr bwMode="auto">
              <a:xfrm>
                <a:off x="0" y="48"/>
                <a:ext cx="71" cy="39"/>
              </a:xfrm>
              <a:custGeom>
                <a:avLst/>
                <a:gdLst/>
                <a:ahLst/>
                <a:cxnLst/>
                <a:rect l="0" t="0" r="r" b="b"/>
                <a:pathLst>
                  <a:path w="21600" h="21600">
                    <a:moveTo>
                      <a:pt x="0" y="6597"/>
                    </a:moveTo>
                    <a:lnTo>
                      <a:pt x="0" y="11700"/>
                    </a:lnTo>
                    <a:lnTo>
                      <a:pt x="0" y="18301"/>
                    </a:lnTo>
                    <a:cubicBezTo>
                      <a:pt x="0" y="20123"/>
                      <a:pt x="806" y="21600"/>
                      <a:pt x="1802" y="21600"/>
                    </a:cubicBezTo>
                    <a:lnTo>
                      <a:pt x="19798" y="21600"/>
                    </a:lnTo>
                    <a:cubicBezTo>
                      <a:pt x="20794" y="21600"/>
                      <a:pt x="21600" y="20123"/>
                      <a:pt x="21600" y="18301"/>
                    </a:cubicBezTo>
                    <a:lnTo>
                      <a:pt x="21600" y="11700"/>
                    </a:lnTo>
                    <a:lnTo>
                      <a:pt x="21600" y="6597"/>
                    </a:lnTo>
                    <a:cubicBezTo>
                      <a:pt x="21600" y="2955"/>
                      <a:pt x="19988" y="4"/>
                      <a:pt x="17999" y="4"/>
                    </a:cubicBezTo>
                    <a:lnTo>
                      <a:pt x="14810" y="4"/>
                    </a:lnTo>
                    <a:cubicBezTo>
                      <a:pt x="14581" y="4"/>
                      <a:pt x="14300" y="278"/>
                      <a:pt x="14172" y="622"/>
                    </a:cubicBezTo>
                    <a:lnTo>
                      <a:pt x="11026" y="8780"/>
                    </a:lnTo>
                    <a:cubicBezTo>
                      <a:pt x="10899" y="9124"/>
                      <a:pt x="10697" y="9124"/>
                      <a:pt x="10574" y="8780"/>
                    </a:cubicBezTo>
                    <a:lnTo>
                      <a:pt x="7428" y="622"/>
                    </a:lnTo>
                    <a:cubicBezTo>
                      <a:pt x="7300" y="282"/>
                      <a:pt x="7016" y="0"/>
                      <a:pt x="6788" y="0"/>
                    </a:cubicBezTo>
                    <a:lnTo>
                      <a:pt x="3598" y="0"/>
                    </a:lnTo>
                    <a:cubicBezTo>
                      <a:pt x="1616" y="0"/>
                      <a:pt x="0" y="2955"/>
                      <a:pt x="0" y="6597"/>
                    </a:cubicBezTo>
                    <a:close/>
                    <a:moveTo>
                      <a:pt x="0" y="659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91" name="Group 182"/>
            <p:cNvGrpSpPr>
              <a:grpSpLocks/>
            </p:cNvGrpSpPr>
            <p:nvPr/>
          </p:nvGrpSpPr>
          <p:grpSpPr bwMode="auto">
            <a:xfrm>
              <a:off x="8678242" y="3378272"/>
              <a:ext cx="122365" cy="144533"/>
              <a:chOff x="0" y="0"/>
              <a:chExt cx="138" cy="163"/>
            </a:xfrm>
            <a:solidFill>
              <a:schemeClr val="accent3">
                <a:lumMod val="50000"/>
              </a:schemeClr>
            </a:solidFill>
          </p:grpSpPr>
          <p:sp>
            <p:nvSpPr>
              <p:cNvPr id="281" name="AutoShape 180"/>
              <p:cNvSpPr>
                <a:spLocks/>
              </p:cNvSpPr>
              <p:nvPr/>
            </p:nvSpPr>
            <p:spPr bwMode="auto">
              <a:xfrm>
                <a:off x="32" y="0"/>
                <a:ext cx="80" cy="80"/>
              </a:xfrm>
              <a:custGeom>
                <a:avLst/>
                <a:gdLst/>
                <a:ahLst/>
                <a:cxnLst/>
                <a:rect l="0" t="0" r="r" b="b"/>
                <a:pathLst>
                  <a:path w="21600" h="21600">
                    <a:moveTo>
                      <a:pt x="21600" y="10800"/>
                    </a:moveTo>
                    <a:cubicBezTo>
                      <a:pt x="21600" y="4836"/>
                      <a:pt x="16770" y="0"/>
                      <a:pt x="10798" y="0"/>
                    </a:cubicBezTo>
                    <a:cubicBezTo>
                      <a:pt x="4836" y="0"/>
                      <a:pt x="0" y="4836"/>
                      <a:pt x="0" y="10800"/>
                    </a:cubicBezTo>
                    <a:cubicBezTo>
                      <a:pt x="0" y="16764"/>
                      <a:pt x="4836" y="21600"/>
                      <a:pt x="10798" y="21600"/>
                    </a:cubicBezTo>
                    <a:cubicBezTo>
                      <a:pt x="16770" y="21600"/>
                      <a:pt x="21600" y="16764"/>
                      <a:pt x="21600" y="10800"/>
                    </a:cubicBezTo>
                    <a:close/>
                    <a:moveTo>
                      <a:pt x="2703" y="11036"/>
                    </a:moveTo>
                    <a:cubicBezTo>
                      <a:pt x="2703" y="11036"/>
                      <a:pt x="2387" y="7971"/>
                      <a:pt x="4598" y="5631"/>
                    </a:cubicBezTo>
                    <a:cubicBezTo>
                      <a:pt x="6151" y="7193"/>
                      <a:pt x="10800" y="11036"/>
                      <a:pt x="18902" y="11036"/>
                    </a:cubicBezTo>
                    <a:cubicBezTo>
                      <a:pt x="18902" y="15501"/>
                      <a:pt x="15271" y="19134"/>
                      <a:pt x="10800" y="19134"/>
                    </a:cubicBezTo>
                    <a:cubicBezTo>
                      <a:pt x="6331" y="19136"/>
                      <a:pt x="2703" y="15501"/>
                      <a:pt x="2703" y="11036"/>
                    </a:cubicBezTo>
                    <a:close/>
                    <a:moveTo>
                      <a:pt x="2703" y="1103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82" name="AutoShape 181"/>
              <p:cNvSpPr>
                <a:spLocks/>
              </p:cNvSpPr>
              <p:nvPr/>
            </p:nvSpPr>
            <p:spPr bwMode="auto">
              <a:xfrm>
                <a:off x="0" y="88"/>
                <a:ext cx="138" cy="75"/>
              </a:xfrm>
              <a:custGeom>
                <a:avLst/>
                <a:gdLst/>
                <a:ahLst/>
                <a:cxnLst/>
                <a:rect l="0" t="0" r="r" b="b"/>
                <a:pathLst>
                  <a:path w="21600" h="21600">
                    <a:moveTo>
                      <a:pt x="0" y="6598"/>
                    </a:moveTo>
                    <a:lnTo>
                      <a:pt x="0" y="11698"/>
                    </a:lnTo>
                    <a:lnTo>
                      <a:pt x="0" y="18299"/>
                    </a:lnTo>
                    <a:cubicBezTo>
                      <a:pt x="0" y="20123"/>
                      <a:pt x="806" y="21600"/>
                      <a:pt x="1800" y="21600"/>
                    </a:cubicBezTo>
                    <a:lnTo>
                      <a:pt x="19800" y="21600"/>
                    </a:lnTo>
                    <a:cubicBezTo>
                      <a:pt x="20795" y="21600"/>
                      <a:pt x="21600" y="20125"/>
                      <a:pt x="21600" y="18299"/>
                    </a:cubicBezTo>
                    <a:lnTo>
                      <a:pt x="21600" y="11698"/>
                    </a:lnTo>
                    <a:lnTo>
                      <a:pt x="21600" y="6598"/>
                    </a:lnTo>
                    <a:cubicBezTo>
                      <a:pt x="21600" y="2953"/>
                      <a:pt x="19989" y="2"/>
                      <a:pt x="17998" y="2"/>
                    </a:cubicBezTo>
                    <a:lnTo>
                      <a:pt x="14808" y="2"/>
                    </a:lnTo>
                    <a:cubicBezTo>
                      <a:pt x="14581" y="2"/>
                      <a:pt x="14299" y="278"/>
                      <a:pt x="14172" y="619"/>
                    </a:cubicBezTo>
                    <a:lnTo>
                      <a:pt x="11025" y="8778"/>
                    </a:lnTo>
                    <a:cubicBezTo>
                      <a:pt x="10900" y="9122"/>
                      <a:pt x="10696" y="9122"/>
                      <a:pt x="10573" y="8778"/>
                    </a:cubicBezTo>
                    <a:lnTo>
                      <a:pt x="7427" y="619"/>
                    </a:lnTo>
                    <a:cubicBezTo>
                      <a:pt x="7299" y="280"/>
                      <a:pt x="7016" y="0"/>
                      <a:pt x="6790" y="0"/>
                    </a:cubicBezTo>
                    <a:lnTo>
                      <a:pt x="3600" y="0"/>
                    </a:lnTo>
                    <a:cubicBezTo>
                      <a:pt x="1616" y="0"/>
                      <a:pt x="0" y="2955"/>
                      <a:pt x="0" y="6598"/>
                    </a:cubicBezTo>
                    <a:close/>
                    <a:moveTo>
                      <a:pt x="0" y="6598"/>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92" name="Group 185"/>
            <p:cNvGrpSpPr>
              <a:grpSpLocks/>
            </p:cNvGrpSpPr>
            <p:nvPr/>
          </p:nvGrpSpPr>
          <p:grpSpPr bwMode="auto">
            <a:xfrm>
              <a:off x="6947402" y="625953"/>
              <a:ext cx="265124" cy="314779"/>
              <a:chOff x="0" y="0"/>
              <a:chExt cx="299" cy="355"/>
            </a:xfrm>
            <a:solidFill>
              <a:schemeClr val="accent3">
                <a:lumMod val="50000"/>
              </a:schemeClr>
            </a:solidFill>
          </p:grpSpPr>
          <p:sp>
            <p:nvSpPr>
              <p:cNvPr id="279" name="AutoShape 183"/>
              <p:cNvSpPr>
                <a:spLocks/>
              </p:cNvSpPr>
              <p:nvPr/>
            </p:nvSpPr>
            <p:spPr bwMode="auto">
              <a:xfrm>
                <a:off x="64" y="0"/>
                <a:ext cx="174" cy="174"/>
              </a:xfrm>
              <a:custGeom>
                <a:avLst/>
                <a:gdLst/>
                <a:ahLst/>
                <a:cxnLst/>
                <a:rect l="0" t="0" r="r" b="b"/>
                <a:pathLst>
                  <a:path w="21600" h="21600">
                    <a:moveTo>
                      <a:pt x="21600" y="10800"/>
                    </a:moveTo>
                    <a:cubicBezTo>
                      <a:pt x="21600" y="4836"/>
                      <a:pt x="16770" y="0"/>
                      <a:pt x="10798" y="0"/>
                    </a:cubicBezTo>
                    <a:cubicBezTo>
                      <a:pt x="4837" y="0"/>
                      <a:pt x="0" y="4836"/>
                      <a:pt x="0" y="10800"/>
                    </a:cubicBezTo>
                    <a:cubicBezTo>
                      <a:pt x="0" y="16764"/>
                      <a:pt x="4837" y="21600"/>
                      <a:pt x="10798" y="21600"/>
                    </a:cubicBezTo>
                    <a:cubicBezTo>
                      <a:pt x="16770" y="21600"/>
                      <a:pt x="21600" y="16763"/>
                      <a:pt x="21600" y="10800"/>
                    </a:cubicBezTo>
                    <a:close/>
                    <a:moveTo>
                      <a:pt x="2702" y="11037"/>
                    </a:moveTo>
                    <a:cubicBezTo>
                      <a:pt x="2702" y="11037"/>
                      <a:pt x="2387" y="7971"/>
                      <a:pt x="4596" y="5632"/>
                    </a:cubicBezTo>
                    <a:cubicBezTo>
                      <a:pt x="6149" y="7193"/>
                      <a:pt x="10798" y="11037"/>
                      <a:pt x="18899" y="11037"/>
                    </a:cubicBezTo>
                    <a:cubicBezTo>
                      <a:pt x="18899" y="15501"/>
                      <a:pt x="15268" y="19135"/>
                      <a:pt x="10797" y="19135"/>
                    </a:cubicBezTo>
                    <a:cubicBezTo>
                      <a:pt x="6332" y="19135"/>
                      <a:pt x="2702" y="15501"/>
                      <a:pt x="2702" y="11037"/>
                    </a:cubicBezTo>
                    <a:close/>
                    <a:moveTo>
                      <a:pt x="2702" y="1103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80" name="AutoShape 184"/>
              <p:cNvSpPr>
                <a:spLocks/>
              </p:cNvSpPr>
              <p:nvPr/>
            </p:nvSpPr>
            <p:spPr bwMode="auto">
              <a:xfrm>
                <a:off x="0" y="192"/>
                <a:ext cx="299" cy="163"/>
              </a:xfrm>
              <a:custGeom>
                <a:avLst/>
                <a:gdLst/>
                <a:ahLst/>
                <a:cxnLst/>
                <a:rect l="0" t="0" r="r" b="b"/>
                <a:pathLst>
                  <a:path w="21600" h="21600">
                    <a:moveTo>
                      <a:pt x="0" y="6601"/>
                    </a:moveTo>
                    <a:lnTo>
                      <a:pt x="0" y="11699"/>
                    </a:lnTo>
                    <a:lnTo>
                      <a:pt x="0" y="18299"/>
                    </a:lnTo>
                    <a:cubicBezTo>
                      <a:pt x="0" y="20124"/>
                      <a:pt x="807" y="21600"/>
                      <a:pt x="1800" y="21600"/>
                    </a:cubicBezTo>
                    <a:lnTo>
                      <a:pt x="19800" y="21600"/>
                    </a:lnTo>
                    <a:cubicBezTo>
                      <a:pt x="20794" y="21600"/>
                      <a:pt x="21600" y="20124"/>
                      <a:pt x="21600" y="18299"/>
                    </a:cubicBezTo>
                    <a:lnTo>
                      <a:pt x="21600" y="11699"/>
                    </a:lnTo>
                    <a:lnTo>
                      <a:pt x="21600" y="6601"/>
                    </a:lnTo>
                    <a:cubicBezTo>
                      <a:pt x="21600" y="2955"/>
                      <a:pt x="19989" y="4"/>
                      <a:pt x="17998" y="4"/>
                    </a:cubicBezTo>
                    <a:lnTo>
                      <a:pt x="14808" y="4"/>
                    </a:lnTo>
                    <a:cubicBezTo>
                      <a:pt x="14582" y="4"/>
                      <a:pt x="14300" y="280"/>
                      <a:pt x="14173" y="621"/>
                    </a:cubicBezTo>
                    <a:lnTo>
                      <a:pt x="11027" y="8777"/>
                    </a:lnTo>
                    <a:cubicBezTo>
                      <a:pt x="10902" y="9119"/>
                      <a:pt x="10698" y="9119"/>
                      <a:pt x="10574" y="8777"/>
                    </a:cubicBezTo>
                    <a:lnTo>
                      <a:pt x="7428" y="621"/>
                    </a:lnTo>
                    <a:cubicBezTo>
                      <a:pt x="7301" y="280"/>
                      <a:pt x="7018" y="0"/>
                      <a:pt x="6792" y="0"/>
                    </a:cubicBezTo>
                    <a:lnTo>
                      <a:pt x="3602" y="0"/>
                    </a:lnTo>
                    <a:cubicBezTo>
                      <a:pt x="1616" y="1"/>
                      <a:pt x="0" y="2955"/>
                      <a:pt x="0" y="6601"/>
                    </a:cubicBezTo>
                    <a:close/>
                    <a:moveTo>
                      <a:pt x="0" y="6601"/>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93" name="Group 188"/>
            <p:cNvGrpSpPr>
              <a:grpSpLocks/>
            </p:cNvGrpSpPr>
            <p:nvPr/>
          </p:nvGrpSpPr>
          <p:grpSpPr bwMode="auto">
            <a:xfrm>
              <a:off x="8749179" y="1009007"/>
              <a:ext cx="117931" cy="141872"/>
              <a:chOff x="0" y="0"/>
              <a:chExt cx="133" cy="160"/>
            </a:xfrm>
            <a:solidFill>
              <a:schemeClr val="accent3">
                <a:lumMod val="50000"/>
              </a:schemeClr>
            </a:solidFill>
          </p:grpSpPr>
          <p:sp>
            <p:nvSpPr>
              <p:cNvPr id="277" name="AutoShape 186"/>
              <p:cNvSpPr>
                <a:spLocks/>
              </p:cNvSpPr>
              <p:nvPr/>
            </p:nvSpPr>
            <p:spPr bwMode="auto">
              <a:xfrm>
                <a:off x="32" y="0"/>
                <a:ext cx="77" cy="77"/>
              </a:xfrm>
              <a:custGeom>
                <a:avLst/>
                <a:gdLst/>
                <a:ahLst/>
                <a:cxnLst/>
                <a:rect l="0" t="0" r="r" b="b"/>
                <a:pathLst>
                  <a:path w="21600" h="21598">
                    <a:moveTo>
                      <a:pt x="21600" y="10799"/>
                    </a:moveTo>
                    <a:cubicBezTo>
                      <a:pt x="21600" y="4836"/>
                      <a:pt x="16769" y="0"/>
                      <a:pt x="10798" y="0"/>
                    </a:cubicBezTo>
                    <a:cubicBezTo>
                      <a:pt x="4838" y="0"/>
                      <a:pt x="0" y="4836"/>
                      <a:pt x="0" y="10799"/>
                    </a:cubicBezTo>
                    <a:cubicBezTo>
                      <a:pt x="0" y="16764"/>
                      <a:pt x="4838" y="21598"/>
                      <a:pt x="10798" y="21598"/>
                    </a:cubicBezTo>
                    <a:cubicBezTo>
                      <a:pt x="16769" y="21600"/>
                      <a:pt x="21600" y="16764"/>
                      <a:pt x="21600" y="10799"/>
                    </a:cubicBezTo>
                    <a:close/>
                    <a:moveTo>
                      <a:pt x="2703" y="11037"/>
                    </a:moveTo>
                    <a:cubicBezTo>
                      <a:pt x="2703" y="11037"/>
                      <a:pt x="2388" y="7973"/>
                      <a:pt x="4600" y="5634"/>
                    </a:cubicBezTo>
                    <a:cubicBezTo>
                      <a:pt x="6149" y="7195"/>
                      <a:pt x="10798" y="11037"/>
                      <a:pt x="18899" y="11037"/>
                    </a:cubicBezTo>
                    <a:cubicBezTo>
                      <a:pt x="18899" y="15501"/>
                      <a:pt x="15271" y="19137"/>
                      <a:pt x="10800" y="19137"/>
                    </a:cubicBezTo>
                    <a:cubicBezTo>
                      <a:pt x="6334" y="19137"/>
                      <a:pt x="2703" y="15501"/>
                      <a:pt x="2703" y="11037"/>
                    </a:cubicBezTo>
                    <a:close/>
                    <a:moveTo>
                      <a:pt x="2703" y="1103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78" name="AutoShape 187"/>
              <p:cNvSpPr>
                <a:spLocks/>
              </p:cNvSpPr>
              <p:nvPr/>
            </p:nvSpPr>
            <p:spPr bwMode="auto">
              <a:xfrm>
                <a:off x="0" y="88"/>
                <a:ext cx="133" cy="72"/>
              </a:xfrm>
              <a:custGeom>
                <a:avLst/>
                <a:gdLst/>
                <a:ahLst/>
                <a:cxnLst/>
                <a:rect l="0" t="0" r="r" b="b"/>
                <a:pathLst>
                  <a:path w="21600" h="21598">
                    <a:moveTo>
                      <a:pt x="0" y="6599"/>
                    </a:moveTo>
                    <a:lnTo>
                      <a:pt x="0" y="11697"/>
                    </a:lnTo>
                    <a:lnTo>
                      <a:pt x="0" y="18295"/>
                    </a:lnTo>
                    <a:cubicBezTo>
                      <a:pt x="0" y="20121"/>
                      <a:pt x="806" y="21598"/>
                      <a:pt x="1801" y="21598"/>
                    </a:cubicBezTo>
                    <a:lnTo>
                      <a:pt x="19801" y="21598"/>
                    </a:lnTo>
                    <a:cubicBezTo>
                      <a:pt x="20796" y="21598"/>
                      <a:pt x="21600" y="20121"/>
                      <a:pt x="21600" y="18295"/>
                    </a:cubicBezTo>
                    <a:lnTo>
                      <a:pt x="21600" y="11697"/>
                    </a:lnTo>
                    <a:lnTo>
                      <a:pt x="21600" y="6599"/>
                    </a:lnTo>
                    <a:cubicBezTo>
                      <a:pt x="21600" y="2952"/>
                      <a:pt x="19990" y="3"/>
                      <a:pt x="17999" y="3"/>
                    </a:cubicBezTo>
                    <a:lnTo>
                      <a:pt x="14810" y="3"/>
                    </a:lnTo>
                    <a:cubicBezTo>
                      <a:pt x="14583" y="3"/>
                      <a:pt x="14301" y="281"/>
                      <a:pt x="14174" y="620"/>
                    </a:cubicBezTo>
                    <a:lnTo>
                      <a:pt x="11027" y="8779"/>
                    </a:lnTo>
                    <a:cubicBezTo>
                      <a:pt x="10903" y="9120"/>
                      <a:pt x="10698" y="9120"/>
                      <a:pt x="10575" y="8779"/>
                    </a:cubicBezTo>
                    <a:lnTo>
                      <a:pt x="7429" y="620"/>
                    </a:lnTo>
                    <a:cubicBezTo>
                      <a:pt x="7301" y="281"/>
                      <a:pt x="7018" y="0"/>
                      <a:pt x="6792" y="0"/>
                    </a:cubicBezTo>
                    <a:lnTo>
                      <a:pt x="3601" y="0"/>
                    </a:lnTo>
                    <a:cubicBezTo>
                      <a:pt x="1615" y="-2"/>
                      <a:pt x="0" y="2952"/>
                      <a:pt x="0" y="6599"/>
                    </a:cubicBezTo>
                    <a:close/>
                    <a:moveTo>
                      <a:pt x="0" y="659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94" name="Group 191"/>
            <p:cNvGrpSpPr>
              <a:grpSpLocks/>
            </p:cNvGrpSpPr>
            <p:nvPr/>
          </p:nvGrpSpPr>
          <p:grpSpPr bwMode="auto">
            <a:xfrm>
              <a:off x="8493809" y="1682900"/>
              <a:ext cx="117931" cy="134779"/>
              <a:chOff x="0" y="0"/>
              <a:chExt cx="133" cy="152"/>
            </a:xfrm>
            <a:solidFill>
              <a:schemeClr val="accent3">
                <a:lumMod val="50000"/>
              </a:schemeClr>
            </a:solidFill>
          </p:grpSpPr>
          <p:sp>
            <p:nvSpPr>
              <p:cNvPr id="275" name="AutoShape 189"/>
              <p:cNvSpPr>
                <a:spLocks/>
              </p:cNvSpPr>
              <p:nvPr/>
            </p:nvSpPr>
            <p:spPr bwMode="auto">
              <a:xfrm>
                <a:off x="32" y="0"/>
                <a:ext cx="77" cy="77"/>
              </a:xfrm>
              <a:custGeom>
                <a:avLst/>
                <a:gdLst/>
                <a:ahLst/>
                <a:cxnLst/>
                <a:rect l="0" t="0" r="r" b="b"/>
                <a:pathLst>
                  <a:path w="21600" h="21598">
                    <a:moveTo>
                      <a:pt x="21600" y="10799"/>
                    </a:moveTo>
                    <a:cubicBezTo>
                      <a:pt x="21600" y="4836"/>
                      <a:pt x="16769" y="0"/>
                      <a:pt x="10797" y="0"/>
                    </a:cubicBezTo>
                    <a:cubicBezTo>
                      <a:pt x="4836" y="0"/>
                      <a:pt x="0" y="4836"/>
                      <a:pt x="0" y="10799"/>
                    </a:cubicBezTo>
                    <a:cubicBezTo>
                      <a:pt x="0" y="16764"/>
                      <a:pt x="4838" y="21598"/>
                      <a:pt x="10797" y="21598"/>
                    </a:cubicBezTo>
                    <a:cubicBezTo>
                      <a:pt x="16771" y="21600"/>
                      <a:pt x="21600" y="16764"/>
                      <a:pt x="21600" y="10799"/>
                    </a:cubicBezTo>
                    <a:close/>
                    <a:moveTo>
                      <a:pt x="2701" y="11037"/>
                    </a:moveTo>
                    <a:cubicBezTo>
                      <a:pt x="2701" y="11037"/>
                      <a:pt x="2386" y="7973"/>
                      <a:pt x="4598" y="5634"/>
                    </a:cubicBezTo>
                    <a:cubicBezTo>
                      <a:pt x="6148" y="7195"/>
                      <a:pt x="10797" y="11037"/>
                      <a:pt x="18899" y="11037"/>
                    </a:cubicBezTo>
                    <a:cubicBezTo>
                      <a:pt x="18899" y="15501"/>
                      <a:pt x="15270" y="19137"/>
                      <a:pt x="10797" y="19137"/>
                    </a:cubicBezTo>
                    <a:cubicBezTo>
                      <a:pt x="6332" y="19137"/>
                      <a:pt x="2701" y="15501"/>
                      <a:pt x="2701" y="11037"/>
                    </a:cubicBezTo>
                    <a:close/>
                    <a:moveTo>
                      <a:pt x="2701" y="1103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76" name="AutoShape 190"/>
              <p:cNvSpPr>
                <a:spLocks/>
              </p:cNvSpPr>
              <p:nvPr/>
            </p:nvSpPr>
            <p:spPr bwMode="auto">
              <a:xfrm>
                <a:off x="0" y="80"/>
                <a:ext cx="133" cy="72"/>
              </a:xfrm>
              <a:custGeom>
                <a:avLst/>
                <a:gdLst/>
                <a:ahLst/>
                <a:cxnLst/>
                <a:rect l="0" t="0" r="r" b="b"/>
                <a:pathLst>
                  <a:path w="21600" h="21600">
                    <a:moveTo>
                      <a:pt x="0" y="6599"/>
                    </a:moveTo>
                    <a:lnTo>
                      <a:pt x="0" y="11698"/>
                    </a:lnTo>
                    <a:lnTo>
                      <a:pt x="0" y="18297"/>
                    </a:lnTo>
                    <a:cubicBezTo>
                      <a:pt x="0" y="20121"/>
                      <a:pt x="806" y="21600"/>
                      <a:pt x="1801" y="21600"/>
                    </a:cubicBezTo>
                    <a:lnTo>
                      <a:pt x="19801" y="21600"/>
                    </a:lnTo>
                    <a:cubicBezTo>
                      <a:pt x="20796" y="21600"/>
                      <a:pt x="21600" y="20123"/>
                      <a:pt x="21600" y="18297"/>
                    </a:cubicBezTo>
                    <a:lnTo>
                      <a:pt x="21600" y="11698"/>
                    </a:lnTo>
                    <a:lnTo>
                      <a:pt x="21600" y="6599"/>
                    </a:lnTo>
                    <a:cubicBezTo>
                      <a:pt x="21600" y="2952"/>
                      <a:pt x="19990" y="2"/>
                      <a:pt x="17999" y="2"/>
                    </a:cubicBezTo>
                    <a:lnTo>
                      <a:pt x="14810" y="2"/>
                    </a:lnTo>
                    <a:cubicBezTo>
                      <a:pt x="14583" y="2"/>
                      <a:pt x="14301" y="280"/>
                      <a:pt x="14174" y="620"/>
                    </a:cubicBezTo>
                    <a:lnTo>
                      <a:pt x="11027" y="8779"/>
                    </a:lnTo>
                    <a:cubicBezTo>
                      <a:pt x="10903" y="9121"/>
                      <a:pt x="10698" y="9121"/>
                      <a:pt x="10575" y="8779"/>
                    </a:cubicBezTo>
                    <a:lnTo>
                      <a:pt x="7429" y="620"/>
                    </a:lnTo>
                    <a:cubicBezTo>
                      <a:pt x="7301" y="280"/>
                      <a:pt x="7018" y="0"/>
                      <a:pt x="6792" y="0"/>
                    </a:cubicBezTo>
                    <a:lnTo>
                      <a:pt x="3601" y="0"/>
                    </a:lnTo>
                    <a:cubicBezTo>
                      <a:pt x="1615" y="0"/>
                      <a:pt x="0" y="2954"/>
                      <a:pt x="0" y="6599"/>
                    </a:cubicBezTo>
                    <a:close/>
                    <a:moveTo>
                      <a:pt x="0" y="659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95" name="Group 203"/>
            <p:cNvGrpSpPr>
              <a:grpSpLocks/>
            </p:cNvGrpSpPr>
            <p:nvPr/>
          </p:nvGrpSpPr>
          <p:grpSpPr bwMode="auto">
            <a:xfrm>
              <a:off x="8458341" y="29203"/>
              <a:ext cx="62069" cy="70049"/>
              <a:chOff x="0" y="0"/>
              <a:chExt cx="70" cy="78"/>
            </a:xfrm>
            <a:solidFill>
              <a:schemeClr val="accent3">
                <a:lumMod val="50000"/>
              </a:schemeClr>
            </a:solidFill>
          </p:grpSpPr>
          <p:sp>
            <p:nvSpPr>
              <p:cNvPr id="273" name="AutoShape 201"/>
              <p:cNvSpPr>
                <a:spLocks/>
              </p:cNvSpPr>
              <p:nvPr/>
            </p:nvSpPr>
            <p:spPr bwMode="auto">
              <a:xfrm>
                <a:off x="16" y="0"/>
                <a:ext cx="40" cy="40"/>
              </a:xfrm>
              <a:custGeom>
                <a:avLst/>
                <a:gdLst/>
                <a:ahLst/>
                <a:cxnLst/>
                <a:rect l="0" t="0" r="r" b="b"/>
                <a:pathLst>
                  <a:path w="21600" h="21600">
                    <a:moveTo>
                      <a:pt x="21600" y="10798"/>
                    </a:moveTo>
                    <a:cubicBezTo>
                      <a:pt x="21600" y="4834"/>
                      <a:pt x="16770" y="0"/>
                      <a:pt x="10798" y="0"/>
                    </a:cubicBezTo>
                    <a:cubicBezTo>
                      <a:pt x="4834" y="0"/>
                      <a:pt x="0" y="4839"/>
                      <a:pt x="0" y="10798"/>
                    </a:cubicBezTo>
                    <a:cubicBezTo>
                      <a:pt x="0" y="16766"/>
                      <a:pt x="4834" y="21600"/>
                      <a:pt x="10798" y="21600"/>
                    </a:cubicBezTo>
                    <a:cubicBezTo>
                      <a:pt x="16770" y="21600"/>
                      <a:pt x="21600" y="16766"/>
                      <a:pt x="21600" y="10798"/>
                    </a:cubicBezTo>
                    <a:close/>
                    <a:moveTo>
                      <a:pt x="2698" y="11039"/>
                    </a:moveTo>
                    <a:cubicBezTo>
                      <a:pt x="2698" y="11039"/>
                      <a:pt x="2385" y="7973"/>
                      <a:pt x="4593" y="5634"/>
                    </a:cubicBezTo>
                    <a:cubicBezTo>
                      <a:pt x="6145" y="7194"/>
                      <a:pt x="10798" y="11039"/>
                      <a:pt x="18897" y="11039"/>
                    </a:cubicBezTo>
                    <a:cubicBezTo>
                      <a:pt x="18897" y="15505"/>
                      <a:pt x="15268" y="19134"/>
                      <a:pt x="10798" y="19134"/>
                    </a:cubicBezTo>
                    <a:cubicBezTo>
                      <a:pt x="6332" y="19134"/>
                      <a:pt x="2698" y="15501"/>
                      <a:pt x="2698" y="11039"/>
                    </a:cubicBezTo>
                    <a:close/>
                    <a:moveTo>
                      <a:pt x="2698" y="1103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74" name="AutoShape 202"/>
              <p:cNvSpPr>
                <a:spLocks/>
              </p:cNvSpPr>
              <p:nvPr/>
            </p:nvSpPr>
            <p:spPr bwMode="auto">
              <a:xfrm>
                <a:off x="0" y="40"/>
                <a:ext cx="70" cy="38"/>
              </a:xfrm>
              <a:custGeom>
                <a:avLst/>
                <a:gdLst/>
                <a:ahLst/>
                <a:cxnLst/>
                <a:rect l="0" t="0" r="r" b="b"/>
                <a:pathLst>
                  <a:path w="21600" h="21600">
                    <a:moveTo>
                      <a:pt x="0" y="6599"/>
                    </a:moveTo>
                    <a:lnTo>
                      <a:pt x="0" y="11699"/>
                    </a:lnTo>
                    <a:lnTo>
                      <a:pt x="0" y="18303"/>
                    </a:lnTo>
                    <a:cubicBezTo>
                      <a:pt x="0" y="20127"/>
                      <a:pt x="806" y="21600"/>
                      <a:pt x="1799" y="21600"/>
                    </a:cubicBezTo>
                    <a:lnTo>
                      <a:pt x="19801" y="21600"/>
                    </a:lnTo>
                    <a:cubicBezTo>
                      <a:pt x="20792" y="21600"/>
                      <a:pt x="21600" y="20123"/>
                      <a:pt x="21600" y="18303"/>
                    </a:cubicBezTo>
                    <a:lnTo>
                      <a:pt x="21600" y="11699"/>
                    </a:lnTo>
                    <a:lnTo>
                      <a:pt x="21600" y="6599"/>
                    </a:lnTo>
                    <a:cubicBezTo>
                      <a:pt x="21600" y="2954"/>
                      <a:pt x="19991" y="5"/>
                      <a:pt x="17998" y="5"/>
                    </a:cubicBezTo>
                    <a:lnTo>
                      <a:pt x="14807" y="5"/>
                    </a:lnTo>
                    <a:cubicBezTo>
                      <a:pt x="14580" y="5"/>
                      <a:pt x="14299" y="280"/>
                      <a:pt x="14171" y="623"/>
                    </a:cubicBezTo>
                    <a:lnTo>
                      <a:pt x="11027" y="8781"/>
                    </a:lnTo>
                    <a:cubicBezTo>
                      <a:pt x="10901" y="9124"/>
                      <a:pt x="10699" y="9124"/>
                      <a:pt x="10573" y="8781"/>
                    </a:cubicBezTo>
                    <a:lnTo>
                      <a:pt x="7427" y="623"/>
                    </a:lnTo>
                    <a:cubicBezTo>
                      <a:pt x="7301" y="280"/>
                      <a:pt x="7018" y="0"/>
                      <a:pt x="6791" y="0"/>
                    </a:cubicBezTo>
                    <a:lnTo>
                      <a:pt x="3600" y="0"/>
                    </a:lnTo>
                    <a:cubicBezTo>
                      <a:pt x="1614" y="0"/>
                      <a:pt x="0" y="2954"/>
                      <a:pt x="0" y="6599"/>
                    </a:cubicBezTo>
                    <a:close/>
                    <a:moveTo>
                      <a:pt x="0" y="659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96" name="Group 206"/>
            <p:cNvGrpSpPr>
              <a:grpSpLocks/>
            </p:cNvGrpSpPr>
            <p:nvPr/>
          </p:nvGrpSpPr>
          <p:grpSpPr bwMode="auto">
            <a:xfrm>
              <a:off x="5819519" y="1548122"/>
              <a:ext cx="62069" cy="76256"/>
              <a:chOff x="0" y="0"/>
              <a:chExt cx="70" cy="86"/>
            </a:xfrm>
            <a:solidFill>
              <a:schemeClr val="accent3">
                <a:lumMod val="50000"/>
              </a:schemeClr>
            </a:solidFill>
          </p:grpSpPr>
          <p:sp>
            <p:nvSpPr>
              <p:cNvPr id="271" name="AutoShape 204"/>
              <p:cNvSpPr>
                <a:spLocks/>
              </p:cNvSpPr>
              <p:nvPr/>
            </p:nvSpPr>
            <p:spPr bwMode="auto">
              <a:xfrm>
                <a:off x="16" y="0"/>
                <a:ext cx="40" cy="40"/>
              </a:xfrm>
              <a:custGeom>
                <a:avLst/>
                <a:gdLst/>
                <a:ahLst/>
                <a:cxnLst/>
                <a:rect l="0" t="0" r="r" b="b"/>
                <a:pathLst>
                  <a:path w="21600" h="21600">
                    <a:moveTo>
                      <a:pt x="21600" y="10798"/>
                    </a:moveTo>
                    <a:cubicBezTo>
                      <a:pt x="21600" y="4834"/>
                      <a:pt x="16770" y="0"/>
                      <a:pt x="10798" y="0"/>
                    </a:cubicBezTo>
                    <a:cubicBezTo>
                      <a:pt x="4834" y="0"/>
                      <a:pt x="0" y="4839"/>
                      <a:pt x="0" y="10798"/>
                    </a:cubicBezTo>
                    <a:cubicBezTo>
                      <a:pt x="0" y="16766"/>
                      <a:pt x="4830" y="21600"/>
                      <a:pt x="10798" y="21600"/>
                    </a:cubicBezTo>
                    <a:cubicBezTo>
                      <a:pt x="16770" y="21600"/>
                      <a:pt x="21600" y="16766"/>
                      <a:pt x="21600" y="10798"/>
                    </a:cubicBezTo>
                    <a:close/>
                    <a:moveTo>
                      <a:pt x="2698" y="11039"/>
                    </a:moveTo>
                    <a:cubicBezTo>
                      <a:pt x="2698" y="11039"/>
                      <a:pt x="2385" y="7973"/>
                      <a:pt x="4593" y="5634"/>
                    </a:cubicBezTo>
                    <a:cubicBezTo>
                      <a:pt x="6145" y="7194"/>
                      <a:pt x="10798" y="11039"/>
                      <a:pt x="18897" y="11039"/>
                    </a:cubicBezTo>
                    <a:cubicBezTo>
                      <a:pt x="18897" y="15505"/>
                      <a:pt x="15268" y="19134"/>
                      <a:pt x="10798" y="19134"/>
                    </a:cubicBezTo>
                    <a:cubicBezTo>
                      <a:pt x="6332" y="19134"/>
                      <a:pt x="2698" y="15501"/>
                      <a:pt x="2698" y="11039"/>
                    </a:cubicBezTo>
                    <a:close/>
                    <a:moveTo>
                      <a:pt x="2698" y="1103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72" name="AutoShape 205"/>
              <p:cNvSpPr>
                <a:spLocks/>
              </p:cNvSpPr>
              <p:nvPr/>
            </p:nvSpPr>
            <p:spPr bwMode="auto">
              <a:xfrm>
                <a:off x="0" y="48"/>
                <a:ext cx="70" cy="38"/>
              </a:xfrm>
              <a:custGeom>
                <a:avLst/>
                <a:gdLst/>
                <a:ahLst/>
                <a:cxnLst/>
                <a:rect l="0" t="0" r="r" b="b"/>
                <a:pathLst>
                  <a:path w="21600" h="21600">
                    <a:moveTo>
                      <a:pt x="0" y="6599"/>
                    </a:moveTo>
                    <a:lnTo>
                      <a:pt x="0" y="11699"/>
                    </a:lnTo>
                    <a:lnTo>
                      <a:pt x="0" y="18303"/>
                    </a:lnTo>
                    <a:cubicBezTo>
                      <a:pt x="0" y="20127"/>
                      <a:pt x="806" y="21600"/>
                      <a:pt x="1799" y="21600"/>
                    </a:cubicBezTo>
                    <a:lnTo>
                      <a:pt x="19803" y="21600"/>
                    </a:lnTo>
                    <a:cubicBezTo>
                      <a:pt x="20794" y="21600"/>
                      <a:pt x="21600" y="20123"/>
                      <a:pt x="21600" y="18303"/>
                    </a:cubicBezTo>
                    <a:lnTo>
                      <a:pt x="21600" y="11699"/>
                    </a:lnTo>
                    <a:lnTo>
                      <a:pt x="21600" y="6599"/>
                    </a:lnTo>
                    <a:cubicBezTo>
                      <a:pt x="21600" y="2954"/>
                      <a:pt x="19991" y="5"/>
                      <a:pt x="17997" y="5"/>
                    </a:cubicBezTo>
                    <a:lnTo>
                      <a:pt x="14806" y="5"/>
                    </a:lnTo>
                    <a:cubicBezTo>
                      <a:pt x="14579" y="5"/>
                      <a:pt x="14298" y="280"/>
                      <a:pt x="14170" y="623"/>
                    </a:cubicBezTo>
                    <a:lnTo>
                      <a:pt x="11025" y="8781"/>
                    </a:lnTo>
                    <a:cubicBezTo>
                      <a:pt x="10900" y="9124"/>
                      <a:pt x="10698" y="9124"/>
                      <a:pt x="10572" y="8781"/>
                    </a:cubicBezTo>
                    <a:lnTo>
                      <a:pt x="7425" y="623"/>
                    </a:lnTo>
                    <a:cubicBezTo>
                      <a:pt x="7299" y="280"/>
                      <a:pt x="7016" y="0"/>
                      <a:pt x="6789" y="0"/>
                    </a:cubicBezTo>
                    <a:lnTo>
                      <a:pt x="3598" y="0"/>
                    </a:lnTo>
                    <a:cubicBezTo>
                      <a:pt x="1614" y="0"/>
                      <a:pt x="0" y="2954"/>
                      <a:pt x="0" y="6599"/>
                    </a:cubicBezTo>
                    <a:close/>
                    <a:moveTo>
                      <a:pt x="0" y="659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97" name="Group 209"/>
            <p:cNvGrpSpPr>
              <a:grpSpLocks/>
            </p:cNvGrpSpPr>
            <p:nvPr/>
          </p:nvGrpSpPr>
          <p:grpSpPr bwMode="auto">
            <a:xfrm>
              <a:off x="4024836" y="3051966"/>
              <a:ext cx="120591" cy="143646"/>
              <a:chOff x="0" y="0"/>
              <a:chExt cx="136" cy="162"/>
            </a:xfrm>
            <a:solidFill>
              <a:schemeClr val="accent3">
                <a:lumMod val="50000"/>
              </a:schemeClr>
            </a:solidFill>
          </p:grpSpPr>
          <p:sp>
            <p:nvSpPr>
              <p:cNvPr id="269" name="AutoShape 207"/>
              <p:cNvSpPr>
                <a:spLocks/>
              </p:cNvSpPr>
              <p:nvPr/>
            </p:nvSpPr>
            <p:spPr bwMode="auto">
              <a:xfrm>
                <a:off x="32" y="0"/>
                <a:ext cx="79" cy="79"/>
              </a:xfrm>
              <a:custGeom>
                <a:avLst/>
                <a:gdLst/>
                <a:ahLst/>
                <a:cxnLst/>
                <a:rect l="0" t="0" r="r" b="b"/>
                <a:pathLst>
                  <a:path w="21600" h="21598">
                    <a:moveTo>
                      <a:pt x="21600" y="10800"/>
                    </a:moveTo>
                    <a:cubicBezTo>
                      <a:pt x="21600" y="4836"/>
                      <a:pt x="16769" y="0"/>
                      <a:pt x="10801" y="0"/>
                    </a:cubicBezTo>
                    <a:cubicBezTo>
                      <a:pt x="4836" y="0"/>
                      <a:pt x="0" y="4836"/>
                      <a:pt x="0" y="10800"/>
                    </a:cubicBezTo>
                    <a:cubicBezTo>
                      <a:pt x="0" y="16764"/>
                      <a:pt x="4836" y="21598"/>
                      <a:pt x="10801" y="21598"/>
                    </a:cubicBezTo>
                    <a:cubicBezTo>
                      <a:pt x="16771" y="21600"/>
                      <a:pt x="21600" y="16766"/>
                      <a:pt x="21600" y="10800"/>
                    </a:cubicBezTo>
                    <a:close/>
                    <a:moveTo>
                      <a:pt x="2704" y="11033"/>
                    </a:moveTo>
                    <a:cubicBezTo>
                      <a:pt x="2704" y="11033"/>
                      <a:pt x="2392" y="7972"/>
                      <a:pt x="4598" y="5632"/>
                    </a:cubicBezTo>
                    <a:cubicBezTo>
                      <a:pt x="6151" y="7189"/>
                      <a:pt x="10803" y="11033"/>
                      <a:pt x="18903" y="11033"/>
                    </a:cubicBezTo>
                    <a:cubicBezTo>
                      <a:pt x="18903" y="15503"/>
                      <a:pt x="15271" y="19134"/>
                      <a:pt x="10805" y="19134"/>
                    </a:cubicBezTo>
                    <a:cubicBezTo>
                      <a:pt x="6336" y="19134"/>
                      <a:pt x="2704" y="15499"/>
                      <a:pt x="2704" y="11033"/>
                    </a:cubicBezTo>
                    <a:close/>
                    <a:moveTo>
                      <a:pt x="2704" y="1103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70" name="AutoShape 208"/>
              <p:cNvSpPr>
                <a:spLocks/>
              </p:cNvSpPr>
              <p:nvPr/>
            </p:nvSpPr>
            <p:spPr bwMode="auto">
              <a:xfrm>
                <a:off x="0" y="88"/>
                <a:ext cx="136" cy="74"/>
              </a:xfrm>
              <a:custGeom>
                <a:avLst/>
                <a:gdLst/>
                <a:ahLst/>
                <a:cxnLst/>
                <a:rect l="0" t="0" r="r" b="b"/>
                <a:pathLst>
                  <a:path w="21600" h="21600">
                    <a:moveTo>
                      <a:pt x="0" y="6601"/>
                    </a:moveTo>
                    <a:lnTo>
                      <a:pt x="0" y="11699"/>
                    </a:lnTo>
                    <a:lnTo>
                      <a:pt x="0" y="18302"/>
                    </a:lnTo>
                    <a:cubicBezTo>
                      <a:pt x="0" y="20123"/>
                      <a:pt x="807" y="21600"/>
                      <a:pt x="1800" y="21600"/>
                    </a:cubicBezTo>
                    <a:lnTo>
                      <a:pt x="19800" y="21600"/>
                    </a:lnTo>
                    <a:cubicBezTo>
                      <a:pt x="20795" y="21600"/>
                      <a:pt x="21600" y="20123"/>
                      <a:pt x="21600" y="18302"/>
                    </a:cubicBezTo>
                    <a:lnTo>
                      <a:pt x="21600" y="11699"/>
                    </a:lnTo>
                    <a:lnTo>
                      <a:pt x="21600" y="6601"/>
                    </a:lnTo>
                    <a:cubicBezTo>
                      <a:pt x="21600" y="2956"/>
                      <a:pt x="19989" y="0"/>
                      <a:pt x="18000" y="0"/>
                    </a:cubicBezTo>
                    <a:lnTo>
                      <a:pt x="14809" y="0"/>
                    </a:lnTo>
                    <a:cubicBezTo>
                      <a:pt x="14584" y="0"/>
                      <a:pt x="14299" y="279"/>
                      <a:pt x="14173" y="624"/>
                    </a:cubicBezTo>
                    <a:lnTo>
                      <a:pt x="11028" y="8776"/>
                    </a:lnTo>
                    <a:cubicBezTo>
                      <a:pt x="10902" y="9121"/>
                      <a:pt x="10699" y="9121"/>
                      <a:pt x="10575" y="8776"/>
                    </a:cubicBezTo>
                    <a:lnTo>
                      <a:pt x="7429" y="624"/>
                    </a:lnTo>
                    <a:cubicBezTo>
                      <a:pt x="7303" y="282"/>
                      <a:pt x="7019" y="0"/>
                      <a:pt x="6794" y="0"/>
                    </a:cubicBezTo>
                    <a:lnTo>
                      <a:pt x="3601" y="0"/>
                    </a:lnTo>
                    <a:cubicBezTo>
                      <a:pt x="1615" y="0"/>
                      <a:pt x="0" y="2956"/>
                      <a:pt x="0" y="6601"/>
                    </a:cubicBezTo>
                    <a:close/>
                    <a:moveTo>
                      <a:pt x="0" y="6601"/>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98" name="Group 212"/>
            <p:cNvGrpSpPr>
              <a:grpSpLocks/>
            </p:cNvGrpSpPr>
            <p:nvPr/>
          </p:nvGrpSpPr>
          <p:grpSpPr bwMode="auto">
            <a:xfrm>
              <a:off x="4677448" y="2491571"/>
              <a:ext cx="62069" cy="76256"/>
              <a:chOff x="0" y="0"/>
              <a:chExt cx="70" cy="86"/>
            </a:xfrm>
            <a:solidFill>
              <a:schemeClr val="accent3">
                <a:lumMod val="50000"/>
              </a:schemeClr>
            </a:solidFill>
          </p:grpSpPr>
          <p:sp>
            <p:nvSpPr>
              <p:cNvPr id="267" name="AutoShape 210"/>
              <p:cNvSpPr>
                <a:spLocks/>
              </p:cNvSpPr>
              <p:nvPr/>
            </p:nvSpPr>
            <p:spPr bwMode="auto">
              <a:xfrm>
                <a:off x="16" y="0"/>
                <a:ext cx="40" cy="40"/>
              </a:xfrm>
              <a:custGeom>
                <a:avLst/>
                <a:gdLst/>
                <a:ahLst/>
                <a:cxnLst/>
                <a:rect l="0" t="0" r="r" b="b"/>
                <a:pathLst>
                  <a:path w="21600" h="21600">
                    <a:moveTo>
                      <a:pt x="21600" y="10802"/>
                    </a:moveTo>
                    <a:cubicBezTo>
                      <a:pt x="21600" y="4838"/>
                      <a:pt x="16766" y="0"/>
                      <a:pt x="10802" y="0"/>
                    </a:cubicBezTo>
                    <a:cubicBezTo>
                      <a:pt x="4834" y="0"/>
                      <a:pt x="0" y="4838"/>
                      <a:pt x="0" y="10802"/>
                    </a:cubicBezTo>
                    <a:cubicBezTo>
                      <a:pt x="0" y="16766"/>
                      <a:pt x="4834" y="21600"/>
                      <a:pt x="10802" y="21600"/>
                    </a:cubicBezTo>
                    <a:cubicBezTo>
                      <a:pt x="16766" y="21600"/>
                      <a:pt x="21600" y="16766"/>
                      <a:pt x="21600" y="10802"/>
                    </a:cubicBezTo>
                    <a:close/>
                    <a:moveTo>
                      <a:pt x="2699" y="11034"/>
                    </a:moveTo>
                    <a:cubicBezTo>
                      <a:pt x="2699" y="11034"/>
                      <a:pt x="2387" y="7972"/>
                      <a:pt x="4593" y="5635"/>
                    </a:cubicBezTo>
                    <a:cubicBezTo>
                      <a:pt x="6146" y="7192"/>
                      <a:pt x="10802" y="11034"/>
                      <a:pt x="18901" y="11034"/>
                    </a:cubicBezTo>
                    <a:cubicBezTo>
                      <a:pt x="18901" y="15505"/>
                      <a:pt x="15269" y="19133"/>
                      <a:pt x="10802" y="19133"/>
                    </a:cubicBezTo>
                    <a:cubicBezTo>
                      <a:pt x="6331" y="19133"/>
                      <a:pt x="2699" y="15501"/>
                      <a:pt x="2699" y="11034"/>
                    </a:cubicBezTo>
                    <a:close/>
                    <a:moveTo>
                      <a:pt x="2699" y="1103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68" name="AutoShape 211"/>
              <p:cNvSpPr>
                <a:spLocks/>
              </p:cNvSpPr>
              <p:nvPr/>
            </p:nvSpPr>
            <p:spPr bwMode="auto">
              <a:xfrm>
                <a:off x="0" y="48"/>
                <a:ext cx="70" cy="38"/>
              </a:xfrm>
              <a:custGeom>
                <a:avLst/>
                <a:gdLst/>
                <a:ahLst/>
                <a:cxnLst/>
                <a:rect l="0" t="0" r="r" b="b"/>
                <a:pathLst>
                  <a:path w="21600" h="21595">
                    <a:moveTo>
                      <a:pt x="0" y="6599"/>
                    </a:moveTo>
                    <a:lnTo>
                      <a:pt x="0" y="11698"/>
                    </a:lnTo>
                    <a:lnTo>
                      <a:pt x="0" y="18298"/>
                    </a:lnTo>
                    <a:cubicBezTo>
                      <a:pt x="0" y="20122"/>
                      <a:pt x="806" y="21595"/>
                      <a:pt x="1799" y="21595"/>
                    </a:cubicBezTo>
                    <a:lnTo>
                      <a:pt x="19799" y="21595"/>
                    </a:lnTo>
                    <a:cubicBezTo>
                      <a:pt x="20792" y="21595"/>
                      <a:pt x="21600" y="20122"/>
                      <a:pt x="21600" y="18298"/>
                    </a:cubicBezTo>
                    <a:lnTo>
                      <a:pt x="21600" y="11698"/>
                    </a:lnTo>
                    <a:lnTo>
                      <a:pt x="21600" y="6599"/>
                    </a:lnTo>
                    <a:cubicBezTo>
                      <a:pt x="21600" y="2950"/>
                      <a:pt x="19988" y="0"/>
                      <a:pt x="18000" y="0"/>
                    </a:cubicBezTo>
                    <a:lnTo>
                      <a:pt x="14809" y="0"/>
                    </a:lnTo>
                    <a:cubicBezTo>
                      <a:pt x="14585" y="0"/>
                      <a:pt x="14300" y="279"/>
                      <a:pt x="14175" y="621"/>
                    </a:cubicBezTo>
                    <a:lnTo>
                      <a:pt x="11030" y="8775"/>
                    </a:lnTo>
                    <a:cubicBezTo>
                      <a:pt x="10904" y="9117"/>
                      <a:pt x="10700" y="9117"/>
                      <a:pt x="10578" y="8775"/>
                    </a:cubicBezTo>
                    <a:lnTo>
                      <a:pt x="7433" y="621"/>
                    </a:lnTo>
                    <a:cubicBezTo>
                      <a:pt x="7307" y="279"/>
                      <a:pt x="7022" y="0"/>
                      <a:pt x="6799" y="0"/>
                    </a:cubicBezTo>
                    <a:lnTo>
                      <a:pt x="3607" y="0"/>
                    </a:lnTo>
                    <a:cubicBezTo>
                      <a:pt x="1614" y="-5"/>
                      <a:pt x="0" y="2950"/>
                      <a:pt x="0" y="6599"/>
                    </a:cubicBezTo>
                    <a:close/>
                    <a:moveTo>
                      <a:pt x="0" y="659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199" name="Group 218"/>
            <p:cNvGrpSpPr>
              <a:grpSpLocks/>
            </p:cNvGrpSpPr>
            <p:nvPr/>
          </p:nvGrpSpPr>
          <p:grpSpPr bwMode="auto">
            <a:xfrm>
              <a:off x="4287300" y="4534530"/>
              <a:ext cx="120591" cy="143646"/>
              <a:chOff x="0" y="0"/>
              <a:chExt cx="136" cy="162"/>
            </a:xfrm>
            <a:solidFill>
              <a:schemeClr val="accent3">
                <a:lumMod val="50000"/>
              </a:schemeClr>
            </a:solidFill>
          </p:grpSpPr>
          <p:sp>
            <p:nvSpPr>
              <p:cNvPr id="265" name="AutoShape 216"/>
              <p:cNvSpPr>
                <a:spLocks/>
              </p:cNvSpPr>
              <p:nvPr/>
            </p:nvSpPr>
            <p:spPr bwMode="auto">
              <a:xfrm>
                <a:off x="32" y="0"/>
                <a:ext cx="79" cy="79"/>
              </a:xfrm>
              <a:custGeom>
                <a:avLst/>
                <a:gdLst/>
                <a:ahLst/>
                <a:cxnLst/>
                <a:rect l="0" t="0" r="r" b="b"/>
                <a:pathLst>
                  <a:path w="21600" h="21600">
                    <a:moveTo>
                      <a:pt x="21600" y="10801"/>
                    </a:moveTo>
                    <a:cubicBezTo>
                      <a:pt x="21600" y="4837"/>
                      <a:pt x="16769" y="0"/>
                      <a:pt x="10801" y="0"/>
                    </a:cubicBezTo>
                    <a:cubicBezTo>
                      <a:pt x="4836" y="0"/>
                      <a:pt x="0" y="4837"/>
                      <a:pt x="0" y="10801"/>
                    </a:cubicBezTo>
                    <a:cubicBezTo>
                      <a:pt x="0" y="16765"/>
                      <a:pt x="4836" y="21600"/>
                      <a:pt x="10801" y="21600"/>
                    </a:cubicBezTo>
                    <a:cubicBezTo>
                      <a:pt x="16769" y="21600"/>
                      <a:pt x="21600" y="16765"/>
                      <a:pt x="21600" y="10801"/>
                    </a:cubicBezTo>
                    <a:close/>
                    <a:moveTo>
                      <a:pt x="2701" y="11034"/>
                    </a:moveTo>
                    <a:cubicBezTo>
                      <a:pt x="2701" y="11034"/>
                      <a:pt x="2390" y="7973"/>
                      <a:pt x="4596" y="5633"/>
                    </a:cubicBezTo>
                    <a:cubicBezTo>
                      <a:pt x="6148" y="7190"/>
                      <a:pt x="10801" y="11034"/>
                      <a:pt x="18901" y="11034"/>
                    </a:cubicBezTo>
                    <a:cubicBezTo>
                      <a:pt x="18901" y="15505"/>
                      <a:pt x="15268" y="19136"/>
                      <a:pt x="10803" y="19136"/>
                    </a:cubicBezTo>
                    <a:cubicBezTo>
                      <a:pt x="6334" y="19134"/>
                      <a:pt x="2701" y="15498"/>
                      <a:pt x="2701" y="11034"/>
                    </a:cubicBezTo>
                    <a:close/>
                    <a:moveTo>
                      <a:pt x="2701" y="1103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66" name="AutoShape 217"/>
              <p:cNvSpPr>
                <a:spLocks/>
              </p:cNvSpPr>
              <p:nvPr/>
            </p:nvSpPr>
            <p:spPr bwMode="auto">
              <a:xfrm>
                <a:off x="0" y="88"/>
                <a:ext cx="136" cy="74"/>
              </a:xfrm>
              <a:custGeom>
                <a:avLst/>
                <a:gdLst/>
                <a:ahLst/>
                <a:cxnLst/>
                <a:rect l="0" t="0" r="r" b="b"/>
                <a:pathLst>
                  <a:path w="21600" h="21600">
                    <a:moveTo>
                      <a:pt x="0" y="6601"/>
                    </a:moveTo>
                    <a:lnTo>
                      <a:pt x="0" y="11699"/>
                    </a:lnTo>
                    <a:lnTo>
                      <a:pt x="0" y="18302"/>
                    </a:lnTo>
                    <a:cubicBezTo>
                      <a:pt x="0" y="20123"/>
                      <a:pt x="807" y="21600"/>
                      <a:pt x="1800" y="21600"/>
                    </a:cubicBezTo>
                    <a:lnTo>
                      <a:pt x="19800" y="21600"/>
                    </a:lnTo>
                    <a:cubicBezTo>
                      <a:pt x="20795" y="21600"/>
                      <a:pt x="21600" y="20123"/>
                      <a:pt x="21600" y="18302"/>
                    </a:cubicBezTo>
                    <a:lnTo>
                      <a:pt x="21600" y="11699"/>
                    </a:lnTo>
                    <a:lnTo>
                      <a:pt x="21600" y="6601"/>
                    </a:lnTo>
                    <a:cubicBezTo>
                      <a:pt x="21600" y="2956"/>
                      <a:pt x="19989" y="0"/>
                      <a:pt x="18000" y="0"/>
                    </a:cubicBezTo>
                    <a:lnTo>
                      <a:pt x="14809" y="0"/>
                    </a:lnTo>
                    <a:cubicBezTo>
                      <a:pt x="14584" y="0"/>
                      <a:pt x="14299" y="279"/>
                      <a:pt x="14173" y="624"/>
                    </a:cubicBezTo>
                    <a:lnTo>
                      <a:pt x="11028" y="8776"/>
                    </a:lnTo>
                    <a:cubicBezTo>
                      <a:pt x="10902" y="9121"/>
                      <a:pt x="10699" y="9121"/>
                      <a:pt x="10575" y="8776"/>
                    </a:cubicBezTo>
                    <a:lnTo>
                      <a:pt x="7429" y="624"/>
                    </a:lnTo>
                    <a:cubicBezTo>
                      <a:pt x="7303" y="282"/>
                      <a:pt x="7019" y="0"/>
                      <a:pt x="6794" y="0"/>
                    </a:cubicBezTo>
                    <a:lnTo>
                      <a:pt x="3601" y="0"/>
                    </a:lnTo>
                    <a:cubicBezTo>
                      <a:pt x="1616" y="0"/>
                      <a:pt x="0" y="2953"/>
                      <a:pt x="0" y="6601"/>
                    </a:cubicBezTo>
                    <a:close/>
                    <a:moveTo>
                      <a:pt x="0" y="6601"/>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sp>
          <p:nvSpPr>
            <p:cNvPr id="200" name="AutoShape 219"/>
            <p:cNvSpPr>
              <a:spLocks/>
            </p:cNvSpPr>
            <p:nvPr/>
          </p:nvSpPr>
          <p:spPr bwMode="auto">
            <a:xfrm>
              <a:off x="4769665" y="4612560"/>
              <a:ext cx="407882" cy="407882"/>
            </a:xfrm>
            <a:custGeom>
              <a:avLst/>
              <a:gdLst/>
              <a:ahLst/>
              <a:cxnLst/>
              <a:rect l="0" t="0" r="r" b="b"/>
              <a:pathLst>
                <a:path w="21600" h="21600">
                  <a:moveTo>
                    <a:pt x="10800" y="21600"/>
                  </a:moveTo>
                  <a:cubicBezTo>
                    <a:pt x="4845" y="21600"/>
                    <a:pt x="0" y="16754"/>
                    <a:pt x="0" y="10799"/>
                  </a:cubicBezTo>
                  <a:cubicBezTo>
                    <a:pt x="0" y="4845"/>
                    <a:pt x="4845" y="0"/>
                    <a:pt x="10800" y="0"/>
                  </a:cubicBezTo>
                  <a:cubicBezTo>
                    <a:pt x="16755" y="0"/>
                    <a:pt x="21600" y="4845"/>
                    <a:pt x="21600" y="10799"/>
                  </a:cubicBezTo>
                  <a:cubicBezTo>
                    <a:pt x="21600" y="16754"/>
                    <a:pt x="16756" y="21600"/>
                    <a:pt x="10800" y="21600"/>
                  </a:cubicBezTo>
                  <a:close/>
                  <a:moveTo>
                    <a:pt x="10800" y="1271"/>
                  </a:moveTo>
                  <a:cubicBezTo>
                    <a:pt x="5546" y="1271"/>
                    <a:pt x="1271" y="5546"/>
                    <a:pt x="1271" y="10799"/>
                  </a:cubicBezTo>
                  <a:cubicBezTo>
                    <a:pt x="1271" y="16054"/>
                    <a:pt x="5546" y="20328"/>
                    <a:pt x="10800" y="20328"/>
                  </a:cubicBezTo>
                  <a:cubicBezTo>
                    <a:pt x="16054" y="20328"/>
                    <a:pt x="20329" y="16054"/>
                    <a:pt x="20329" y="10799"/>
                  </a:cubicBezTo>
                  <a:cubicBezTo>
                    <a:pt x="20330" y="5546"/>
                    <a:pt x="16054"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grpSp>
          <p:nvGrpSpPr>
            <p:cNvPr id="201" name="Group 222"/>
            <p:cNvGrpSpPr>
              <a:grpSpLocks/>
            </p:cNvGrpSpPr>
            <p:nvPr/>
          </p:nvGrpSpPr>
          <p:grpSpPr bwMode="auto">
            <a:xfrm>
              <a:off x="4883163" y="4711871"/>
              <a:ext cx="186207" cy="214582"/>
              <a:chOff x="0" y="0"/>
              <a:chExt cx="210" cy="242"/>
            </a:xfrm>
            <a:solidFill>
              <a:schemeClr val="accent3">
                <a:lumMod val="50000"/>
              </a:schemeClr>
            </a:solidFill>
          </p:grpSpPr>
          <p:sp>
            <p:nvSpPr>
              <p:cNvPr id="263" name="AutoShape 220"/>
              <p:cNvSpPr>
                <a:spLocks/>
              </p:cNvSpPr>
              <p:nvPr/>
            </p:nvSpPr>
            <p:spPr bwMode="auto">
              <a:xfrm>
                <a:off x="40" y="0"/>
                <a:ext cx="122" cy="122"/>
              </a:xfrm>
              <a:custGeom>
                <a:avLst/>
                <a:gdLst/>
                <a:ahLst/>
                <a:cxnLst/>
                <a:rect l="0" t="0" r="r" b="b"/>
                <a:pathLst>
                  <a:path w="21600" h="21600">
                    <a:moveTo>
                      <a:pt x="21600" y="10801"/>
                    </a:moveTo>
                    <a:cubicBezTo>
                      <a:pt x="21600" y="4837"/>
                      <a:pt x="16768" y="0"/>
                      <a:pt x="10801" y="0"/>
                    </a:cubicBezTo>
                    <a:cubicBezTo>
                      <a:pt x="4836" y="0"/>
                      <a:pt x="0" y="4837"/>
                      <a:pt x="0" y="10801"/>
                    </a:cubicBezTo>
                    <a:cubicBezTo>
                      <a:pt x="0" y="16766"/>
                      <a:pt x="4836" y="21600"/>
                      <a:pt x="10801" y="21600"/>
                    </a:cubicBezTo>
                    <a:cubicBezTo>
                      <a:pt x="16768" y="21600"/>
                      <a:pt x="21600" y="16766"/>
                      <a:pt x="21600" y="10801"/>
                    </a:cubicBezTo>
                    <a:close/>
                    <a:moveTo>
                      <a:pt x="2698" y="11033"/>
                    </a:moveTo>
                    <a:cubicBezTo>
                      <a:pt x="2698" y="11033"/>
                      <a:pt x="2386" y="7971"/>
                      <a:pt x="4593" y="5632"/>
                    </a:cubicBezTo>
                    <a:cubicBezTo>
                      <a:pt x="6147" y="7188"/>
                      <a:pt x="10799" y="11033"/>
                      <a:pt x="18899" y="11033"/>
                    </a:cubicBezTo>
                    <a:cubicBezTo>
                      <a:pt x="18899" y="15503"/>
                      <a:pt x="15266" y="19133"/>
                      <a:pt x="10799" y="19133"/>
                    </a:cubicBezTo>
                    <a:cubicBezTo>
                      <a:pt x="6331" y="19133"/>
                      <a:pt x="2698" y="15498"/>
                      <a:pt x="2698" y="11033"/>
                    </a:cubicBezTo>
                    <a:close/>
                    <a:moveTo>
                      <a:pt x="2698" y="1103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64" name="AutoShape 221"/>
              <p:cNvSpPr>
                <a:spLocks/>
              </p:cNvSpPr>
              <p:nvPr/>
            </p:nvSpPr>
            <p:spPr bwMode="auto">
              <a:xfrm>
                <a:off x="0" y="128"/>
                <a:ext cx="210" cy="114"/>
              </a:xfrm>
              <a:custGeom>
                <a:avLst/>
                <a:gdLst/>
                <a:ahLst/>
                <a:cxnLst/>
                <a:rect l="0" t="0" r="r" b="b"/>
                <a:pathLst>
                  <a:path w="21600" h="21600">
                    <a:moveTo>
                      <a:pt x="0" y="6600"/>
                    </a:moveTo>
                    <a:lnTo>
                      <a:pt x="0" y="11700"/>
                    </a:lnTo>
                    <a:lnTo>
                      <a:pt x="0" y="18303"/>
                    </a:lnTo>
                    <a:cubicBezTo>
                      <a:pt x="0" y="20125"/>
                      <a:pt x="807" y="21600"/>
                      <a:pt x="1800" y="21600"/>
                    </a:cubicBezTo>
                    <a:lnTo>
                      <a:pt x="19799" y="21600"/>
                    </a:lnTo>
                    <a:cubicBezTo>
                      <a:pt x="20794" y="21600"/>
                      <a:pt x="21600" y="20123"/>
                      <a:pt x="21600" y="18303"/>
                    </a:cubicBezTo>
                    <a:lnTo>
                      <a:pt x="21600" y="11700"/>
                    </a:lnTo>
                    <a:lnTo>
                      <a:pt x="21600" y="6600"/>
                    </a:lnTo>
                    <a:cubicBezTo>
                      <a:pt x="21600" y="2954"/>
                      <a:pt x="19989" y="0"/>
                      <a:pt x="17999" y="0"/>
                    </a:cubicBezTo>
                    <a:lnTo>
                      <a:pt x="14808" y="0"/>
                    </a:lnTo>
                    <a:cubicBezTo>
                      <a:pt x="14583" y="0"/>
                      <a:pt x="14298" y="279"/>
                      <a:pt x="14173" y="622"/>
                    </a:cubicBezTo>
                    <a:lnTo>
                      <a:pt x="11027" y="8774"/>
                    </a:lnTo>
                    <a:cubicBezTo>
                      <a:pt x="10901" y="9118"/>
                      <a:pt x="10699" y="9118"/>
                      <a:pt x="10573" y="8774"/>
                    </a:cubicBezTo>
                    <a:lnTo>
                      <a:pt x="7427" y="622"/>
                    </a:lnTo>
                    <a:cubicBezTo>
                      <a:pt x="7302" y="280"/>
                      <a:pt x="7017" y="0"/>
                      <a:pt x="6792" y="0"/>
                    </a:cubicBezTo>
                    <a:lnTo>
                      <a:pt x="3600" y="0"/>
                    </a:lnTo>
                    <a:cubicBezTo>
                      <a:pt x="1614" y="2"/>
                      <a:pt x="0" y="2955"/>
                      <a:pt x="0" y="6600"/>
                    </a:cubicBezTo>
                    <a:close/>
                    <a:moveTo>
                      <a:pt x="0" y="66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02" name="Group 225"/>
            <p:cNvGrpSpPr>
              <a:grpSpLocks/>
            </p:cNvGrpSpPr>
            <p:nvPr/>
          </p:nvGrpSpPr>
          <p:grpSpPr bwMode="auto">
            <a:xfrm>
              <a:off x="5478139" y="2222014"/>
              <a:ext cx="313892" cy="415863"/>
              <a:chOff x="0" y="0"/>
              <a:chExt cx="353" cy="469"/>
            </a:xfrm>
            <a:solidFill>
              <a:schemeClr val="accent3">
                <a:lumMod val="50000"/>
              </a:schemeClr>
            </a:solidFill>
          </p:grpSpPr>
          <p:sp>
            <p:nvSpPr>
              <p:cNvPr id="261" name="AutoShape 223"/>
              <p:cNvSpPr>
                <a:spLocks/>
              </p:cNvSpPr>
              <p:nvPr/>
            </p:nvSpPr>
            <p:spPr bwMode="auto">
              <a:xfrm>
                <a:off x="32" y="0"/>
                <a:ext cx="300" cy="235"/>
              </a:xfrm>
              <a:custGeom>
                <a:avLst/>
                <a:gdLst/>
                <a:ahLst/>
                <a:cxnLst/>
                <a:rect l="0" t="0" r="r" b="b"/>
                <a:pathLst>
                  <a:path w="19565" h="21600">
                    <a:moveTo>
                      <a:pt x="9776" y="0"/>
                    </a:moveTo>
                    <a:cubicBezTo>
                      <a:pt x="5536" y="0"/>
                      <a:pt x="2100" y="4836"/>
                      <a:pt x="2100" y="10800"/>
                    </a:cubicBezTo>
                    <a:lnTo>
                      <a:pt x="2100" y="14264"/>
                    </a:lnTo>
                    <a:cubicBezTo>
                      <a:pt x="2043" y="15381"/>
                      <a:pt x="1780" y="17977"/>
                      <a:pt x="547" y="17798"/>
                    </a:cubicBezTo>
                    <a:cubicBezTo>
                      <a:pt x="-1014" y="17570"/>
                      <a:pt x="964" y="21567"/>
                      <a:pt x="3998" y="21599"/>
                    </a:cubicBezTo>
                    <a:cubicBezTo>
                      <a:pt x="4005" y="21599"/>
                      <a:pt x="4011" y="21600"/>
                      <a:pt x="4018" y="21600"/>
                    </a:cubicBezTo>
                    <a:lnTo>
                      <a:pt x="15532" y="21600"/>
                    </a:lnTo>
                    <a:cubicBezTo>
                      <a:pt x="18586" y="21600"/>
                      <a:pt x="20586" y="17568"/>
                      <a:pt x="19019" y="17796"/>
                    </a:cubicBezTo>
                    <a:cubicBezTo>
                      <a:pt x="17451" y="18024"/>
                      <a:pt x="17451" y="13765"/>
                      <a:pt x="17451" y="13765"/>
                    </a:cubicBezTo>
                    <a:lnTo>
                      <a:pt x="17451" y="10799"/>
                    </a:lnTo>
                    <a:cubicBezTo>
                      <a:pt x="17451" y="4836"/>
                      <a:pt x="14014" y="0"/>
                      <a:pt x="9776" y="0"/>
                    </a:cubicBezTo>
                    <a:close/>
                    <a:moveTo>
                      <a:pt x="9776" y="2417"/>
                    </a:moveTo>
                    <a:cubicBezTo>
                      <a:pt x="12438" y="2417"/>
                      <a:pt x="14921" y="5016"/>
                      <a:pt x="14921" y="8222"/>
                    </a:cubicBezTo>
                    <a:cubicBezTo>
                      <a:pt x="14921" y="8371"/>
                      <a:pt x="14915" y="8520"/>
                      <a:pt x="14907" y="8666"/>
                    </a:cubicBezTo>
                    <a:cubicBezTo>
                      <a:pt x="14891" y="8911"/>
                      <a:pt x="14830" y="8803"/>
                      <a:pt x="14742" y="8446"/>
                    </a:cubicBezTo>
                    <a:cubicBezTo>
                      <a:pt x="14135" y="5991"/>
                      <a:pt x="11993" y="4189"/>
                      <a:pt x="9776" y="4189"/>
                    </a:cubicBezTo>
                    <a:cubicBezTo>
                      <a:pt x="7558" y="4189"/>
                      <a:pt x="5279" y="5992"/>
                      <a:pt x="4651" y="8448"/>
                    </a:cubicBezTo>
                    <a:cubicBezTo>
                      <a:pt x="4559" y="8804"/>
                      <a:pt x="4498" y="8912"/>
                      <a:pt x="4483" y="8666"/>
                    </a:cubicBezTo>
                    <a:cubicBezTo>
                      <a:pt x="4473" y="8520"/>
                      <a:pt x="4469" y="8371"/>
                      <a:pt x="4469" y="8222"/>
                    </a:cubicBezTo>
                    <a:cubicBezTo>
                      <a:pt x="4468" y="5015"/>
                      <a:pt x="7113" y="2417"/>
                      <a:pt x="9776" y="2417"/>
                    </a:cubicBezTo>
                    <a:close/>
                    <a:moveTo>
                      <a:pt x="9776" y="18901"/>
                    </a:moveTo>
                    <a:cubicBezTo>
                      <a:pt x="6597" y="18901"/>
                      <a:pt x="4019" y="15502"/>
                      <a:pt x="4019" y="11029"/>
                    </a:cubicBezTo>
                    <a:cubicBezTo>
                      <a:pt x="4019" y="11029"/>
                      <a:pt x="6581" y="7872"/>
                      <a:pt x="9830" y="7872"/>
                    </a:cubicBezTo>
                    <a:cubicBezTo>
                      <a:pt x="13127" y="7872"/>
                      <a:pt x="15533" y="11029"/>
                      <a:pt x="15533" y="11029"/>
                    </a:cubicBezTo>
                    <a:cubicBezTo>
                      <a:pt x="15532" y="15502"/>
                      <a:pt x="12953" y="18901"/>
                      <a:pt x="9776" y="18901"/>
                    </a:cubicBezTo>
                    <a:close/>
                    <a:moveTo>
                      <a:pt x="9776" y="18901"/>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62" name="AutoShape 224"/>
              <p:cNvSpPr>
                <a:spLocks/>
              </p:cNvSpPr>
              <p:nvPr/>
            </p:nvSpPr>
            <p:spPr bwMode="auto">
              <a:xfrm>
                <a:off x="0" y="264"/>
                <a:ext cx="353" cy="205"/>
              </a:xfrm>
              <a:custGeom>
                <a:avLst/>
                <a:gdLst/>
                <a:ahLst/>
                <a:cxnLst/>
                <a:rect l="0" t="0" r="r" b="b"/>
                <a:pathLst>
                  <a:path w="21600" h="21600">
                    <a:moveTo>
                      <a:pt x="0" y="6171"/>
                    </a:moveTo>
                    <a:lnTo>
                      <a:pt x="0" y="18514"/>
                    </a:lnTo>
                    <a:cubicBezTo>
                      <a:pt x="0" y="20219"/>
                      <a:pt x="805" y="21600"/>
                      <a:pt x="1800" y="21600"/>
                    </a:cubicBezTo>
                    <a:lnTo>
                      <a:pt x="3600" y="21600"/>
                    </a:lnTo>
                    <a:lnTo>
                      <a:pt x="18000" y="21600"/>
                    </a:lnTo>
                    <a:lnTo>
                      <a:pt x="19800" y="21600"/>
                    </a:lnTo>
                    <a:cubicBezTo>
                      <a:pt x="20795" y="21600"/>
                      <a:pt x="21600" y="20219"/>
                      <a:pt x="21600" y="18514"/>
                    </a:cubicBezTo>
                    <a:lnTo>
                      <a:pt x="21600" y="6171"/>
                    </a:lnTo>
                    <a:cubicBezTo>
                      <a:pt x="21600" y="2763"/>
                      <a:pt x="19988" y="0"/>
                      <a:pt x="18000" y="0"/>
                    </a:cubicBezTo>
                    <a:lnTo>
                      <a:pt x="16354" y="0"/>
                    </a:lnTo>
                    <a:cubicBezTo>
                      <a:pt x="16102" y="0"/>
                      <a:pt x="15730" y="197"/>
                      <a:pt x="15521" y="441"/>
                    </a:cubicBezTo>
                    <a:lnTo>
                      <a:pt x="13682" y="2594"/>
                    </a:lnTo>
                    <a:cubicBezTo>
                      <a:pt x="13474" y="2836"/>
                      <a:pt x="13247" y="3370"/>
                      <a:pt x="13176" y="3784"/>
                    </a:cubicBezTo>
                    <a:lnTo>
                      <a:pt x="11031" y="16243"/>
                    </a:lnTo>
                    <a:cubicBezTo>
                      <a:pt x="10959" y="16657"/>
                      <a:pt x="10840" y="16660"/>
                      <a:pt x="10765" y="16247"/>
                    </a:cubicBezTo>
                    <a:lnTo>
                      <a:pt x="8511" y="4001"/>
                    </a:lnTo>
                    <a:cubicBezTo>
                      <a:pt x="8435" y="3589"/>
                      <a:pt x="8204" y="3059"/>
                      <a:pt x="7995" y="2818"/>
                    </a:cubicBezTo>
                    <a:lnTo>
                      <a:pt x="5931" y="438"/>
                    </a:lnTo>
                    <a:cubicBezTo>
                      <a:pt x="5721" y="196"/>
                      <a:pt x="5348" y="1"/>
                      <a:pt x="5095" y="1"/>
                    </a:cubicBezTo>
                    <a:lnTo>
                      <a:pt x="3600" y="1"/>
                    </a:lnTo>
                    <a:cubicBezTo>
                      <a:pt x="1612" y="0"/>
                      <a:pt x="0" y="2763"/>
                      <a:pt x="0" y="6171"/>
                    </a:cubicBezTo>
                    <a:close/>
                    <a:moveTo>
                      <a:pt x="7986" y="11865"/>
                    </a:moveTo>
                    <a:cubicBezTo>
                      <a:pt x="8406" y="11865"/>
                      <a:pt x="8747" y="12449"/>
                      <a:pt x="8747" y="13170"/>
                    </a:cubicBezTo>
                    <a:cubicBezTo>
                      <a:pt x="8747" y="13889"/>
                      <a:pt x="8407" y="14472"/>
                      <a:pt x="7986" y="14472"/>
                    </a:cubicBezTo>
                    <a:cubicBezTo>
                      <a:pt x="7566" y="14472"/>
                      <a:pt x="7225" y="13889"/>
                      <a:pt x="7225" y="13170"/>
                    </a:cubicBezTo>
                    <a:cubicBezTo>
                      <a:pt x="7225" y="12449"/>
                      <a:pt x="7566" y="11865"/>
                      <a:pt x="7986" y="11865"/>
                    </a:cubicBezTo>
                    <a:close/>
                    <a:moveTo>
                      <a:pt x="7986" y="16558"/>
                    </a:moveTo>
                    <a:cubicBezTo>
                      <a:pt x="8406" y="16558"/>
                      <a:pt x="8747" y="17141"/>
                      <a:pt x="8747" y="17862"/>
                    </a:cubicBezTo>
                    <a:cubicBezTo>
                      <a:pt x="8747" y="18582"/>
                      <a:pt x="8407" y="19166"/>
                      <a:pt x="7986" y="19166"/>
                    </a:cubicBezTo>
                    <a:cubicBezTo>
                      <a:pt x="7566" y="19166"/>
                      <a:pt x="7225" y="18582"/>
                      <a:pt x="7225" y="17862"/>
                    </a:cubicBezTo>
                    <a:cubicBezTo>
                      <a:pt x="7225" y="17141"/>
                      <a:pt x="7566" y="16558"/>
                      <a:pt x="7986" y="16558"/>
                    </a:cubicBezTo>
                    <a:close/>
                    <a:moveTo>
                      <a:pt x="7986" y="16558"/>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03" name="Group 231"/>
            <p:cNvGrpSpPr>
              <a:grpSpLocks/>
            </p:cNvGrpSpPr>
            <p:nvPr/>
          </p:nvGrpSpPr>
          <p:grpSpPr bwMode="auto">
            <a:xfrm>
              <a:off x="7564546" y="1682014"/>
              <a:ext cx="237636" cy="316552"/>
              <a:chOff x="0" y="0"/>
              <a:chExt cx="268" cy="356"/>
            </a:xfrm>
            <a:solidFill>
              <a:schemeClr val="accent3">
                <a:lumMod val="50000"/>
              </a:schemeClr>
            </a:solidFill>
          </p:grpSpPr>
          <p:sp>
            <p:nvSpPr>
              <p:cNvPr id="259" name="AutoShape 229"/>
              <p:cNvSpPr>
                <a:spLocks/>
              </p:cNvSpPr>
              <p:nvPr/>
            </p:nvSpPr>
            <p:spPr bwMode="auto">
              <a:xfrm>
                <a:off x="24" y="0"/>
                <a:ext cx="227" cy="178"/>
              </a:xfrm>
              <a:custGeom>
                <a:avLst/>
                <a:gdLst/>
                <a:ahLst/>
                <a:cxnLst/>
                <a:rect l="0" t="0" r="r" b="b"/>
                <a:pathLst>
                  <a:path w="19565" h="21600">
                    <a:moveTo>
                      <a:pt x="9775" y="0"/>
                    </a:moveTo>
                    <a:cubicBezTo>
                      <a:pt x="5535" y="0"/>
                      <a:pt x="2099" y="4836"/>
                      <a:pt x="2099" y="10800"/>
                    </a:cubicBezTo>
                    <a:lnTo>
                      <a:pt x="2099" y="14264"/>
                    </a:lnTo>
                    <a:cubicBezTo>
                      <a:pt x="2042" y="15381"/>
                      <a:pt x="1778" y="17976"/>
                      <a:pt x="547" y="17797"/>
                    </a:cubicBezTo>
                    <a:cubicBezTo>
                      <a:pt x="-1015" y="17570"/>
                      <a:pt x="963" y="21566"/>
                      <a:pt x="3996" y="21598"/>
                    </a:cubicBezTo>
                    <a:cubicBezTo>
                      <a:pt x="4004" y="21598"/>
                      <a:pt x="4011" y="21600"/>
                      <a:pt x="4017" y="21600"/>
                    </a:cubicBezTo>
                    <a:lnTo>
                      <a:pt x="15531" y="21600"/>
                    </a:lnTo>
                    <a:cubicBezTo>
                      <a:pt x="18584" y="21600"/>
                      <a:pt x="20585" y="17569"/>
                      <a:pt x="19018" y="17796"/>
                    </a:cubicBezTo>
                    <a:cubicBezTo>
                      <a:pt x="17449" y="18024"/>
                      <a:pt x="17449" y="13767"/>
                      <a:pt x="17449" y="13767"/>
                    </a:cubicBezTo>
                    <a:lnTo>
                      <a:pt x="17449" y="10800"/>
                    </a:lnTo>
                    <a:cubicBezTo>
                      <a:pt x="17450" y="4836"/>
                      <a:pt x="14013" y="0"/>
                      <a:pt x="9775" y="0"/>
                    </a:cubicBezTo>
                    <a:close/>
                    <a:moveTo>
                      <a:pt x="9775" y="2416"/>
                    </a:moveTo>
                    <a:cubicBezTo>
                      <a:pt x="12437" y="2416"/>
                      <a:pt x="14920" y="5015"/>
                      <a:pt x="14920" y="8220"/>
                    </a:cubicBezTo>
                    <a:cubicBezTo>
                      <a:pt x="14920" y="8370"/>
                      <a:pt x="14915" y="8519"/>
                      <a:pt x="14905" y="8666"/>
                    </a:cubicBezTo>
                    <a:cubicBezTo>
                      <a:pt x="14890" y="8910"/>
                      <a:pt x="14828" y="8803"/>
                      <a:pt x="14740" y="8445"/>
                    </a:cubicBezTo>
                    <a:cubicBezTo>
                      <a:pt x="14133" y="5991"/>
                      <a:pt x="11992" y="4188"/>
                      <a:pt x="9774" y="4188"/>
                    </a:cubicBezTo>
                    <a:cubicBezTo>
                      <a:pt x="7556" y="4188"/>
                      <a:pt x="5277" y="5991"/>
                      <a:pt x="4648" y="8446"/>
                    </a:cubicBezTo>
                    <a:cubicBezTo>
                      <a:pt x="4557" y="8802"/>
                      <a:pt x="4496" y="8910"/>
                      <a:pt x="4480" y="8666"/>
                    </a:cubicBezTo>
                    <a:cubicBezTo>
                      <a:pt x="4471" y="8520"/>
                      <a:pt x="4466" y="8370"/>
                      <a:pt x="4466" y="8220"/>
                    </a:cubicBezTo>
                    <a:cubicBezTo>
                      <a:pt x="4467" y="5015"/>
                      <a:pt x="7112" y="2416"/>
                      <a:pt x="9775" y="2416"/>
                    </a:cubicBezTo>
                    <a:close/>
                    <a:moveTo>
                      <a:pt x="9775" y="18900"/>
                    </a:moveTo>
                    <a:cubicBezTo>
                      <a:pt x="6597" y="18900"/>
                      <a:pt x="4017" y="15502"/>
                      <a:pt x="4017" y="11028"/>
                    </a:cubicBezTo>
                    <a:cubicBezTo>
                      <a:pt x="4017" y="11028"/>
                      <a:pt x="6579" y="7871"/>
                      <a:pt x="9828" y="7871"/>
                    </a:cubicBezTo>
                    <a:cubicBezTo>
                      <a:pt x="13126" y="7871"/>
                      <a:pt x="15531" y="11028"/>
                      <a:pt x="15531" y="11028"/>
                    </a:cubicBezTo>
                    <a:cubicBezTo>
                      <a:pt x="15531" y="15501"/>
                      <a:pt x="12953" y="18900"/>
                      <a:pt x="9775" y="18900"/>
                    </a:cubicBezTo>
                    <a:close/>
                    <a:moveTo>
                      <a:pt x="9775" y="189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60" name="AutoShape 230"/>
              <p:cNvSpPr>
                <a:spLocks/>
              </p:cNvSpPr>
              <p:nvPr/>
            </p:nvSpPr>
            <p:spPr bwMode="auto">
              <a:xfrm>
                <a:off x="0" y="200"/>
                <a:ext cx="268" cy="156"/>
              </a:xfrm>
              <a:custGeom>
                <a:avLst/>
                <a:gdLst/>
                <a:ahLst/>
                <a:cxnLst/>
                <a:rect l="0" t="0" r="r" b="b"/>
                <a:pathLst>
                  <a:path w="21600" h="21600">
                    <a:moveTo>
                      <a:pt x="0" y="6171"/>
                    </a:moveTo>
                    <a:lnTo>
                      <a:pt x="0" y="18513"/>
                    </a:lnTo>
                    <a:cubicBezTo>
                      <a:pt x="0" y="20219"/>
                      <a:pt x="806" y="21600"/>
                      <a:pt x="1800" y="21600"/>
                    </a:cubicBezTo>
                    <a:lnTo>
                      <a:pt x="3600" y="21600"/>
                    </a:lnTo>
                    <a:lnTo>
                      <a:pt x="18000" y="21600"/>
                    </a:lnTo>
                    <a:lnTo>
                      <a:pt x="19800" y="21600"/>
                    </a:lnTo>
                    <a:cubicBezTo>
                      <a:pt x="20794" y="21600"/>
                      <a:pt x="21600" y="20219"/>
                      <a:pt x="21600" y="18513"/>
                    </a:cubicBezTo>
                    <a:lnTo>
                      <a:pt x="21600" y="6171"/>
                    </a:lnTo>
                    <a:cubicBezTo>
                      <a:pt x="21600" y="2763"/>
                      <a:pt x="19988" y="0"/>
                      <a:pt x="18000" y="0"/>
                    </a:cubicBezTo>
                    <a:lnTo>
                      <a:pt x="16353" y="0"/>
                    </a:lnTo>
                    <a:cubicBezTo>
                      <a:pt x="16101" y="0"/>
                      <a:pt x="15729" y="197"/>
                      <a:pt x="15521" y="441"/>
                    </a:cubicBezTo>
                    <a:lnTo>
                      <a:pt x="13681" y="2594"/>
                    </a:lnTo>
                    <a:cubicBezTo>
                      <a:pt x="13473" y="2836"/>
                      <a:pt x="13247" y="3370"/>
                      <a:pt x="13176" y="3785"/>
                    </a:cubicBezTo>
                    <a:lnTo>
                      <a:pt x="11030" y="16242"/>
                    </a:lnTo>
                    <a:cubicBezTo>
                      <a:pt x="10959" y="16657"/>
                      <a:pt x="10840" y="16659"/>
                      <a:pt x="10764" y="16247"/>
                    </a:cubicBezTo>
                    <a:lnTo>
                      <a:pt x="8511" y="4001"/>
                    </a:lnTo>
                    <a:cubicBezTo>
                      <a:pt x="8435" y="3589"/>
                      <a:pt x="8203" y="3059"/>
                      <a:pt x="7995" y="2818"/>
                    </a:cubicBezTo>
                    <a:lnTo>
                      <a:pt x="5931" y="437"/>
                    </a:lnTo>
                    <a:cubicBezTo>
                      <a:pt x="5721" y="196"/>
                      <a:pt x="5347" y="0"/>
                      <a:pt x="5095" y="0"/>
                    </a:cubicBezTo>
                    <a:lnTo>
                      <a:pt x="3600" y="0"/>
                    </a:lnTo>
                    <a:cubicBezTo>
                      <a:pt x="1612" y="0"/>
                      <a:pt x="0" y="2763"/>
                      <a:pt x="0" y="6171"/>
                    </a:cubicBezTo>
                    <a:close/>
                    <a:moveTo>
                      <a:pt x="7986" y="11864"/>
                    </a:moveTo>
                    <a:cubicBezTo>
                      <a:pt x="8406" y="11864"/>
                      <a:pt x="8747" y="12449"/>
                      <a:pt x="8747" y="13169"/>
                    </a:cubicBezTo>
                    <a:cubicBezTo>
                      <a:pt x="8747" y="13888"/>
                      <a:pt x="8407" y="14473"/>
                      <a:pt x="7986" y="14473"/>
                    </a:cubicBezTo>
                    <a:cubicBezTo>
                      <a:pt x="7567" y="14473"/>
                      <a:pt x="7226" y="13889"/>
                      <a:pt x="7226" y="13169"/>
                    </a:cubicBezTo>
                    <a:cubicBezTo>
                      <a:pt x="7226" y="12448"/>
                      <a:pt x="7566" y="11864"/>
                      <a:pt x="7986" y="11864"/>
                    </a:cubicBezTo>
                    <a:close/>
                    <a:moveTo>
                      <a:pt x="7986" y="16558"/>
                    </a:moveTo>
                    <a:cubicBezTo>
                      <a:pt x="8406" y="16558"/>
                      <a:pt x="8747" y="17141"/>
                      <a:pt x="8747" y="17862"/>
                    </a:cubicBezTo>
                    <a:cubicBezTo>
                      <a:pt x="8747" y="18582"/>
                      <a:pt x="8407" y="19166"/>
                      <a:pt x="7986" y="19166"/>
                    </a:cubicBezTo>
                    <a:cubicBezTo>
                      <a:pt x="7567" y="19166"/>
                      <a:pt x="7226" y="18582"/>
                      <a:pt x="7226" y="17862"/>
                    </a:cubicBezTo>
                    <a:cubicBezTo>
                      <a:pt x="7226" y="17141"/>
                      <a:pt x="7566" y="16558"/>
                      <a:pt x="7986" y="16558"/>
                    </a:cubicBezTo>
                    <a:close/>
                    <a:moveTo>
                      <a:pt x="7986" y="16558"/>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04" name="Group 234"/>
            <p:cNvGrpSpPr>
              <a:grpSpLocks/>
            </p:cNvGrpSpPr>
            <p:nvPr/>
          </p:nvGrpSpPr>
          <p:grpSpPr bwMode="auto">
            <a:xfrm>
              <a:off x="8075286" y="384770"/>
              <a:ext cx="184434" cy="249163"/>
              <a:chOff x="0" y="0"/>
              <a:chExt cx="208" cy="281"/>
            </a:xfrm>
            <a:solidFill>
              <a:schemeClr val="accent3">
                <a:lumMod val="50000"/>
              </a:schemeClr>
            </a:solidFill>
          </p:grpSpPr>
          <p:sp>
            <p:nvSpPr>
              <p:cNvPr id="257" name="AutoShape 232"/>
              <p:cNvSpPr>
                <a:spLocks/>
              </p:cNvSpPr>
              <p:nvPr/>
            </p:nvSpPr>
            <p:spPr bwMode="auto">
              <a:xfrm>
                <a:off x="16" y="0"/>
                <a:ext cx="177" cy="139"/>
              </a:xfrm>
              <a:custGeom>
                <a:avLst/>
                <a:gdLst/>
                <a:ahLst/>
                <a:cxnLst/>
                <a:rect l="0" t="0" r="r" b="b"/>
                <a:pathLst>
                  <a:path w="19564" h="21600">
                    <a:moveTo>
                      <a:pt x="9774" y="0"/>
                    </a:moveTo>
                    <a:cubicBezTo>
                      <a:pt x="5534" y="0"/>
                      <a:pt x="2099" y="4836"/>
                      <a:pt x="2099" y="10800"/>
                    </a:cubicBezTo>
                    <a:lnTo>
                      <a:pt x="2099" y="14263"/>
                    </a:lnTo>
                    <a:cubicBezTo>
                      <a:pt x="2042" y="15380"/>
                      <a:pt x="1778" y="17975"/>
                      <a:pt x="547" y="17796"/>
                    </a:cubicBezTo>
                    <a:cubicBezTo>
                      <a:pt x="-1015" y="17569"/>
                      <a:pt x="963" y="21566"/>
                      <a:pt x="3996" y="21598"/>
                    </a:cubicBezTo>
                    <a:cubicBezTo>
                      <a:pt x="4004" y="21598"/>
                      <a:pt x="4010" y="21600"/>
                      <a:pt x="4017" y="21600"/>
                    </a:cubicBezTo>
                    <a:lnTo>
                      <a:pt x="15530" y="21600"/>
                    </a:lnTo>
                    <a:cubicBezTo>
                      <a:pt x="18583" y="21600"/>
                      <a:pt x="20585" y="17569"/>
                      <a:pt x="19017" y="17796"/>
                    </a:cubicBezTo>
                    <a:cubicBezTo>
                      <a:pt x="17449" y="18025"/>
                      <a:pt x="17449" y="13766"/>
                      <a:pt x="17449" y="13766"/>
                    </a:cubicBezTo>
                    <a:lnTo>
                      <a:pt x="17449" y="10800"/>
                    </a:lnTo>
                    <a:cubicBezTo>
                      <a:pt x="17449" y="4836"/>
                      <a:pt x="14013" y="0"/>
                      <a:pt x="9774" y="0"/>
                    </a:cubicBezTo>
                    <a:close/>
                    <a:moveTo>
                      <a:pt x="9774" y="2415"/>
                    </a:moveTo>
                    <a:cubicBezTo>
                      <a:pt x="12437" y="2415"/>
                      <a:pt x="14919" y="5015"/>
                      <a:pt x="14919" y="8220"/>
                    </a:cubicBezTo>
                    <a:cubicBezTo>
                      <a:pt x="14919" y="8369"/>
                      <a:pt x="14914" y="8518"/>
                      <a:pt x="14904" y="8665"/>
                    </a:cubicBezTo>
                    <a:cubicBezTo>
                      <a:pt x="14889" y="8909"/>
                      <a:pt x="14828" y="8801"/>
                      <a:pt x="14740" y="8445"/>
                    </a:cubicBezTo>
                    <a:cubicBezTo>
                      <a:pt x="14133" y="5990"/>
                      <a:pt x="11992" y="4188"/>
                      <a:pt x="9774" y="4188"/>
                    </a:cubicBezTo>
                    <a:cubicBezTo>
                      <a:pt x="7556" y="4188"/>
                      <a:pt x="5277" y="5991"/>
                      <a:pt x="4648" y="8446"/>
                    </a:cubicBezTo>
                    <a:cubicBezTo>
                      <a:pt x="4558" y="8802"/>
                      <a:pt x="4496" y="8911"/>
                      <a:pt x="4481" y="8665"/>
                    </a:cubicBezTo>
                    <a:cubicBezTo>
                      <a:pt x="4471" y="8518"/>
                      <a:pt x="4466" y="8369"/>
                      <a:pt x="4466" y="8220"/>
                    </a:cubicBezTo>
                    <a:cubicBezTo>
                      <a:pt x="4466" y="5015"/>
                      <a:pt x="7111" y="2415"/>
                      <a:pt x="9774" y="2415"/>
                    </a:cubicBezTo>
                    <a:close/>
                    <a:moveTo>
                      <a:pt x="9774" y="18899"/>
                    </a:moveTo>
                    <a:cubicBezTo>
                      <a:pt x="6596" y="18899"/>
                      <a:pt x="4017" y="15501"/>
                      <a:pt x="4017" y="11027"/>
                    </a:cubicBezTo>
                    <a:cubicBezTo>
                      <a:pt x="4017" y="11027"/>
                      <a:pt x="6579" y="7870"/>
                      <a:pt x="9827" y="7870"/>
                    </a:cubicBezTo>
                    <a:cubicBezTo>
                      <a:pt x="13125" y="7870"/>
                      <a:pt x="15530" y="11027"/>
                      <a:pt x="15530" y="11027"/>
                    </a:cubicBezTo>
                    <a:cubicBezTo>
                      <a:pt x="15530" y="15501"/>
                      <a:pt x="12952" y="18899"/>
                      <a:pt x="9774" y="18899"/>
                    </a:cubicBezTo>
                    <a:close/>
                    <a:moveTo>
                      <a:pt x="9774" y="1889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58" name="AutoShape 233"/>
              <p:cNvSpPr>
                <a:spLocks/>
              </p:cNvSpPr>
              <p:nvPr/>
            </p:nvSpPr>
            <p:spPr bwMode="auto">
              <a:xfrm>
                <a:off x="0" y="160"/>
                <a:ext cx="208" cy="121"/>
              </a:xfrm>
              <a:custGeom>
                <a:avLst/>
                <a:gdLst/>
                <a:ahLst/>
                <a:cxnLst/>
                <a:rect l="0" t="0" r="r" b="b"/>
                <a:pathLst>
                  <a:path w="21600" h="21600">
                    <a:moveTo>
                      <a:pt x="0" y="6171"/>
                    </a:moveTo>
                    <a:lnTo>
                      <a:pt x="0" y="18514"/>
                    </a:lnTo>
                    <a:cubicBezTo>
                      <a:pt x="0" y="20220"/>
                      <a:pt x="806" y="21600"/>
                      <a:pt x="1800" y="21600"/>
                    </a:cubicBezTo>
                    <a:lnTo>
                      <a:pt x="3601" y="21600"/>
                    </a:lnTo>
                    <a:lnTo>
                      <a:pt x="17999" y="21600"/>
                    </a:lnTo>
                    <a:lnTo>
                      <a:pt x="19799" y="21600"/>
                    </a:lnTo>
                    <a:cubicBezTo>
                      <a:pt x="20794" y="21600"/>
                      <a:pt x="21600" y="20220"/>
                      <a:pt x="21600" y="18514"/>
                    </a:cubicBezTo>
                    <a:lnTo>
                      <a:pt x="21600" y="6171"/>
                    </a:lnTo>
                    <a:cubicBezTo>
                      <a:pt x="21600" y="2764"/>
                      <a:pt x="19988" y="0"/>
                      <a:pt x="17999" y="0"/>
                    </a:cubicBezTo>
                    <a:lnTo>
                      <a:pt x="16353" y="0"/>
                    </a:lnTo>
                    <a:cubicBezTo>
                      <a:pt x="16101" y="0"/>
                      <a:pt x="15729" y="197"/>
                      <a:pt x="15521" y="442"/>
                    </a:cubicBezTo>
                    <a:lnTo>
                      <a:pt x="13681" y="2595"/>
                    </a:lnTo>
                    <a:cubicBezTo>
                      <a:pt x="13473" y="2836"/>
                      <a:pt x="13247" y="3370"/>
                      <a:pt x="13175" y="3785"/>
                    </a:cubicBezTo>
                    <a:lnTo>
                      <a:pt x="11030" y="16242"/>
                    </a:lnTo>
                    <a:cubicBezTo>
                      <a:pt x="10959" y="16657"/>
                      <a:pt x="10840" y="16658"/>
                      <a:pt x="10764" y="16246"/>
                    </a:cubicBezTo>
                    <a:lnTo>
                      <a:pt x="8511" y="4001"/>
                    </a:lnTo>
                    <a:cubicBezTo>
                      <a:pt x="8434" y="3590"/>
                      <a:pt x="8203" y="3059"/>
                      <a:pt x="7994" y="2818"/>
                    </a:cubicBezTo>
                    <a:lnTo>
                      <a:pt x="5930" y="437"/>
                    </a:lnTo>
                    <a:cubicBezTo>
                      <a:pt x="5721" y="194"/>
                      <a:pt x="5347" y="0"/>
                      <a:pt x="5095" y="0"/>
                    </a:cubicBezTo>
                    <a:lnTo>
                      <a:pt x="3600" y="0"/>
                    </a:lnTo>
                    <a:cubicBezTo>
                      <a:pt x="1612" y="0"/>
                      <a:pt x="0" y="2764"/>
                      <a:pt x="0" y="6171"/>
                    </a:cubicBezTo>
                    <a:close/>
                    <a:moveTo>
                      <a:pt x="7986" y="11864"/>
                    </a:moveTo>
                    <a:cubicBezTo>
                      <a:pt x="8406" y="11864"/>
                      <a:pt x="8747" y="12448"/>
                      <a:pt x="8747" y="13167"/>
                    </a:cubicBezTo>
                    <a:cubicBezTo>
                      <a:pt x="8747" y="13887"/>
                      <a:pt x="8406" y="14471"/>
                      <a:pt x="7986" y="14471"/>
                    </a:cubicBezTo>
                    <a:cubicBezTo>
                      <a:pt x="7566" y="14471"/>
                      <a:pt x="7225" y="13887"/>
                      <a:pt x="7225" y="13167"/>
                    </a:cubicBezTo>
                    <a:cubicBezTo>
                      <a:pt x="7225" y="12448"/>
                      <a:pt x="7566" y="11864"/>
                      <a:pt x="7986" y="11864"/>
                    </a:cubicBezTo>
                    <a:close/>
                    <a:moveTo>
                      <a:pt x="7986" y="16557"/>
                    </a:moveTo>
                    <a:cubicBezTo>
                      <a:pt x="8406" y="16557"/>
                      <a:pt x="8747" y="17141"/>
                      <a:pt x="8747" y="17861"/>
                    </a:cubicBezTo>
                    <a:cubicBezTo>
                      <a:pt x="8747" y="18580"/>
                      <a:pt x="8406" y="19164"/>
                      <a:pt x="7986" y="19164"/>
                    </a:cubicBezTo>
                    <a:cubicBezTo>
                      <a:pt x="7566" y="19164"/>
                      <a:pt x="7225" y="18579"/>
                      <a:pt x="7225" y="17861"/>
                    </a:cubicBezTo>
                    <a:cubicBezTo>
                      <a:pt x="7225" y="17141"/>
                      <a:pt x="7566" y="16557"/>
                      <a:pt x="7986" y="16557"/>
                    </a:cubicBezTo>
                    <a:close/>
                    <a:moveTo>
                      <a:pt x="7986" y="1655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05" name="Group 237"/>
            <p:cNvGrpSpPr>
              <a:grpSpLocks/>
            </p:cNvGrpSpPr>
            <p:nvPr/>
          </p:nvGrpSpPr>
          <p:grpSpPr bwMode="auto">
            <a:xfrm>
              <a:off x="7529078" y="86839"/>
              <a:ext cx="109064" cy="140986"/>
              <a:chOff x="0" y="0"/>
              <a:chExt cx="123" cy="159"/>
            </a:xfrm>
            <a:solidFill>
              <a:schemeClr val="accent3">
                <a:lumMod val="50000"/>
              </a:schemeClr>
            </a:solidFill>
          </p:grpSpPr>
          <p:sp>
            <p:nvSpPr>
              <p:cNvPr id="255" name="AutoShape 235"/>
              <p:cNvSpPr>
                <a:spLocks/>
              </p:cNvSpPr>
              <p:nvPr/>
            </p:nvSpPr>
            <p:spPr bwMode="auto">
              <a:xfrm>
                <a:off x="8" y="0"/>
                <a:ext cx="104" cy="82"/>
              </a:xfrm>
              <a:custGeom>
                <a:avLst/>
                <a:gdLst/>
                <a:ahLst/>
                <a:cxnLst/>
                <a:rect l="0" t="0" r="r" b="b"/>
                <a:pathLst>
                  <a:path w="19564" h="21600">
                    <a:moveTo>
                      <a:pt x="9773" y="0"/>
                    </a:moveTo>
                    <a:cubicBezTo>
                      <a:pt x="5534" y="0"/>
                      <a:pt x="2099" y="4836"/>
                      <a:pt x="2099" y="10799"/>
                    </a:cubicBezTo>
                    <a:lnTo>
                      <a:pt x="2099" y="14263"/>
                    </a:lnTo>
                    <a:cubicBezTo>
                      <a:pt x="2042" y="15380"/>
                      <a:pt x="1777" y="17976"/>
                      <a:pt x="548" y="17797"/>
                    </a:cubicBezTo>
                    <a:cubicBezTo>
                      <a:pt x="-1015" y="17569"/>
                      <a:pt x="963" y="21568"/>
                      <a:pt x="3996" y="21598"/>
                    </a:cubicBezTo>
                    <a:cubicBezTo>
                      <a:pt x="4005" y="21598"/>
                      <a:pt x="4011" y="21600"/>
                      <a:pt x="4019" y="21600"/>
                    </a:cubicBezTo>
                    <a:lnTo>
                      <a:pt x="15530" y="21600"/>
                    </a:lnTo>
                    <a:cubicBezTo>
                      <a:pt x="18583" y="21600"/>
                      <a:pt x="20585" y="17569"/>
                      <a:pt x="19017" y="17797"/>
                    </a:cubicBezTo>
                    <a:cubicBezTo>
                      <a:pt x="17448" y="18024"/>
                      <a:pt x="17448" y="13766"/>
                      <a:pt x="17448" y="13766"/>
                    </a:cubicBezTo>
                    <a:lnTo>
                      <a:pt x="17448" y="10799"/>
                    </a:lnTo>
                    <a:cubicBezTo>
                      <a:pt x="17447" y="4838"/>
                      <a:pt x="14010" y="0"/>
                      <a:pt x="9773" y="0"/>
                    </a:cubicBezTo>
                    <a:close/>
                    <a:moveTo>
                      <a:pt x="9773" y="2417"/>
                    </a:moveTo>
                    <a:cubicBezTo>
                      <a:pt x="12435" y="2417"/>
                      <a:pt x="14919" y="5017"/>
                      <a:pt x="14919" y="8222"/>
                    </a:cubicBezTo>
                    <a:cubicBezTo>
                      <a:pt x="14919" y="8372"/>
                      <a:pt x="14913" y="8521"/>
                      <a:pt x="14904" y="8667"/>
                    </a:cubicBezTo>
                    <a:cubicBezTo>
                      <a:pt x="14888" y="8911"/>
                      <a:pt x="14826" y="8804"/>
                      <a:pt x="14740" y="8447"/>
                    </a:cubicBezTo>
                    <a:cubicBezTo>
                      <a:pt x="14133" y="5993"/>
                      <a:pt x="11992" y="4189"/>
                      <a:pt x="9775" y="4189"/>
                    </a:cubicBezTo>
                    <a:cubicBezTo>
                      <a:pt x="7559" y="4189"/>
                      <a:pt x="5278" y="5993"/>
                      <a:pt x="4649" y="8447"/>
                    </a:cubicBezTo>
                    <a:cubicBezTo>
                      <a:pt x="4558" y="8804"/>
                      <a:pt x="4497" y="8911"/>
                      <a:pt x="4483" y="8667"/>
                    </a:cubicBezTo>
                    <a:cubicBezTo>
                      <a:pt x="4473" y="8519"/>
                      <a:pt x="4468" y="8369"/>
                      <a:pt x="4468" y="8222"/>
                    </a:cubicBezTo>
                    <a:cubicBezTo>
                      <a:pt x="4467" y="5017"/>
                      <a:pt x="7111" y="2417"/>
                      <a:pt x="9773" y="2417"/>
                    </a:cubicBezTo>
                    <a:close/>
                    <a:moveTo>
                      <a:pt x="9773" y="18901"/>
                    </a:moveTo>
                    <a:cubicBezTo>
                      <a:pt x="6596" y="18901"/>
                      <a:pt x="4017" y="15502"/>
                      <a:pt x="4017" y="11029"/>
                    </a:cubicBezTo>
                    <a:cubicBezTo>
                      <a:pt x="4017" y="11029"/>
                      <a:pt x="6579" y="7872"/>
                      <a:pt x="9827" y="7872"/>
                    </a:cubicBezTo>
                    <a:cubicBezTo>
                      <a:pt x="13124" y="7872"/>
                      <a:pt x="15529" y="11029"/>
                      <a:pt x="15529" y="11029"/>
                    </a:cubicBezTo>
                    <a:cubicBezTo>
                      <a:pt x="15529" y="15502"/>
                      <a:pt x="12950" y="18901"/>
                      <a:pt x="9773" y="18901"/>
                    </a:cubicBezTo>
                    <a:close/>
                    <a:moveTo>
                      <a:pt x="9773" y="18901"/>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56" name="AutoShape 236"/>
              <p:cNvSpPr>
                <a:spLocks/>
              </p:cNvSpPr>
              <p:nvPr/>
            </p:nvSpPr>
            <p:spPr bwMode="auto">
              <a:xfrm>
                <a:off x="0" y="88"/>
                <a:ext cx="123" cy="71"/>
              </a:xfrm>
              <a:custGeom>
                <a:avLst/>
                <a:gdLst/>
                <a:ahLst/>
                <a:cxnLst/>
                <a:rect l="0" t="0" r="r" b="b"/>
                <a:pathLst>
                  <a:path w="21600" h="21600">
                    <a:moveTo>
                      <a:pt x="0" y="6172"/>
                    </a:moveTo>
                    <a:lnTo>
                      <a:pt x="0" y="18513"/>
                    </a:lnTo>
                    <a:cubicBezTo>
                      <a:pt x="0" y="20218"/>
                      <a:pt x="805" y="21600"/>
                      <a:pt x="1800" y="21600"/>
                    </a:cubicBezTo>
                    <a:lnTo>
                      <a:pt x="3600" y="21600"/>
                    </a:lnTo>
                    <a:lnTo>
                      <a:pt x="18000" y="21600"/>
                    </a:lnTo>
                    <a:lnTo>
                      <a:pt x="19799" y="21600"/>
                    </a:lnTo>
                    <a:cubicBezTo>
                      <a:pt x="20795" y="21600"/>
                      <a:pt x="21600" y="20220"/>
                      <a:pt x="21600" y="18513"/>
                    </a:cubicBezTo>
                    <a:lnTo>
                      <a:pt x="21600" y="6172"/>
                    </a:lnTo>
                    <a:cubicBezTo>
                      <a:pt x="21600" y="2762"/>
                      <a:pt x="19987" y="0"/>
                      <a:pt x="17998" y="0"/>
                    </a:cubicBezTo>
                    <a:lnTo>
                      <a:pt x="16352" y="0"/>
                    </a:lnTo>
                    <a:cubicBezTo>
                      <a:pt x="16100" y="0"/>
                      <a:pt x="15728" y="197"/>
                      <a:pt x="15519" y="441"/>
                    </a:cubicBezTo>
                    <a:lnTo>
                      <a:pt x="13678" y="2593"/>
                    </a:lnTo>
                    <a:cubicBezTo>
                      <a:pt x="13470" y="2837"/>
                      <a:pt x="13243" y="3369"/>
                      <a:pt x="13174" y="3785"/>
                    </a:cubicBezTo>
                    <a:lnTo>
                      <a:pt x="11028" y="16242"/>
                    </a:lnTo>
                    <a:cubicBezTo>
                      <a:pt x="10957" y="16656"/>
                      <a:pt x="10838" y="16659"/>
                      <a:pt x="10762" y="16245"/>
                    </a:cubicBezTo>
                    <a:lnTo>
                      <a:pt x="8509" y="4000"/>
                    </a:lnTo>
                    <a:cubicBezTo>
                      <a:pt x="8432" y="3588"/>
                      <a:pt x="8201" y="3058"/>
                      <a:pt x="7992" y="2817"/>
                    </a:cubicBezTo>
                    <a:lnTo>
                      <a:pt x="5928" y="438"/>
                    </a:lnTo>
                    <a:cubicBezTo>
                      <a:pt x="5719" y="195"/>
                      <a:pt x="5345" y="0"/>
                      <a:pt x="5092" y="0"/>
                    </a:cubicBezTo>
                    <a:lnTo>
                      <a:pt x="3596" y="0"/>
                    </a:lnTo>
                    <a:cubicBezTo>
                      <a:pt x="1613" y="0"/>
                      <a:pt x="0" y="2764"/>
                      <a:pt x="0" y="6172"/>
                    </a:cubicBezTo>
                    <a:close/>
                    <a:moveTo>
                      <a:pt x="7986" y="11864"/>
                    </a:moveTo>
                    <a:cubicBezTo>
                      <a:pt x="8408" y="11864"/>
                      <a:pt x="8748" y="12447"/>
                      <a:pt x="8748" y="13169"/>
                    </a:cubicBezTo>
                    <a:cubicBezTo>
                      <a:pt x="8748" y="13889"/>
                      <a:pt x="8408" y="14472"/>
                      <a:pt x="7986" y="14472"/>
                    </a:cubicBezTo>
                    <a:cubicBezTo>
                      <a:pt x="7566" y="14472"/>
                      <a:pt x="7226" y="13889"/>
                      <a:pt x="7226" y="13169"/>
                    </a:cubicBezTo>
                    <a:cubicBezTo>
                      <a:pt x="7226" y="12447"/>
                      <a:pt x="7566" y="11864"/>
                      <a:pt x="7986" y="11864"/>
                    </a:cubicBezTo>
                    <a:close/>
                    <a:moveTo>
                      <a:pt x="7986" y="16560"/>
                    </a:moveTo>
                    <a:cubicBezTo>
                      <a:pt x="8408" y="16560"/>
                      <a:pt x="8748" y="17143"/>
                      <a:pt x="8748" y="17863"/>
                    </a:cubicBezTo>
                    <a:cubicBezTo>
                      <a:pt x="8748" y="18583"/>
                      <a:pt x="8408" y="19168"/>
                      <a:pt x="7986" y="19168"/>
                    </a:cubicBezTo>
                    <a:cubicBezTo>
                      <a:pt x="7566" y="19168"/>
                      <a:pt x="7226" y="18583"/>
                      <a:pt x="7226" y="17863"/>
                    </a:cubicBezTo>
                    <a:cubicBezTo>
                      <a:pt x="7226" y="17140"/>
                      <a:pt x="7566" y="16560"/>
                      <a:pt x="7986" y="16560"/>
                    </a:cubicBezTo>
                    <a:close/>
                    <a:moveTo>
                      <a:pt x="7986" y="1656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06" name="Group 246"/>
            <p:cNvGrpSpPr>
              <a:grpSpLocks/>
            </p:cNvGrpSpPr>
            <p:nvPr/>
          </p:nvGrpSpPr>
          <p:grpSpPr bwMode="auto">
            <a:xfrm>
              <a:off x="6543067" y="3988323"/>
              <a:ext cx="116158" cy="159606"/>
              <a:chOff x="0" y="0"/>
              <a:chExt cx="131" cy="180"/>
            </a:xfrm>
            <a:solidFill>
              <a:schemeClr val="accent3">
                <a:lumMod val="50000"/>
              </a:schemeClr>
            </a:solidFill>
          </p:grpSpPr>
          <p:sp>
            <p:nvSpPr>
              <p:cNvPr id="253" name="AutoShape 244"/>
              <p:cNvSpPr>
                <a:spLocks/>
              </p:cNvSpPr>
              <p:nvPr/>
            </p:nvSpPr>
            <p:spPr bwMode="auto">
              <a:xfrm>
                <a:off x="8" y="0"/>
                <a:ext cx="111" cy="87"/>
              </a:xfrm>
              <a:custGeom>
                <a:avLst/>
                <a:gdLst/>
                <a:ahLst/>
                <a:cxnLst/>
                <a:rect l="0" t="0" r="r" b="b"/>
                <a:pathLst>
                  <a:path w="19566" h="21600">
                    <a:moveTo>
                      <a:pt x="9774" y="0"/>
                    </a:moveTo>
                    <a:cubicBezTo>
                      <a:pt x="5536" y="0"/>
                      <a:pt x="2100" y="4836"/>
                      <a:pt x="2100" y="10798"/>
                    </a:cubicBezTo>
                    <a:lnTo>
                      <a:pt x="2100" y="14263"/>
                    </a:lnTo>
                    <a:cubicBezTo>
                      <a:pt x="2042" y="15380"/>
                      <a:pt x="1779" y="17976"/>
                      <a:pt x="547" y="17796"/>
                    </a:cubicBezTo>
                    <a:cubicBezTo>
                      <a:pt x="-1014" y="17570"/>
                      <a:pt x="964" y="21567"/>
                      <a:pt x="3998" y="21598"/>
                    </a:cubicBezTo>
                    <a:cubicBezTo>
                      <a:pt x="4005" y="21598"/>
                      <a:pt x="4012" y="21600"/>
                      <a:pt x="4019" y="21600"/>
                    </a:cubicBezTo>
                    <a:lnTo>
                      <a:pt x="15532" y="21600"/>
                    </a:lnTo>
                    <a:cubicBezTo>
                      <a:pt x="18587" y="21600"/>
                      <a:pt x="20586" y="17568"/>
                      <a:pt x="19019" y="17796"/>
                    </a:cubicBezTo>
                    <a:cubicBezTo>
                      <a:pt x="17450" y="18023"/>
                      <a:pt x="17450" y="13764"/>
                      <a:pt x="17450" y="13764"/>
                    </a:cubicBezTo>
                    <a:lnTo>
                      <a:pt x="17450" y="10798"/>
                    </a:lnTo>
                    <a:cubicBezTo>
                      <a:pt x="17450" y="4836"/>
                      <a:pt x="14015" y="0"/>
                      <a:pt x="9774" y="0"/>
                    </a:cubicBezTo>
                    <a:close/>
                    <a:moveTo>
                      <a:pt x="9774" y="2413"/>
                    </a:moveTo>
                    <a:cubicBezTo>
                      <a:pt x="12437" y="2413"/>
                      <a:pt x="14920" y="5013"/>
                      <a:pt x="14920" y="8218"/>
                    </a:cubicBezTo>
                    <a:cubicBezTo>
                      <a:pt x="14920" y="8367"/>
                      <a:pt x="14916" y="8517"/>
                      <a:pt x="14906" y="8665"/>
                    </a:cubicBezTo>
                    <a:cubicBezTo>
                      <a:pt x="14890" y="8909"/>
                      <a:pt x="14829" y="8801"/>
                      <a:pt x="14741" y="8444"/>
                    </a:cubicBezTo>
                    <a:cubicBezTo>
                      <a:pt x="14134" y="5990"/>
                      <a:pt x="11992" y="4188"/>
                      <a:pt x="9774" y="4188"/>
                    </a:cubicBezTo>
                    <a:cubicBezTo>
                      <a:pt x="7557" y="4188"/>
                      <a:pt x="5279" y="5990"/>
                      <a:pt x="4650" y="8444"/>
                    </a:cubicBezTo>
                    <a:cubicBezTo>
                      <a:pt x="4559" y="8803"/>
                      <a:pt x="4498" y="8909"/>
                      <a:pt x="4482" y="8665"/>
                    </a:cubicBezTo>
                    <a:cubicBezTo>
                      <a:pt x="4472" y="8519"/>
                      <a:pt x="4468" y="8369"/>
                      <a:pt x="4468" y="8218"/>
                    </a:cubicBezTo>
                    <a:cubicBezTo>
                      <a:pt x="4468" y="5015"/>
                      <a:pt x="7113" y="2413"/>
                      <a:pt x="9774" y="2413"/>
                    </a:cubicBezTo>
                    <a:close/>
                    <a:moveTo>
                      <a:pt x="9774" y="18900"/>
                    </a:moveTo>
                    <a:cubicBezTo>
                      <a:pt x="6596" y="18900"/>
                      <a:pt x="4019" y="15498"/>
                      <a:pt x="4019" y="11027"/>
                    </a:cubicBezTo>
                    <a:cubicBezTo>
                      <a:pt x="4019" y="11027"/>
                      <a:pt x="6581" y="7869"/>
                      <a:pt x="9829" y="7869"/>
                    </a:cubicBezTo>
                    <a:cubicBezTo>
                      <a:pt x="13126" y="7869"/>
                      <a:pt x="15531" y="11027"/>
                      <a:pt x="15531" y="11027"/>
                    </a:cubicBezTo>
                    <a:cubicBezTo>
                      <a:pt x="15532" y="15500"/>
                      <a:pt x="12955" y="18900"/>
                      <a:pt x="9774" y="18900"/>
                    </a:cubicBezTo>
                    <a:close/>
                    <a:moveTo>
                      <a:pt x="9774" y="189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54" name="AutoShape 245"/>
              <p:cNvSpPr>
                <a:spLocks/>
              </p:cNvSpPr>
              <p:nvPr/>
            </p:nvSpPr>
            <p:spPr bwMode="auto">
              <a:xfrm>
                <a:off x="0" y="104"/>
                <a:ext cx="131" cy="76"/>
              </a:xfrm>
              <a:custGeom>
                <a:avLst/>
                <a:gdLst/>
                <a:ahLst/>
                <a:cxnLst/>
                <a:rect l="0" t="0" r="r" b="b"/>
                <a:pathLst>
                  <a:path w="21600" h="21600">
                    <a:moveTo>
                      <a:pt x="0" y="6171"/>
                    </a:moveTo>
                    <a:lnTo>
                      <a:pt x="0" y="18513"/>
                    </a:lnTo>
                    <a:cubicBezTo>
                      <a:pt x="0" y="20220"/>
                      <a:pt x="805" y="21600"/>
                      <a:pt x="1800" y="21600"/>
                    </a:cubicBezTo>
                    <a:lnTo>
                      <a:pt x="3601" y="21600"/>
                    </a:lnTo>
                    <a:lnTo>
                      <a:pt x="17999" y="21600"/>
                    </a:lnTo>
                    <a:lnTo>
                      <a:pt x="19800" y="21600"/>
                    </a:lnTo>
                    <a:cubicBezTo>
                      <a:pt x="20795" y="21600"/>
                      <a:pt x="21600" y="20220"/>
                      <a:pt x="21600" y="18513"/>
                    </a:cubicBezTo>
                    <a:lnTo>
                      <a:pt x="21600" y="6171"/>
                    </a:lnTo>
                    <a:cubicBezTo>
                      <a:pt x="21600" y="2760"/>
                      <a:pt x="19987" y="0"/>
                      <a:pt x="17999" y="0"/>
                    </a:cubicBezTo>
                    <a:lnTo>
                      <a:pt x="16354" y="0"/>
                    </a:lnTo>
                    <a:cubicBezTo>
                      <a:pt x="16103" y="0"/>
                      <a:pt x="15729" y="196"/>
                      <a:pt x="15521" y="439"/>
                    </a:cubicBezTo>
                    <a:lnTo>
                      <a:pt x="13681" y="2594"/>
                    </a:lnTo>
                    <a:cubicBezTo>
                      <a:pt x="13474" y="2837"/>
                      <a:pt x="13247" y="3370"/>
                      <a:pt x="13176" y="3782"/>
                    </a:cubicBezTo>
                    <a:lnTo>
                      <a:pt x="11030" y="16242"/>
                    </a:lnTo>
                    <a:cubicBezTo>
                      <a:pt x="10958" y="16656"/>
                      <a:pt x="10839" y="16658"/>
                      <a:pt x="10765" y="16246"/>
                    </a:cubicBezTo>
                    <a:lnTo>
                      <a:pt x="8510" y="3998"/>
                    </a:lnTo>
                    <a:cubicBezTo>
                      <a:pt x="8434" y="3586"/>
                      <a:pt x="8204" y="3057"/>
                      <a:pt x="7994" y="2817"/>
                    </a:cubicBezTo>
                    <a:lnTo>
                      <a:pt x="5929" y="435"/>
                    </a:lnTo>
                    <a:cubicBezTo>
                      <a:pt x="5719" y="191"/>
                      <a:pt x="5346" y="0"/>
                      <a:pt x="5093" y="0"/>
                    </a:cubicBezTo>
                    <a:lnTo>
                      <a:pt x="3598" y="0"/>
                    </a:lnTo>
                    <a:cubicBezTo>
                      <a:pt x="1613" y="0"/>
                      <a:pt x="0" y="2760"/>
                      <a:pt x="0" y="6171"/>
                    </a:cubicBezTo>
                    <a:close/>
                    <a:moveTo>
                      <a:pt x="7986" y="11863"/>
                    </a:moveTo>
                    <a:cubicBezTo>
                      <a:pt x="8406" y="11863"/>
                      <a:pt x="8746" y="12448"/>
                      <a:pt x="8746" y="13166"/>
                    </a:cubicBezTo>
                    <a:cubicBezTo>
                      <a:pt x="8746" y="13887"/>
                      <a:pt x="8406" y="14472"/>
                      <a:pt x="7986" y="14472"/>
                    </a:cubicBezTo>
                    <a:cubicBezTo>
                      <a:pt x="7567" y="14472"/>
                      <a:pt x="7227" y="13887"/>
                      <a:pt x="7227" y="13166"/>
                    </a:cubicBezTo>
                    <a:cubicBezTo>
                      <a:pt x="7227" y="12448"/>
                      <a:pt x="7566" y="11863"/>
                      <a:pt x="7986" y="11863"/>
                    </a:cubicBezTo>
                    <a:close/>
                    <a:moveTo>
                      <a:pt x="7986" y="16557"/>
                    </a:moveTo>
                    <a:cubicBezTo>
                      <a:pt x="8406" y="16557"/>
                      <a:pt x="8746" y="17140"/>
                      <a:pt x="8746" y="17860"/>
                    </a:cubicBezTo>
                    <a:cubicBezTo>
                      <a:pt x="8746" y="18581"/>
                      <a:pt x="8406" y="19166"/>
                      <a:pt x="7986" y="19166"/>
                    </a:cubicBezTo>
                    <a:cubicBezTo>
                      <a:pt x="7567" y="19166"/>
                      <a:pt x="7227" y="18581"/>
                      <a:pt x="7227" y="17860"/>
                    </a:cubicBezTo>
                    <a:cubicBezTo>
                      <a:pt x="7227" y="17140"/>
                      <a:pt x="7566" y="16557"/>
                      <a:pt x="7986" y="16557"/>
                    </a:cubicBezTo>
                    <a:close/>
                    <a:moveTo>
                      <a:pt x="7986" y="1655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07" name="Group 249"/>
            <p:cNvGrpSpPr>
              <a:grpSpLocks/>
            </p:cNvGrpSpPr>
            <p:nvPr/>
          </p:nvGrpSpPr>
          <p:grpSpPr bwMode="auto">
            <a:xfrm>
              <a:off x="6103263" y="3243494"/>
              <a:ext cx="54975" cy="74483"/>
              <a:chOff x="0" y="0"/>
              <a:chExt cx="62" cy="84"/>
            </a:xfrm>
            <a:solidFill>
              <a:schemeClr val="accent3">
                <a:lumMod val="50000"/>
              </a:schemeClr>
            </a:solidFill>
          </p:grpSpPr>
          <p:sp>
            <p:nvSpPr>
              <p:cNvPr id="251" name="AutoShape 247"/>
              <p:cNvSpPr>
                <a:spLocks/>
              </p:cNvSpPr>
              <p:nvPr/>
            </p:nvSpPr>
            <p:spPr bwMode="auto">
              <a:xfrm>
                <a:off x="0" y="0"/>
                <a:ext cx="53" cy="41"/>
              </a:xfrm>
              <a:custGeom>
                <a:avLst/>
                <a:gdLst/>
                <a:ahLst/>
                <a:cxnLst/>
                <a:rect l="0" t="0" r="r" b="b"/>
                <a:pathLst>
                  <a:path w="19565" h="21600">
                    <a:moveTo>
                      <a:pt x="9775" y="0"/>
                    </a:moveTo>
                    <a:cubicBezTo>
                      <a:pt x="5536" y="0"/>
                      <a:pt x="2099" y="4837"/>
                      <a:pt x="2099" y="10798"/>
                    </a:cubicBezTo>
                    <a:lnTo>
                      <a:pt x="2099" y="14268"/>
                    </a:lnTo>
                    <a:cubicBezTo>
                      <a:pt x="2041" y="15383"/>
                      <a:pt x="1776" y="17977"/>
                      <a:pt x="547" y="17800"/>
                    </a:cubicBezTo>
                    <a:cubicBezTo>
                      <a:pt x="-1015" y="17572"/>
                      <a:pt x="963" y="21571"/>
                      <a:pt x="3998" y="21600"/>
                    </a:cubicBezTo>
                    <a:cubicBezTo>
                      <a:pt x="4004" y="21600"/>
                      <a:pt x="4013" y="21600"/>
                      <a:pt x="4019" y="21600"/>
                    </a:cubicBezTo>
                    <a:lnTo>
                      <a:pt x="15531" y="21600"/>
                    </a:lnTo>
                    <a:cubicBezTo>
                      <a:pt x="18586" y="21600"/>
                      <a:pt x="20585" y="17568"/>
                      <a:pt x="19018" y="17800"/>
                    </a:cubicBezTo>
                    <a:cubicBezTo>
                      <a:pt x="17447" y="18027"/>
                      <a:pt x="17447" y="13764"/>
                      <a:pt x="17447" y="13764"/>
                    </a:cubicBezTo>
                    <a:lnTo>
                      <a:pt x="17447" y="10794"/>
                    </a:lnTo>
                    <a:cubicBezTo>
                      <a:pt x="17447" y="4837"/>
                      <a:pt x="14013" y="0"/>
                      <a:pt x="9775" y="0"/>
                    </a:cubicBezTo>
                    <a:close/>
                    <a:moveTo>
                      <a:pt x="9775" y="2412"/>
                    </a:moveTo>
                    <a:cubicBezTo>
                      <a:pt x="12437" y="2412"/>
                      <a:pt x="14917" y="5015"/>
                      <a:pt x="14917" y="8220"/>
                    </a:cubicBezTo>
                    <a:cubicBezTo>
                      <a:pt x="14917" y="8369"/>
                      <a:pt x="14914" y="8522"/>
                      <a:pt x="14905" y="8662"/>
                    </a:cubicBezTo>
                    <a:cubicBezTo>
                      <a:pt x="14888" y="8914"/>
                      <a:pt x="14829" y="8799"/>
                      <a:pt x="14741" y="8443"/>
                    </a:cubicBezTo>
                    <a:cubicBezTo>
                      <a:pt x="14133" y="5986"/>
                      <a:pt x="11991" y="4189"/>
                      <a:pt x="9775" y="4189"/>
                    </a:cubicBezTo>
                    <a:cubicBezTo>
                      <a:pt x="7556" y="4189"/>
                      <a:pt x="5278" y="5990"/>
                      <a:pt x="4647" y="8443"/>
                    </a:cubicBezTo>
                    <a:cubicBezTo>
                      <a:pt x="4556" y="8799"/>
                      <a:pt x="4494" y="8910"/>
                      <a:pt x="4480" y="8662"/>
                    </a:cubicBezTo>
                    <a:cubicBezTo>
                      <a:pt x="4471" y="8522"/>
                      <a:pt x="4465" y="8369"/>
                      <a:pt x="4465" y="8220"/>
                    </a:cubicBezTo>
                    <a:cubicBezTo>
                      <a:pt x="4465" y="5015"/>
                      <a:pt x="7113" y="2412"/>
                      <a:pt x="9775" y="2412"/>
                    </a:cubicBezTo>
                    <a:close/>
                    <a:moveTo>
                      <a:pt x="9775" y="18907"/>
                    </a:moveTo>
                    <a:cubicBezTo>
                      <a:pt x="6596" y="18907"/>
                      <a:pt x="4019" y="15507"/>
                      <a:pt x="4019" y="11033"/>
                    </a:cubicBezTo>
                    <a:cubicBezTo>
                      <a:pt x="4019" y="11033"/>
                      <a:pt x="6581" y="7873"/>
                      <a:pt x="9828" y="7873"/>
                    </a:cubicBezTo>
                    <a:cubicBezTo>
                      <a:pt x="13127" y="7873"/>
                      <a:pt x="15531" y="11033"/>
                      <a:pt x="15531" y="11033"/>
                    </a:cubicBezTo>
                    <a:cubicBezTo>
                      <a:pt x="15531" y="15503"/>
                      <a:pt x="12954" y="18907"/>
                      <a:pt x="9775" y="18907"/>
                    </a:cubicBezTo>
                    <a:close/>
                    <a:moveTo>
                      <a:pt x="9775" y="1890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52" name="AutoShape 248"/>
              <p:cNvSpPr>
                <a:spLocks/>
              </p:cNvSpPr>
              <p:nvPr/>
            </p:nvSpPr>
            <p:spPr bwMode="auto">
              <a:xfrm>
                <a:off x="0" y="48"/>
                <a:ext cx="62" cy="36"/>
              </a:xfrm>
              <a:custGeom>
                <a:avLst/>
                <a:gdLst/>
                <a:ahLst/>
                <a:cxnLst/>
                <a:rect l="0" t="0" r="r" b="b"/>
                <a:pathLst>
                  <a:path w="21600" h="21600">
                    <a:moveTo>
                      <a:pt x="0" y="6169"/>
                    </a:moveTo>
                    <a:lnTo>
                      <a:pt x="0" y="18513"/>
                    </a:lnTo>
                    <a:cubicBezTo>
                      <a:pt x="0" y="20217"/>
                      <a:pt x="807" y="21600"/>
                      <a:pt x="1801" y="21600"/>
                    </a:cubicBezTo>
                    <a:lnTo>
                      <a:pt x="3601" y="21600"/>
                    </a:lnTo>
                    <a:lnTo>
                      <a:pt x="17999" y="21600"/>
                    </a:lnTo>
                    <a:lnTo>
                      <a:pt x="19799" y="21600"/>
                    </a:lnTo>
                    <a:cubicBezTo>
                      <a:pt x="20793" y="21600"/>
                      <a:pt x="21600" y="20217"/>
                      <a:pt x="21600" y="18513"/>
                    </a:cubicBezTo>
                    <a:lnTo>
                      <a:pt x="21600" y="6169"/>
                    </a:lnTo>
                    <a:cubicBezTo>
                      <a:pt x="21600" y="2757"/>
                      <a:pt x="19987"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5" y="11862"/>
                    </a:moveTo>
                    <a:cubicBezTo>
                      <a:pt x="8406" y="11862"/>
                      <a:pt x="8745" y="12447"/>
                      <a:pt x="8745" y="13165"/>
                    </a:cubicBezTo>
                    <a:cubicBezTo>
                      <a:pt x="8745" y="13882"/>
                      <a:pt x="8406" y="14468"/>
                      <a:pt x="7985" y="14468"/>
                    </a:cubicBezTo>
                    <a:cubicBezTo>
                      <a:pt x="7566" y="14468"/>
                      <a:pt x="7225" y="13882"/>
                      <a:pt x="7225" y="13165"/>
                    </a:cubicBezTo>
                    <a:cubicBezTo>
                      <a:pt x="7228" y="12447"/>
                      <a:pt x="7566" y="11862"/>
                      <a:pt x="7985" y="11862"/>
                    </a:cubicBezTo>
                    <a:close/>
                    <a:moveTo>
                      <a:pt x="7985" y="16554"/>
                    </a:moveTo>
                    <a:cubicBezTo>
                      <a:pt x="8406" y="16554"/>
                      <a:pt x="8745" y="17135"/>
                      <a:pt x="8745" y="17862"/>
                    </a:cubicBezTo>
                    <a:cubicBezTo>
                      <a:pt x="8745" y="18579"/>
                      <a:pt x="8406" y="19164"/>
                      <a:pt x="7985" y="19164"/>
                    </a:cubicBezTo>
                    <a:cubicBezTo>
                      <a:pt x="7566" y="19164"/>
                      <a:pt x="7225" y="18579"/>
                      <a:pt x="7225" y="17862"/>
                    </a:cubicBezTo>
                    <a:cubicBezTo>
                      <a:pt x="7228" y="17135"/>
                      <a:pt x="7566" y="16554"/>
                      <a:pt x="7985" y="16554"/>
                    </a:cubicBezTo>
                    <a:close/>
                    <a:moveTo>
                      <a:pt x="7985" y="1655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08" name="Group 252"/>
            <p:cNvGrpSpPr>
              <a:grpSpLocks/>
            </p:cNvGrpSpPr>
            <p:nvPr/>
          </p:nvGrpSpPr>
          <p:grpSpPr bwMode="auto">
            <a:xfrm>
              <a:off x="8869770" y="1555215"/>
              <a:ext cx="54975" cy="74483"/>
              <a:chOff x="0" y="0"/>
              <a:chExt cx="62" cy="84"/>
            </a:xfrm>
            <a:solidFill>
              <a:schemeClr val="accent3">
                <a:lumMod val="50000"/>
              </a:schemeClr>
            </a:solidFill>
          </p:grpSpPr>
          <p:sp>
            <p:nvSpPr>
              <p:cNvPr id="249" name="AutoShape 250"/>
              <p:cNvSpPr>
                <a:spLocks/>
              </p:cNvSpPr>
              <p:nvPr/>
            </p:nvSpPr>
            <p:spPr bwMode="auto">
              <a:xfrm>
                <a:off x="0" y="0"/>
                <a:ext cx="53" cy="41"/>
              </a:xfrm>
              <a:custGeom>
                <a:avLst/>
                <a:gdLst/>
                <a:ahLst/>
                <a:cxnLst/>
                <a:rect l="0" t="0" r="r" b="b"/>
                <a:pathLst>
                  <a:path w="19566" h="21600">
                    <a:moveTo>
                      <a:pt x="9774" y="0"/>
                    </a:moveTo>
                    <a:cubicBezTo>
                      <a:pt x="5535" y="0"/>
                      <a:pt x="2098" y="4837"/>
                      <a:pt x="2098" y="10798"/>
                    </a:cubicBezTo>
                    <a:lnTo>
                      <a:pt x="2098" y="14268"/>
                    </a:lnTo>
                    <a:cubicBezTo>
                      <a:pt x="2040" y="15383"/>
                      <a:pt x="1778" y="17977"/>
                      <a:pt x="546" y="17800"/>
                    </a:cubicBezTo>
                    <a:cubicBezTo>
                      <a:pt x="-1013" y="17572"/>
                      <a:pt x="965" y="21571"/>
                      <a:pt x="3997" y="21600"/>
                    </a:cubicBezTo>
                    <a:cubicBezTo>
                      <a:pt x="4003" y="21600"/>
                      <a:pt x="4015" y="21600"/>
                      <a:pt x="4021" y="21600"/>
                    </a:cubicBezTo>
                    <a:lnTo>
                      <a:pt x="15533" y="21600"/>
                    </a:lnTo>
                    <a:cubicBezTo>
                      <a:pt x="18588" y="21600"/>
                      <a:pt x="20587" y="17568"/>
                      <a:pt x="19020" y="17800"/>
                    </a:cubicBezTo>
                    <a:cubicBezTo>
                      <a:pt x="17452" y="18027"/>
                      <a:pt x="17452" y="13764"/>
                      <a:pt x="17452" y="13764"/>
                    </a:cubicBezTo>
                    <a:lnTo>
                      <a:pt x="17452" y="10794"/>
                    </a:lnTo>
                    <a:cubicBezTo>
                      <a:pt x="17446" y="4833"/>
                      <a:pt x="14009" y="0"/>
                      <a:pt x="9774" y="0"/>
                    </a:cubicBezTo>
                    <a:close/>
                    <a:moveTo>
                      <a:pt x="9774" y="2412"/>
                    </a:moveTo>
                    <a:cubicBezTo>
                      <a:pt x="12433" y="2412"/>
                      <a:pt x="14916" y="5015"/>
                      <a:pt x="14916" y="8220"/>
                    </a:cubicBezTo>
                    <a:cubicBezTo>
                      <a:pt x="14916" y="8369"/>
                      <a:pt x="14913" y="8522"/>
                      <a:pt x="14904" y="8662"/>
                    </a:cubicBezTo>
                    <a:cubicBezTo>
                      <a:pt x="14887" y="8914"/>
                      <a:pt x="14831" y="8799"/>
                      <a:pt x="14737" y="8443"/>
                    </a:cubicBezTo>
                    <a:cubicBezTo>
                      <a:pt x="14130" y="5986"/>
                      <a:pt x="11987" y="4189"/>
                      <a:pt x="9774" y="4189"/>
                    </a:cubicBezTo>
                    <a:cubicBezTo>
                      <a:pt x="7555" y="4189"/>
                      <a:pt x="5280" y="5990"/>
                      <a:pt x="4649" y="8443"/>
                    </a:cubicBezTo>
                    <a:cubicBezTo>
                      <a:pt x="4558" y="8799"/>
                      <a:pt x="4493" y="8910"/>
                      <a:pt x="4482" y="8662"/>
                    </a:cubicBezTo>
                    <a:cubicBezTo>
                      <a:pt x="4470" y="8522"/>
                      <a:pt x="4464" y="8369"/>
                      <a:pt x="4464" y="8220"/>
                    </a:cubicBezTo>
                    <a:cubicBezTo>
                      <a:pt x="4464" y="5011"/>
                      <a:pt x="7112" y="2412"/>
                      <a:pt x="9774" y="2412"/>
                    </a:cubicBezTo>
                    <a:close/>
                    <a:moveTo>
                      <a:pt x="9774" y="18907"/>
                    </a:moveTo>
                    <a:cubicBezTo>
                      <a:pt x="6595" y="18907"/>
                      <a:pt x="4018" y="15507"/>
                      <a:pt x="4018" y="11033"/>
                    </a:cubicBezTo>
                    <a:cubicBezTo>
                      <a:pt x="4018" y="11033"/>
                      <a:pt x="6580" y="7873"/>
                      <a:pt x="9827" y="7873"/>
                    </a:cubicBezTo>
                    <a:cubicBezTo>
                      <a:pt x="13126" y="7873"/>
                      <a:pt x="15530" y="11033"/>
                      <a:pt x="15530" y="11033"/>
                    </a:cubicBezTo>
                    <a:cubicBezTo>
                      <a:pt x="15530" y="15503"/>
                      <a:pt x="12953" y="18907"/>
                      <a:pt x="9774" y="18907"/>
                    </a:cubicBezTo>
                    <a:close/>
                    <a:moveTo>
                      <a:pt x="9774" y="1890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50" name="AutoShape 251"/>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0"/>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09" name="Group 255"/>
            <p:cNvGrpSpPr>
              <a:grpSpLocks/>
            </p:cNvGrpSpPr>
            <p:nvPr/>
          </p:nvGrpSpPr>
          <p:grpSpPr bwMode="auto">
            <a:xfrm>
              <a:off x="6358633" y="1640339"/>
              <a:ext cx="54975" cy="74483"/>
              <a:chOff x="0" y="0"/>
              <a:chExt cx="62" cy="84"/>
            </a:xfrm>
            <a:solidFill>
              <a:schemeClr val="accent3">
                <a:lumMod val="50000"/>
              </a:schemeClr>
            </a:solidFill>
          </p:grpSpPr>
          <p:sp>
            <p:nvSpPr>
              <p:cNvPr id="247" name="AutoShape 253"/>
              <p:cNvSpPr>
                <a:spLocks/>
              </p:cNvSpPr>
              <p:nvPr/>
            </p:nvSpPr>
            <p:spPr bwMode="auto">
              <a:xfrm>
                <a:off x="0" y="0"/>
                <a:ext cx="53" cy="41"/>
              </a:xfrm>
              <a:custGeom>
                <a:avLst/>
                <a:gdLst/>
                <a:ahLst/>
                <a:cxnLst/>
                <a:rect l="0" t="0" r="r" b="b"/>
                <a:pathLst>
                  <a:path w="19567" h="21600">
                    <a:moveTo>
                      <a:pt x="9774" y="0"/>
                    </a:moveTo>
                    <a:cubicBezTo>
                      <a:pt x="5535" y="0"/>
                      <a:pt x="2098" y="4837"/>
                      <a:pt x="2098" y="10798"/>
                    </a:cubicBezTo>
                    <a:lnTo>
                      <a:pt x="2098" y="14268"/>
                    </a:lnTo>
                    <a:cubicBezTo>
                      <a:pt x="2040" y="15383"/>
                      <a:pt x="1778" y="17977"/>
                      <a:pt x="546" y="17800"/>
                    </a:cubicBezTo>
                    <a:cubicBezTo>
                      <a:pt x="-1013" y="17572"/>
                      <a:pt x="962" y="21571"/>
                      <a:pt x="3997" y="21600"/>
                    </a:cubicBezTo>
                    <a:cubicBezTo>
                      <a:pt x="4003" y="21600"/>
                      <a:pt x="4015" y="21600"/>
                      <a:pt x="4021" y="21600"/>
                    </a:cubicBezTo>
                    <a:lnTo>
                      <a:pt x="15533" y="21600"/>
                    </a:lnTo>
                    <a:cubicBezTo>
                      <a:pt x="18588" y="21600"/>
                      <a:pt x="20587" y="17568"/>
                      <a:pt x="19020" y="17800"/>
                    </a:cubicBezTo>
                    <a:cubicBezTo>
                      <a:pt x="17452" y="18027"/>
                      <a:pt x="17452" y="13764"/>
                      <a:pt x="17452" y="13764"/>
                    </a:cubicBezTo>
                    <a:lnTo>
                      <a:pt x="17452" y="10794"/>
                    </a:lnTo>
                    <a:cubicBezTo>
                      <a:pt x="17446" y="4837"/>
                      <a:pt x="14009" y="0"/>
                      <a:pt x="9774" y="0"/>
                    </a:cubicBezTo>
                    <a:close/>
                    <a:moveTo>
                      <a:pt x="9774" y="2412"/>
                    </a:moveTo>
                    <a:cubicBezTo>
                      <a:pt x="12433" y="2412"/>
                      <a:pt x="14916" y="5015"/>
                      <a:pt x="14916" y="8220"/>
                    </a:cubicBezTo>
                    <a:cubicBezTo>
                      <a:pt x="14916" y="8369"/>
                      <a:pt x="14913" y="8522"/>
                      <a:pt x="14904" y="8662"/>
                    </a:cubicBezTo>
                    <a:cubicBezTo>
                      <a:pt x="14887" y="8914"/>
                      <a:pt x="14831" y="8799"/>
                      <a:pt x="14737" y="8443"/>
                    </a:cubicBezTo>
                    <a:cubicBezTo>
                      <a:pt x="14130" y="5986"/>
                      <a:pt x="11990" y="4189"/>
                      <a:pt x="9774" y="4189"/>
                    </a:cubicBezTo>
                    <a:cubicBezTo>
                      <a:pt x="7555" y="4189"/>
                      <a:pt x="5280" y="5990"/>
                      <a:pt x="4649" y="8443"/>
                    </a:cubicBezTo>
                    <a:cubicBezTo>
                      <a:pt x="4558" y="8799"/>
                      <a:pt x="4493" y="8910"/>
                      <a:pt x="4482" y="8662"/>
                    </a:cubicBezTo>
                    <a:cubicBezTo>
                      <a:pt x="4470" y="8522"/>
                      <a:pt x="4464" y="8369"/>
                      <a:pt x="4464" y="8220"/>
                    </a:cubicBezTo>
                    <a:cubicBezTo>
                      <a:pt x="4464" y="5015"/>
                      <a:pt x="7112" y="2412"/>
                      <a:pt x="9774" y="2412"/>
                    </a:cubicBezTo>
                    <a:close/>
                    <a:moveTo>
                      <a:pt x="9774" y="18907"/>
                    </a:moveTo>
                    <a:cubicBezTo>
                      <a:pt x="6595" y="18907"/>
                      <a:pt x="4018" y="15507"/>
                      <a:pt x="4018" y="11033"/>
                    </a:cubicBezTo>
                    <a:cubicBezTo>
                      <a:pt x="4018" y="11033"/>
                      <a:pt x="6580" y="7873"/>
                      <a:pt x="9824" y="7873"/>
                    </a:cubicBezTo>
                    <a:cubicBezTo>
                      <a:pt x="13123" y="7873"/>
                      <a:pt x="15527" y="11033"/>
                      <a:pt x="15527" y="11033"/>
                    </a:cubicBezTo>
                    <a:cubicBezTo>
                      <a:pt x="15530" y="15507"/>
                      <a:pt x="12953" y="18907"/>
                      <a:pt x="9774" y="18907"/>
                    </a:cubicBezTo>
                    <a:close/>
                    <a:moveTo>
                      <a:pt x="9774" y="1890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48" name="AutoShape 254"/>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5"/>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10" name="Group 258"/>
            <p:cNvGrpSpPr>
              <a:grpSpLocks/>
            </p:cNvGrpSpPr>
            <p:nvPr/>
          </p:nvGrpSpPr>
          <p:grpSpPr bwMode="auto">
            <a:xfrm>
              <a:off x="6876466" y="58464"/>
              <a:ext cx="54975" cy="74483"/>
              <a:chOff x="0" y="0"/>
              <a:chExt cx="62" cy="84"/>
            </a:xfrm>
            <a:solidFill>
              <a:schemeClr val="accent3">
                <a:lumMod val="50000"/>
              </a:schemeClr>
            </a:solidFill>
          </p:grpSpPr>
          <p:sp>
            <p:nvSpPr>
              <p:cNvPr id="245" name="AutoShape 256"/>
              <p:cNvSpPr>
                <a:spLocks/>
              </p:cNvSpPr>
              <p:nvPr/>
            </p:nvSpPr>
            <p:spPr bwMode="auto">
              <a:xfrm>
                <a:off x="0" y="0"/>
                <a:ext cx="53" cy="41"/>
              </a:xfrm>
              <a:custGeom>
                <a:avLst/>
                <a:gdLst/>
                <a:ahLst/>
                <a:cxnLst/>
                <a:rect l="0" t="0" r="r" b="b"/>
                <a:pathLst>
                  <a:path w="19566" h="21600">
                    <a:moveTo>
                      <a:pt x="9774" y="0"/>
                    </a:moveTo>
                    <a:cubicBezTo>
                      <a:pt x="5535" y="0"/>
                      <a:pt x="2098" y="4836"/>
                      <a:pt x="2098" y="10796"/>
                    </a:cubicBezTo>
                    <a:lnTo>
                      <a:pt x="2098" y="14265"/>
                    </a:lnTo>
                    <a:cubicBezTo>
                      <a:pt x="2040" y="15380"/>
                      <a:pt x="1778" y="17978"/>
                      <a:pt x="546" y="17800"/>
                    </a:cubicBezTo>
                    <a:cubicBezTo>
                      <a:pt x="-1013" y="17573"/>
                      <a:pt x="965" y="21571"/>
                      <a:pt x="3997" y="21600"/>
                    </a:cubicBezTo>
                    <a:cubicBezTo>
                      <a:pt x="4003" y="21600"/>
                      <a:pt x="4015" y="21600"/>
                      <a:pt x="4021" y="21600"/>
                    </a:cubicBezTo>
                    <a:lnTo>
                      <a:pt x="15533" y="21600"/>
                    </a:lnTo>
                    <a:cubicBezTo>
                      <a:pt x="18588" y="21600"/>
                      <a:pt x="20587" y="17569"/>
                      <a:pt x="19020" y="17800"/>
                    </a:cubicBezTo>
                    <a:cubicBezTo>
                      <a:pt x="17452" y="18028"/>
                      <a:pt x="17452" y="13765"/>
                      <a:pt x="17452" y="13765"/>
                    </a:cubicBezTo>
                    <a:lnTo>
                      <a:pt x="17452" y="10796"/>
                    </a:lnTo>
                    <a:cubicBezTo>
                      <a:pt x="17446" y="4832"/>
                      <a:pt x="14009" y="0"/>
                      <a:pt x="9774" y="0"/>
                    </a:cubicBezTo>
                    <a:close/>
                    <a:moveTo>
                      <a:pt x="9774" y="2412"/>
                    </a:moveTo>
                    <a:cubicBezTo>
                      <a:pt x="12433" y="2412"/>
                      <a:pt x="14916" y="5014"/>
                      <a:pt x="14916" y="8219"/>
                    </a:cubicBezTo>
                    <a:cubicBezTo>
                      <a:pt x="14916" y="8367"/>
                      <a:pt x="14913" y="8520"/>
                      <a:pt x="14904" y="8661"/>
                    </a:cubicBezTo>
                    <a:cubicBezTo>
                      <a:pt x="14887" y="8913"/>
                      <a:pt x="14831" y="8797"/>
                      <a:pt x="14737" y="8442"/>
                    </a:cubicBezTo>
                    <a:cubicBezTo>
                      <a:pt x="14130" y="5984"/>
                      <a:pt x="11990" y="4188"/>
                      <a:pt x="9774" y="4188"/>
                    </a:cubicBezTo>
                    <a:cubicBezTo>
                      <a:pt x="7555" y="4188"/>
                      <a:pt x="5280" y="5989"/>
                      <a:pt x="4649" y="8442"/>
                    </a:cubicBezTo>
                    <a:cubicBezTo>
                      <a:pt x="4558" y="8797"/>
                      <a:pt x="4493" y="8908"/>
                      <a:pt x="4482" y="8661"/>
                    </a:cubicBezTo>
                    <a:cubicBezTo>
                      <a:pt x="4470" y="8520"/>
                      <a:pt x="4464" y="8367"/>
                      <a:pt x="4464" y="8219"/>
                    </a:cubicBezTo>
                    <a:cubicBezTo>
                      <a:pt x="4464" y="5010"/>
                      <a:pt x="7112" y="2412"/>
                      <a:pt x="9774" y="2412"/>
                    </a:cubicBezTo>
                    <a:close/>
                    <a:moveTo>
                      <a:pt x="9774" y="18903"/>
                    </a:moveTo>
                    <a:cubicBezTo>
                      <a:pt x="6595" y="18903"/>
                      <a:pt x="4018" y="15504"/>
                      <a:pt x="4018" y="11031"/>
                    </a:cubicBezTo>
                    <a:cubicBezTo>
                      <a:pt x="4018" y="11031"/>
                      <a:pt x="6580" y="7872"/>
                      <a:pt x="9827" y="7872"/>
                    </a:cubicBezTo>
                    <a:cubicBezTo>
                      <a:pt x="13126" y="7872"/>
                      <a:pt x="15530" y="11031"/>
                      <a:pt x="15530" y="11031"/>
                    </a:cubicBezTo>
                    <a:cubicBezTo>
                      <a:pt x="15530" y="15500"/>
                      <a:pt x="12953" y="18903"/>
                      <a:pt x="9774" y="18903"/>
                    </a:cubicBezTo>
                    <a:close/>
                    <a:moveTo>
                      <a:pt x="9774" y="1890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46" name="AutoShape 257"/>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798" y="21600"/>
                    </a:cubicBezTo>
                    <a:lnTo>
                      <a:pt x="3600" y="21600"/>
                    </a:lnTo>
                    <a:lnTo>
                      <a:pt x="18000" y="21600"/>
                    </a:lnTo>
                    <a:lnTo>
                      <a:pt x="19802" y="21600"/>
                    </a:lnTo>
                    <a:cubicBezTo>
                      <a:pt x="20796" y="21600"/>
                      <a:pt x="21600" y="20217"/>
                      <a:pt x="21600" y="18513"/>
                    </a:cubicBezTo>
                    <a:lnTo>
                      <a:pt x="21600" y="6169"/>
                    </a:lnTo>
                    <a:cubicBezTo>
                      <a:pt x="21600" y="2757"/>
                      <a:pt x="19989" y="0"/>
                      <a:pt x="17998" y="0"/>
                    </a:cubicBezTo>
                    <a:lnTo>
                      <a:pt x="16354" y="0"/>
                    </a:lnTo>
                    <a:cubicBezTo>
                      <a:pt x="16100" y="0"/>
                      <a:pt x="15726" y="194"/>
                      <a:pt x="15519" y="439"/>
                    </a:cubicBezTo>
                    <a:lnTo>
                      <a:pt x="13677" y="2591"/>
                    </a:lnTo>
                    <a:cubicBezTo>
                      <a:pt x="13470" y="2837"/>
                      <a:pt x="13244" y="3370"/>
                      <a:pt x="13173" y="3781"/>
                    </a:cubicBezTo>
                    <a:lnTo>
                      <a:pt x="11027" y="16242"/>
                    </a:lnTo>
                    <a:cubicBezTo>
                      <a:pt x="10953" y="16658"/>
                      <a:pt x="10837" y="16658"/>
                      <a:pt x="10757" y="16247"/>
                    </a:cubicBezTo>
                    <a:lnTo>
                      <a:pt x="8505" y="3998"/>
                    </a:lnTo>
                    <a:cubicBezTo>
                      <a:pt x="8430" y="3587"/>
                      <a:pt x="8199" y="3059"/>
                      <a:pt x="7987" y="2818"/>
                    </a:cubicBezTo>
                    <a:lnTo>
                      <a:pt x="5921" y="434"/>
                    </a:lnTo>
                    <a:cubicBezTo>
                      <a:pt x="5712" y="194"/>
                      <a:pt x="5340" y="0"/>
                      <a:pt x="5087" y="0"/>
                    </a:cubicBezTo>
                    <a:lnTo>
                      <a:pt x="3591" y="0"/>
                    </a:lnTo>
                    <a:cubicBezTo>
                      <a:pt x="1614" y="0"/>
                      <a:pt x="0" y="2757"/>
                      <a:pt x="0" y="6169"/>
                    </a:cubicBezTo>
                    <a:close/>
                    <a:moveTo>
                      <a:pt x="7987" y="11862"/>
                    </a:moveTo>
                    <a:cubicBezTo>
                      <a:pt x="8408" y="11862"/>
                      <a:pt x="8747" y="12447"/>
                      <a:pt x="8747" y="13165"/>
                    </a:cubicBezTo>
                    <a:cubicBezTo>
                      <a:pt x="8747" y="13882"/>
                      <a:pt x="8408" y="14468"/>
                      <a:pt x="7987" y="14468"/>
                    </a:cubicBezTo>
                    <a:cubicBezTo>
                      <a:pt x="7568" y="14468"/>
                      <a:pt x="7227" y="13882"/>
                      <a:pt x="7227" y="13165"/>
                    </a:cubicBezTo>
                    <a:cubicBezTo>
                      <a:pt x="7227" y="12447"/>
                      <a:pt x="7568" y="11862"/>
                      <a:pt x="7987" y="11862"/>
                    </a:cubicBezTo>
                    <a:close/>
                    <a:moveTo>
                      <a:pt x="7987" y="16554"/>
                    </a:moveTo>
                    <a:cubicBezTo>
                      <a:pt x="8408" y="16554"/>
                      <a:pt x="8747" y="17135"/>
                      <a:pt x="8747" y="17862"/>
                    </a:cubicBezTo>
                    <a:cubicBezTo>
                      <a:pt x="8747" y="18579"/>
                      <a:pt x="8408" y="19164"/>
                      <a:pt x="7987" y="19164"/>
                    </a:cubicBezTo>
                    <a:cubicBezTo>
                      <a:pt x="7568" y="19164"/>
                      <a:pt x="7227" y="18579"/>
                      <a:pt x="7227" y="17862"/>
                    </a:cubicBezTo>
                    <a:cubicBezTo>
                      <a:pt x="7227" y="17135"/>
                      <a:pt x="7568" y="16554"/>
                      <a:pt x="7987" y="16554"/>
                    </a:cubicBezTo>
                    <a:close/>
                    <a:moveTo>
                      <a:pt x="7987" y="1655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11" name="Group 261"/>
            <p:cNvGrpSpPr>
              <a:grpSpLocks/>
            </p:cNvGrpSpPr>
            <p:nvPr/>
          </p:nvGrpSpPr>
          <p:grpSpPr bwMode="auto">
            <a:xfrm>
              <a:off x="3982275" y="4172757"/>
              <a:ext cx="54975" cy="74483"/>
              <a:chOff x="0" y="0"/>
              <a:chExt cx="62" cy="84"/>
            </a:xfrm>
            <a:solidFill>
              <a:schemeClr val="accent3">
                <a:lumMod val="50000"/>
              </a:schemeClr>
            </a:solidFill>
          </p:grpSpPr>
          <p:sp>
            <p:nvSpPr>
              <p:cNvPr id="243" name="AutoShape 259"/>
              <p:cNvSpPr>
                <a:spLocks/>
              </p:cNvSpPr>
              <p:nvPr/>
            </p:nvSpPr>
            <p:spPr bwMode="auto">
              <a:xfrm>
                <a:off x="0" y="0"/>
                <a:ext cx="53" cy="41"/>
              </a:xfrm>
              <a:custGeom>
                <a:avLst/>
                <a:gdLst/>
                <a:ahLst/>
                <a:cxnLst/>
                <a:rect l="0" t="0" r="r" b="b"/>
                <a:pathLst>
                  <a:path w="19565" h="21600">
                    <a:moveTo>
                      <a:pt x="9775" y="0"/>
                    </a:moveTo>
                    <a:cubicBezTo>
                      <a:pt x="5536" y="0"/>
                      <a:pt x="2099" y="4836"/>
                      <a:pt x="2099" y="10796"/>
                    </a:cubicBezTo>
                    <a:lnTo>
                      <a:pt x="2099" y="14265"/>
                    </a:lnTo>
                    <a:cubicBezTo>
                      <a:pt x="2043" y="15380"/>
                      <a:pt x="1776" y="17974"/>
                      <a:pt x="547" y="17800"/>
                    </a:cubicBezTo>
                    <a:cubicBezTo>
                      <a:pt x="-1015" y="17573"/>
                      <a:pt x="963" y="21571"/>
                      <a:pt x="3998" y="21600"/>
                    </a:cubicBezTo>
                    <a:cubicBezTo>
                      <a:pt x="4004" y="21600"/>
                      <a:pt x="4013" y="21600"/>
                      <a:pt x="4019" y="21600"/>
                    </a:cubicBezTo>
                    <a:lnTo>
                      <a:pt x="15531" y="21600"/>
                    </a:lnTo>
                    <a:cubicBezTo>
                      <a:pt x="18586" y="21600"/>
                      <a:pt x="20585" y="17569"/>
                      <a:pt x="19018" y="17800"/>
                    </a:cubicBezTo>
                    <a:cubicBezTo>
                      <a:pt x="17447" y="18028"/>
                      <a:pt x="17447" y="13765"/>
                      <a:pt x="17447" y="13765"/>
                    </a:cubicBezTo>
                    <a:lnTo>
                      <a:pt x="17447" y="10796"/>
                    </a:lnTo>
                    <a:cubicBezTo>
                      <a:pt x="17447" y="4836"/>
                      <a:pt x="14010" y="0"/>
                      <a:pt x="9775" y="0"/>
                    </a:cubicBezTo>
                    <a:close/>
                    <a:moveTo>
                      <a:pt x="9775" y="2416"/>
                    </a:moveTo>
                    <a:cubicBezTo>
                      <a:pt x="12437" y="2416"/>
                      <a:pt x="14917" y="5018"/>
                      <a:pt x="14917" y="8223"/>
                    </a:cubicBezTo>
                    <a:cubicBezTo>
                      <a:pt x="14917" y="8372"/>
                      <a:pt x="14914" y="8524"/>
                      <a:pt x="14905" y="8665"/>
                    </a:cubicBezTo>
                    <a:cubicBezTo>
                      <a:pt x="14888" y="8913"/>
                      <a:pt x="14829" y="8801"/>
                      <a:pt x="14741" y="8446"/>
                    </a:cubicBezTo>
                    <a:cubicBezTo>
                      <a:pt x="14133" y="5989"/>
                      <a:pt x="11991" y="4192"/>
                      <a:pt x="9775" y="4192"/>
                    </a:cubicBezTo>
                    <a:cubicBezTo>
                      <a:pt x="7556" y="4192"/>
                      <a:pt x="5278" y="5993"/>
                      <a:pt x="4647" y="8446"/>
                    </a:cubicBezTo>
                    <a:cubicBezTo>
                      <a:pt x="4556" y="8801"/>
                      <a:pt x="4494" y="8913"/>
                      <a:pt x="4480" y="8665"/>
                    </a:cubicBezTo>
                    <a:cubicBezTo>
                      <a:pt x="4468" y="8524"/>
                      <a:pt x="4465" y="8372"/>
                      <a:pt x="4465" y="8223"/>
                    </a:cubicBezTo>
                    <a:cubicBezTo>
                      <a:pt x="4465" y="5014"/>
                      <a:pt x="7110" y="2416"/>
                      <a:pt x="9775" y="2416"/>
                    </a:cubicBezTo>
                    <a:close/>
                    <a:moveTo>
                      <a:pt x="9775" y="18907"/>
                    </a:moveTo>
                    <a:cubicBezTo>
                      <a:pt x="6596" y="18907"/>
                      <a:pt x="4019" y="15508"/>
                      <a:pt x="4019" y="11035"/>
                    </a:cubicBezTo>
                    <a:cubicBezTo>
                      <a:pt x="4019" y="11035"/>
                      <a:pt x="6581" y="7876"/>
                      <a:pt x="9828" y="7876"/>
                    </a:cubicBezTo>
                    <a:cubicBezTo>
                      <a:pt x="13124" y="7876"/>
                      <a:pt x="15531" y="11035"/>
                      <a:pt x="15531" y="11035"/>
                    </a:cubicBezTo>
                    <a:cubicBezTo>
                      <a:pt x="15528" y="15504"/>
                      <a:pt x="12954" y="18907"/>
                      <a:pt x="9775" y="18907"/>
                    </a:cubicBezTo>
                    <a:close/>
                    <a:moveTo>
                      <a:pt x="9775" y="1890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44" name="AutoShape 260"/>
              <p:cNvSpPr>
                <a:spLocks/>
              </p:cNvSpPr>
              <p:nvPr/>
            </p:nvSpPr>
            <p:spPr bwMode="auto">
              <a:xfrm>
                <a:off x="0" y="48"/>
                <a:ext cx="62" cy="36"/>
              </a:xfrm>
              <a:custGeom>
                <a:avLst/>
                <a:gdLst/>
                <a:ahLst/>
                <a:cxnLst/>
                <a:rect l="0" t="0" r="r" b="b"/>
                <a:pathLst>
                  <a:path w="21600" h="21600">
                    <a:moveTo>
                      <a:pt x="0" y="6169"/>
                    </a:moveTo>
                    <a:lnTo>
                      <a:pt x="0" y="18513"/>
                    </a:lnTo>
                    <a:cubicBezTo>
                      <a:pt x="0" y="20217"/>
                      <a:pt x="807" y="21600"/>
                      <a:pt x="1801" y="21600"/>
                    </a:cubicBezTo>
                    <a:lnTo>
                      <a:pt x="3601" y="21600"/>
                    </a:lnTo>
                    <a:lnTo>
                      <a:pt x="17999" y="21600"/>
                    </a:lnTo>
                    <a:lnTo>
                      <a:pt x="19799" y="21600"/>
                    </a:lnTo>
                    <a:cubicBezTo>
                      <a:pt x="20793" y="21600"/>
                      <a:pt x="21600" y="20217"/>
                      <a:pt x="21600" y="18513"/>
                    </a:cubicBezTo>
                    <a:lnTo>
                      <a:pt x="21600" y="6169"/>
                    </a:lnTo>
                    <a:cubicBezTo>
                      <a:pt x="21600" y="2757"/>
                      <a:pt x="19989"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5" y="11862"/>
                    </a:moveTo>
                    <a:cubicBezTo>
                      <a:pt x="8406" y="11862"/>
                      <a:pt x="8745" y="12447"/>
                      <a:pt x="8745" y="13165"/>
                    </a:cubicBezTo>
                    <a:cubicBezTo>
                      <a:pt x="8745" y="13882"/>
                      <a:pt x="8403" y="14468"/>
                      <a:pt x="7985" y="14468"/>
                    </a:cubicBezTo>
                    <a:cubicBezTo>
                      <a:pt x="7566" y="14468"/>
                      <a:pt x="7225" y="13882"/>
                      <a:pt x="7225" y="13165"/>
                    </a:cubicBezTo>
                    <a:cubicBezTo>
                      <a:pt x="7225" y="12447"/>
                      <a:pt x="7566" y="11862"/>
                      <a:pt x="7985" y="11862"/>
                    </a:cubicBezTo>
                    <a:close/>
                    <a:moveTo>
                      <a:pt x="7985" y="16554"/>
                    </a:moveTo>
                    <a:cubicBezTo>
                      <a:pt x="8406" y="16554"/>
                      <a:pt x="8745" y="17135"/>
                      <a:pt x="8745" y="17862"/>
                    </a:cubicBezTo>
                    <a:cubicBezTo>
                      <a:pt x="8745" y="18579"/>
                      <a:pt x="8403" y="19164"/>
                      <a:pt x="7985" y="19164"/>
                    </a:cubicBezTo>
                    <a:cubicBezTo>
                      <a:pt x="7566" y="19164"/>
                      <a:pt x="7225" y="18579"/>
                      <a:pt x="7225" y="17862"/>
                    </a:cubicBezTo>
                    <a:cubicBezTo>
                      <a:pt x="7225" y="17135"/>
                      <a:pt x="7566" y="16554"/>
                      <a:pt x="7985" y="16554"/>
                    </a:cubicBezTo>
                    <a:close/>
                    <a:moveTo>
                      <a:pt x="7985" y="1655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12" name="Group 264"/>
            <p:cNvGrpSpPr>
              <a:grpSpLocks/>
            </p:cNvGrpSpPr>
            <p:nvPr/>
          </p:nvGrpSpPr>
          <p:grpSpPr bwMode="auto">
            <a:xfrm>
              <a:off x="5776957" y="4655122"/>
              <a:ext cx="54975" cy="74483"/>
              <a:chOff x="0" y="0"/>
              <a:chExt cx="62" cy="84"/>
            </a:xfrm>
            <a:solidFill>
              <a:schemeClr val="accent3">
                <a:lumMod val="50000"/>
              </a:schemeClr>
            </a:solidFill>
          </p:grpSpPr>
          <p:sp>
            <p:nvSpPr>
              <p:cNvPr id="241" name="AutoShape 262"/>
              <p:cNvSpPr>
                <a:spLocks/>
              </p:cNvSpPr>
              <p:nvPr/>
            </p:nvSpPr>
            <p:spPr bwMode="auto">
              <a:xfrm>
                <a:off x="0" y="0"/>
                <a:ext cx="53" cy="41"/>
              </a:xfrm>
              <a:custGeom>
                <a:avLst/>
                <a:gdLst/>
                <a:ahLst/>
                <a:cxnLst/>
                <a:rect l="0" t="0" r="r" b="b"/>
                <a:pathLst>
                  <a:path w="19565" h="21600">
                    <a:moveTo>
                      <a:pt x="9775" y="0"/>
                    </a:moveTo>
                    <a:cubicBezTo>
                      <a:pt x="5536" y="0"/>
                      <a:pt x="2099" y="4837"/>
                      <a:pt x="2099" y="10798"/>
                    </a:cubicBezTo>
                    <a:lnTo>
                      <a:pt x="2099" y="14268"/>
                    </a:lnTo>
                    <a:cubicBezTo>
                      <a:pt x="2041" y="15383"/>
                      <a:pt x="1776" y="17977"/>
                      <a:pt x="547" y="17800"/>
                    </a:cubicBezTo>
                    <a:cubicBezTo>
                      <a:pt x="-1015" y="17572"/>
                      <a:pt x="963" y="21571"/>
                      <a:pt x="3998" y="21600"/>
                    </a:cubicBezTo>
                    <a:cubicBezTo>
                      <a:pt x="4004" y="21600"/>
                      <a:pt x="4013" y="21600"/>
                      <a:pt x="4019" y="21600"/>
                    </a:cubicBezTo>
                    <a:lnTo>
                      <a:pt x="15531" y="21600"/>
                    </a:lnTo>
                    <a:cubicBezTo>
                      <a:pt x="18586" y="21600"/>
                      <a:pt x="20585" y="17568"/>
                      <a:pt x="19018" y="17800"/>
                    </a:cubicBezTo>
                    <a:cubicBezTo>
                      <a:pt x="17447" y="18027"/>
                      <a:pt x="17447" y="13764"/>
                      <a:pt x="17447" y="13764"/>
                    </a:cubicBezTo>
                    <a:lnTo>
                      <a:pt x="17447" y="10794"/>
                    </a:lnTo>
                    <a:cubicBezTo>
                      <a:pt x="17450" y="4837"/>
                      <a:pt x="14013" y="0"/>
                      <a:pt x="9775" y="0"/>
                    </a:cubicBezTo>
                    <a:close/>
                    <a:moveTo>
                      <a:pt x="9775" y="2412"/>
                    </a:moveTo>
                    <a:cubicBezTo>
                      <a:pt x="12437" y="2412"/>
                      <a:pt x="14917" y="5015"/>
                      <a:pt x="14917" y="8220"/>
                    </a:cubicBezTo>
                    <a:cubicBezTo>
                      <a:pt x="14917" y="8369"/>
                      <a:pt x="14914" y="8522"/>
                      <a:pt x="14905" y="8662"/>
                    </a:cubicBezTo>
                    <a:cubicBezTo>
                      <a:pt x="14888" y="8914"/>
                      <a:pt x="14829" y="8799"/>
                      <a:pt x="14741" y="8443"/>
                    </a:cubicBezTo>
                    <a:cubicBezTo>
                      <a:pt x="14133" y="5986"/>
                      <a:pt x="11991" y="4189"/>
                      <a:pt x="9775" y="4189"/>
                    </a:cubicBezTo>
                    <a:cubicBezTo>
                      <a:pt x="7556" y="4189"/>
                      <a:pt x="5278" y="5990"/>
                      <a:pt x="4647" y="8443"/>
                    </a:cubicBezTo>
                    <a:cubicBezTo>
                      <a:pt x="4556" y="8799"/>
                      <a:pt x="4494" y="8910"/>
                      <a:pt x="4480" y="8662"/>
                    </a:cubicBezTo>
                    <a:cubicBezTo>
                      <a:pt x="4468" y="8522"/>
                      <a:pt x="4465" y="8369"/>
                      <a:pt x="4465" y="8220"/>
                    </a:cubicBezTo>
                    <a:cubicBezTo>
                      <a:pt x="4468" y="5015"/>
                      <a:pt x="7113" y="2412"/>
                      <a:pt x="9775" y="2412"/>
                    </a:cubicBezTo>
                    <a:close/>
                    <a:moveTo>
                      <a:pt x="9775" y="18907"/>
                    </a:moveTo>
                    <a:cubicBezTo>
                      <a:pt x="6596" y="18907"/>
                      <a:pt x="4019" y="15507"/>
                      <a:pt x="4019" y="11033"/>
                    </a:cubicBezTo>
                    <a:cubicBezTo>
                      <a:pt x="4019" y="11033"/>
                      <a:pt x="6581" y="7873"/>
                      <a:pt x="9828" y="7873"/>
                    </a:cubicBezTo>
                    <a:cubicBezTo>
                      <a:pt x="13127" y="7873"/>
                      <a:pt x="15531" y="11033"/>
                      <a:pt x="15531" y="11033"/>
                    </a:cubicBezTo>
                    <a:cubicBezTo>
                      <a:pt x="15531" y="15507"/>
                      <a:pt x="12954" y="18907"/>
                      <a:pt x="9775" y="18907"/>
                    </a:cubicBezTo>
                    <a:close/>
                    <a:moveTo>
                      <a:pt x="9775" y="1890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42" name="AutoShape 263"/>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801" y="21600"/>
                    </a:cubicBezTo>
                    <a:lnTo>
                      <a:pt x="3601" y="21600"/>
                    </a:lnTo>
                    <a:lnTo>
                      <a:pt x="17999" y="21600"/>
                    </a:lnTo>
                    <a:lnTo>
                      <a:pt x="19799" y="21600"/>
                    </a:lnTo>
                    <a:cubicBezTo>
                      <a:pt x="20793" y="21600"/>
                      <a:pt x="21600" y="20217"/>
                      <a:pt x="21600" y="18513"/>
                    </a:cubicBezTo>
                    <a:lnTo>
                      <a:pt x="21600" y="6169"/>
                    </a:lnTo>
                    <a:cubicBezTo>
                      <a:pt x="21600" y="2757"/>
                      <a:pt x="19989"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5"/>
                      <a:pt x="0" y="2761"/>
                      <a:pt x="0" y="6169"/>
                    </a:cubicBezTo>
                    <a:close/>
                    <a:moveTo>
                      <a:pt x="7985" y="11867"/>
                    </a:moveTo>
                    <a:cubicBezTo>
                      <a:pt x="8406" y="11867"/>
                      <a:pt x="8745" y="12452"/>
                      <a:pt x="8745" y="13170"/>
                    </a:cubicBezTo>
                    <a:cubicBezTo>
                      <a:pt x="8745" y="13887"/>
                      <a:pt x="8403" y="14472"/>
                      <a:pt x="7985" y="14472"/>
                    </a:cubicBezTo>
                    <a:cubicBezTo>
                      <a:pt x="7566" y="14472"/>
                      <a:pt x="7225" y="13887"/>
                      <a:pt x="7225" y="13170"/>
                    </a:cubicBezTo>
                    <a:cubicBezTo>
                      <a:pt x="7225" y="12452"/>
                      <a:pt x="7566" y="11867"/>
                      <a:pt x="7985" y="11867"/>
                    </a:cubicBezTo>
                    <a:close/>
                    <a:moveTo>
                      <a:pt x="7985" y="16559"/>
                    </a:moveTo>
                    <a:cubicBezTo>
                      <a:pt x="8406" y="16559"/>
                      <a:pt x="8745" y="17139"/>
                      <a:pt x="8745" y="17866"/>
                    </a:cubicBezTo>
                    <a:cubicBezTo>
                      <a:pt x="8745" y="18584"/>
                      <a:pt x="8403" y="19169"/>
                      <a:pt x="7985" y="19169"/>
                    </a:cubicBezTo>
                    <a:cubicBezTo>
                      <a:pt x="7566" y="19169"/>
                      <a:pt x="7225" y="18584"/>
                      <a:pt x="7225" y="17866"/>
                    </a:cubicBezTo>
                    <a:cubicBezTo>
                      <a:pt x="7225" y="17139"/>
                      <a:pt x="7566" y="16559"/>
                      <a:pt x="7985" y="16559"/>
                    </a:cubicBezTo>
                    <a:close/>
                    <a:moveTo>
                      <a:pt x="7985" y="1655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13" name="Group 267"/>
            <p:cNvGrpSpPr>
              <a:grpSpLocks/>
            </p:cNvGrpSpPr>
            <p:nvPr/>
          </p:nvGrpSpPr>
          <p:grpSpPr bwMode="auto">
            <a:xfrm>
              <a:off x="3833309" y="3484677"/>
              <a:ext cx="54975" cy="74483"/>
              <a:chOff x="0" y="0"/>
              <a:chExt cx="62" cy="84"/>
            </a:xfrm>
            <a:solidFill>
              <a:schemeClr val="accent3">
                <a:lumMod val="50000"/>
              </a:schemeClr>
            </a:solidFill>
          </p:grpSpPr>
          <p:sp>
            <p:nvSpPr>
              <p:cNvPr id="239" name="AutoShape 265"/>
              <p:cNvSpPr>
                <a:spLocks/>
              </p:cNvSpPr>
              <p:nvPr/>
            </p:nvSpPr>
            <p:spPr bwMode="auto">
              <a:xfrm>
                <a:off x="0" y="0"/>
                <a:ext cx="53" cy="41"/>
              </a:xfrm>
              <a:custGeom>
                <a:avLst/>
                <a:gdLst/>
                <a:ahLst/>
                <a:cxnLst/>
                <a:rect l="0" t="0" r="r" b="b"/>
                <a:pathLst>
                  <a:path w="19565" h="21600">
                    <a:moveTo>
                      <a:pt x="9775" y="0"/>
                    </a:moveTo>
                    <a:cubicBezTo>
                      <a:pt x="5536" y="0"/>
                      <a:pt x="2099" y="4836"/>
                      <a:pt x="2099" y="10796"/>
                    </a:cubicBezTo>
                    <a:lnTo>
                      <a:pt x="2099" y="14265"/>
                    </a:lnTo>
                    <a:cubicBezTo>
                      <a:pt x="2041" y="15380"/>
                      <a:pt x="1776" y="17974"/>
                      <a:pt x="547" y="17800"/>
                    </a:cubicBezTo>
                    <a:cubicBezTo>
                      <a:pt x="-1015" y="17573"/>
                      <a:pt x="963" y="21571"/>
                      <a:pt x="3998" y="21600"/>
                    </a:cubicBezTo>
                    <a:cubicBezTo>
                      <a:pt x="4004" y="21600"/>
                      <a:pt x="4013" y="21600"/>
                      <a:pt x="4019" y="21600"/>
                    </a:cubicBezTo>
                    <a:lnTo>
                      <a:pt x="15531" y="21600"/>
                    </a:lnTo>
                    <a:cubicBezTo>
                      <a:pt x="18586" y="21600"/>
                      <a:pt x="20585" y="17569"/>
                      <a:pt x="19018" y="17800"/>
                    </a:cubicBezTo>
                    <a:cubicBezTo>
                      <a:pt x="17447" y="18028"/>
                      <a:pt x="17447" y="13765"/>
                      <a:pt x="17447" y="13765"/>
                    </a:cubicBezTo>
                    <a:lnTo>
                      <a:pt x="17447" y="10796"/>
                    </a:lnTo>
                    <a:cubicBezTo>
                      <a:pt x="17447" y="4836"/>
                      <a:pt x="14013" y="0"/>
                      <a:pt x="9775" y="0"/>
                    </a:cubicBezTo>
                    <a:close/>
                    <a:moveTo>
                      <a:pt x="9775" y="2416"/>
                    </a:moveTo>
                    <a:cubicBezTo>
                      <a:pt x="12437" y="2416"/>
                      <a:pt x="14917" y="5018"/>
                      <a:pt x="14917" y="8223"/>
                    </a:cubicBezTo>
                    <a:cubicBezTo>
                      <a:pt x="14917" y="8372"/>
                      <a:pt x="14914" y="8524"/>
                      <a:pt x="14905" y="8665"/>
                    </a:cubicBezTo>
                    <a:cubicBezTo>
                      <a:pt x="14888" y="8913"/>
                      <a:pt x="14829" y="8801"/>
                      <a:pt x="14741" y="8446"/>
                    </a:cubicBezTo>
                    <a:cubicBezTo>
                      <a:pt x="14133" y="5989"/>
                      <a:pt x="11991" y="4192"/>
                      <a:pt x="9775" y="4192"/>
                    </a:cubicBezTo>
                    <a:cubicBezTo>
                      <a:pt x="7556" y="4192"/>
                      <a:pt x="5278" y="5993"/>
                      <a:pt x="4647" y="8446"/>
                    </a:cubicBezTo>
                    <a:cubicBezTo>
                      <a:pt x="4556" y="8801"/>
                      <a:pt x="4494" y="8913"/>
                      <a:pt x="4480" y="8665"/>
                    </a:cubicBezTo>
                    <a:cubicBezTo>
                      <a:pt x="4471" y="8524"/>
                      <a:pt x="4465" y="8372"/>
                      <a:pt x="4465" y="8223"/>
                    </a:cubicBezTo>
                    <a:cubicBezTo>
                      <a:pt x="4465" y="5014"/>
                      <a:pt x="7113" y="2416"/>
                      <a:pt x="9775" y="2416"/>
                    </a:cubicBezTo>
                    <a:close/>
                    <a:moveTo>
                      <a:pt x="9775" y="18907"/>
                    </a:moveTo>
                    <a:cubicBezTo>
                      <a:pt x="6596" y="18907"/>
                      <a:pt x="4019" y="15508"/>
                      <a:pt x="4019" y="11035"/>
                    </a:cubicBezTo>
                    <a:cubicBezTo>
                      <a:pt x="4019" y="11035"/>
                      <a:pt x="6581" y="7876"/>
                      <a:pt x="9828" y="7876"/>
                    </a:cubicBezTo>
                    <a:cubicBezTo>
                      <a:pt x="13127" y="7876"/>
                      <a:pt x="15531" y="11035"/>
                      <a:pt x="15531" y="11035"/>
                    </a:cubicBezTo>
                    <a:cubicBezTo>
                      <a:pt x="15531" y="15504"/>
                      <a:pt x="12954" y="18907"/>
                      <a:pt x="9775" y="18907"/>
                    </a:cubicBezTo>
                    <a:close/>
                    <a:moveTo>
                      <a:pt x="9775" y="1890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40" name="AutoShape 266"/>
              <p:cNvSpPr>
                <a:spLocks/>
              </p:cNvSpPr>
              <p:nvPr/>
            </p:nvSpPr>
            <p:spPr bwMode="auto">
              <a:xfrm>
                <a:off x="0" y="48"/>
                <a:ext cx="62" cy="36"/>
              </a:xfrm>
              <a:custGeom>
                <a:avLst/>
                <a:gdLst/>
                <a:ahLst/>
                <a:cxnLst/>
                <a:rect l="0" t="0" r="r" b="b"/>
                <a:pathLst>
                  <a:path w="21600" h="21600">
                    <a:moveTo>
                      <a:pt x="0" y="6169"/>
                    </a:moveTo>
                    <a:lnTo>
                      <a:pt x="0" y="18513"/>
                    </a:lnTo>
                    <a:cubicBezTo>
                      <a:pt x="0" y="20217"/>
                      <a:pt x="804" y="21600"/>
                      <a:pt x="1801" y="21600"/>
                    </a:cubicBezTo>
                    <a:lnTo>
                      <a:pt x="3601" y="21600"/>
                    </a:lnTo>
                    <a:lnTo>
                      <a:pt x="17999" y="21600"/>
                    </a:lnTo>
                    <a:lnTo>
                      <a:pt x="19799" y="21600"/>
                    </a:lnTo>
                    <a:cubicBezTo>
                      <a:pt x="20793" y="21600"/>
                      <a:pt x="21600" y="20217"/>
                      <a:pt x="21600" y="18513"/>
                    </a:cubicBezTo>
                    <a:lnTo>
                      <a:pt x="21600" y="6169"/>
                    </a:lnTo>
                    <a:cubicBezTo>
                      <a:pt x="21600" y="2757"/>
                      <a:pt x="19987" y="0"/>
                      <a:pt x="17999" y="0"/>
                    </a:cubicBezTo>
                    <a:lnTo>
                      <a:pt x="16355" y="0"/>
                    </a:lnTo>
                    <a:cubicBezTo>
                      <a:pt x="16104" y="0"/>
                      <a:pt x="15730" y="194"/>
                      <a:pt x="15523" y="439"/>
                    </a:cubicBezTo>
                    <a:lnTo>
                      <a:pt x="13681" y="2591"/>
                    </a:lnTo>
                    <a:cubicBezTo>
                      <a:pt x="13475" y="2837"/>
                      <a:pt x="13246" y="3370"/>
                      <a:pt x="13178" y="3781"/>
                    </a:cubicBezTo>
                    <a:lnTo>
                      <a:pt x="11033" y="16242"/>
                    </a:lnTo>
                    <a:cubicBezTo>
                      <a:pt x="10961" y="16658"/>
                      <a:pt x="10843" y="16658"/>
                      <a:pt x="10766" y="16247"/>
                    </a:cubicBezTo>
                    <a:lnTo>
                      <a:pt x="8511" y="3998"/>
                    </a:lnTo>
                    <a:cubicBezTo>
                      <a:pt x="8436" y="3587"/>
                      <a:pt x="8205" y="3059"/>
                      <a:pt x="7996" y="2818"/>
                    </a:cubicBezTo>
                    <a:lnTo>
                      <a:pt x="5931" y="434"/>
                    </a:lnTo>
                    <a:cubicBezTo>
                      <a:pt x="5721" y="194"/>
                      <a:pt x="5347" y="0"/>
                      <a:pt x="5094" y="0"/>
                    </a:cubicBezTo>
                    <a:lnTo>
                      <a:pt x="3599" y="0"/>
                    </a:lnTo>
                    <a:cubicBezTo>
                      <a:pt x="1613" y="0"/>
                      <a:pt x="0" y="2757"/>
                      <a:pt x="0" y="6169"/>
                    </a:cubicBezTo>
                    <a:close/>
                    <a:moveTo>
                      <a:pt x="7987" y="11862"/>
                    </a:moveTo>
                    <a:cubicBezTo>
                      <a:pt x="8409" y="11862"/>
                      <a:pt x="8747" y="12447"/>
                      <a:pt x="8747" y="13165"/>
                    </a:cubicBezTo>
                    <a:cubicBezTo>
                      <a:pt x="8747" y="13882"/>
                      <a:pt x="8409" y="14468"/>
                      <a:pt x="7987" y="14468"/>
                    </a:cubicBezTo>
                    <a:cubicBezTo>
                      <a:pt x="7569" y="14468"/>
                      <a:pt x="7228" y="13882"/>
                      <a:pt x="7228" y="13165"/>
                    </a:cubicBezTo>
                    <a:cubicBezTo>
                      <a:pt x="7228" y="12447"/>
                      <a:pt x="7566" y="11862"/>
                      <a:pt x="7987" y="11862"/>
                    </a:cubicBezTo>
                    <a:close/>
                    <a:moveTo>
                      <a:pt x="7987" y="16554"/>
                    </a:moveTo>
                    <a:cubicBezTo>
                      <a:pt x="8409" y="16554"/>
                      <a:pt x="8747" y="17135"/>
                      <a:pt x="8747" y="17862"/>
                    </a:cubicBezTo>
                    <a:cubicBezTo>
                      <a:pt x="8747" y="18579"/>
                      <a:pt x="8409" y="19164"/>
                      <a:pt x="7987" y="19164"/>
                    </a:cubicBezTo>
                    <a:cubicBezTo>
                      <a:pt x="7569" y="19164"/>
                      <a:pt x="7228" y="18579"/>
                      <a:pt x="7228" y="17862"/>
                    </a:cubicBezTo>
                    <a:cubicBezTo>
                      <a:pt x="7228" y="17135"/>
                      <a:pt x="7566" y="16554"/>
                      <a:pt x="7987" y="16554"/>
                    </a:cubicBezTo>
                    <a:close/>
                    <a:moveTo>
                      <a:pt x="7987" y="16554"/>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14" name="Group 273"/>
            <p:cNvGrpSpPr>
              <a:grpSpLocks/>
            </p:cNvGrpSpPr>
            <p:nvPr/>
          </p:nvGrpSpPr>
          <p:grpSpPr bwMode="auto">
            <a:xfrm>
              <a:off x="4712916" y="3470489"/>
              <a:ext cx="176454" cy="230542"/>
              <a:chOff x="0" y="0"/>
              <a:chExt cx="199" cy="260"/>
            </a:xfrm>
            <a:solidFill>
              <a:schemeClr val="accent3">
                <a:lumMod val="50000"/>
              </a:schemeClr>
            </a:solidFill>
          </p:grpSpPr>
          <p:sp>
            <p:nvSpPr>
              <p:cNvPr id="237" name="AutoShape 271"/>
              <p:cNvSpPr>
                <a:spLocks/>
              </p:cNvSpPr>
              <p:nvPr/>
            </p:nvSpPr>
            <p:spPr bwMode="auto">
              <a:xfrm>
                <a:off x="16" y="0"/>
                <a:ext cx="169" cy="133"/>
              </a:xfrm>
              <a:custGeom>
                <a:avLst/>
                <a:gdLst/>
                <a:ahLst/>
                <a:cxnLst/>
                <a:rect l="0" t="0" r="r" b="b"/>
                <a:pathLst>
                  <a:path w="19565" h="21600">
                    <a:moveTo>
                      <a:pt x="9776" y="0"/>
                    </a:moveTo>
                    <a:cubicBezTo>
                      <a:pt x="5536" y="0"/>
                      <a:pt x="2101" y="4835"/>
                      <a:pt x="2101" y="10797"/>
                    </a:cubicBezTo>
                    <a:lnTo>
                      <a:pt x="2101" y="14267"/>
                    </a:lnTo>
                    <a:cubicBezTo>
                      <a:pt x="2044" y="15380"/>
                      <a:pt x="1779" y="17978"/>
                      <a:pt x="547" y="17800"/>
                    </a:cubicBezTo>
                    <a:cubicBezTo>
                      <a:pt x="-1015" y="17574"/>
                      <a:pt x="965" y="21571"/>
                      <a:pt x="3999" y="21600"/>
                    </a:cubicBezTo>
                    <a:cubicBezTo>
                      <a:pt x="4004" y="21600"/>
                      <a:pt x="4014" y="21600"/>
                      <a:pt x="4019" y="21600"/>
                    </a:cubicBezTo>
                    <a:lnTo>
                      <a:pt x="15532" y="21600"/>
                    </a:lnTo>
                    <a:cubicBezTo>
                      <a:pt x="18586" y="21600"/>
                      <a:pt x="20585" y="17572"/>
                      <a:pt x="19018" y="17800"/>
                    </a:cubicBezTo>
                    <a:cubicBezTo>
                      <a:pt x="17449" y="18027"/>
                      <a:pt x="17449" y="13768"/>
                      <a:pt x="17449" y="13768"/>
                    </a:cubicBezTo>
                    <a:lnTo>
                      <a:pt x="17449" y="10799"/>
                    </a:lnTo>
                    <a:cubicBezTo>
                      <a:pt x="17449" y="4836"/>
                      <a:pt x="14014" y="0"/>
                      <a:pt x="9776" y="0"/>
                    </a:cubicBezTo>
                    <a:close/>
                    <a:moveTo>
                      <a:pt x="9776" y="2412"/>
                    </a:moveTo>
                    <a:cubicBezTo>
                      <a:pt x="12438" y="2412"/>
                      <a:pt x="14920" y="5014"/>
                      <a:pt x="14920" y="8222"/>
                    </a:cubicBezTo>
                    <a:cubicBezTo>
                      <a:pt x="14920" y="8371"/>
                      <a:pt x="14916" y="8524"/>
                      <a:pt x="14907" y="8666"/>
                    </a:cubicBezTo>
                    <a:cubicBezTo>
                      <a:pt x="14889" y="8915"/>
                      <a:pt x="14831" y="8804"/>
                      <a:pt x="14742" y="8449"/>
                    </a:cubicBezTo>
                    <a:cubicBezTo>
                      <a:pt x="14134" y="5991"/>
                      <a:pt x="11991" y="4193"/>
                      <a:pt x="9776" y="4193"/>
                    </a:cubicBezTo>
                    <a:cubicBezTo>
                      <a:pt x="7557" y="4193"/>
                      <a:pt x="5280" y="5992"/>
                      <a:pt x="4650" y="8449"/>
                    </a:cubicBezTo>
                    <a:cubicBezTo>
                      <a:pt x="4559" y="8803"/>
                      <a:pt x="4497" y="8915"/>
                      <a:pt x="4483" y="8666"/>
                    </a:cubicBezTo>
                    <a:cubicBezTo>
                      <a:pt x="4473" y="8525"/>
                      <a:pt x="4467" y="8371"/>
                      <a:pt x="4467" y="8222"/>
                    </a:cubicBezTo>
                    <a:cubicBezTo>
                      <a:pt x="4468" y="5014"/>
                      <a:pt x="7113" y="2412"/>
                      <a:pt x="9776" y="2412"/>
                    </a:cubicBezTo>
                    <a:close/>
                    <a:moveTo>
                      <a:pt x="9776" y="18905"/>
                    </a:moveTo>
                    <a:cubicBezTo>
                      <a:pt x="6597" y="18905"/>
                      <a:pt x="4019" y="15504"/>
                      <a:pt x="4019" y="11032"/>
                    </a:cubicBezTo>
                    <a:cubicBezTo>
                      <a:pt x="4019" y="11032"/>
                      <a:pt x="6581" y="7873"/>
                      <a:pt x="9829" y="7873"/>
                    </a:cubicBezTo>
                    <a:cubicBezTo>
                      <a:pt x="13127" y="7873"/>
                      <a:pt x="15532" y="11032"/>
                      <a:pt x="15532" y="11032"/>
                    </a:cubicBezTo>
                    <a:cubicBezTo>
                      <a:pt x="15532" y="15504"/>
                      <a:pt x="12955" y="18905"/>
                      <a:pt x="9776" y="18905"/>
                    </a:cubicBezTo>
                    <a:close/>
                    <a:moveTo>
                      <a:pt x="9776" y="18905"/>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38" name="AutoShape 272"/>
              <p:cNvSpPr>
                <a:spLocks/>
              </p:cNvSpPr>
              <p:nvPr/>
            </p:nvSpPr>
            <p:spPr bwMode="auto">
              <a:xfrm>
                <a:off x="0" y="144"/>
                <a:ext cx="199" cy="116"/>
              </a:xfrm>
              <a:custGeom>
                <a:avLst/>
                <a:gdLst/>
                <a:ahLst/>
                <a:cxnLst/>
                <a:rect l="0" t="0" r="r" b="b"/>
                <a:pathLst>
                  <a:path w="21600" h="21600">
                    <a:moveTo>
                      <a:pt x="0" y="6167"/>
                    </a:moveTo>
                    <a:lnTo>
                      <a:pt x="0" y="18511"/>
                    </a:lnTo>
                    <a:cubicBezTo>
                      <a:pt x="0" y="20217"/>
                      <a:pt x="806" y="21600"/>
                      <a:pt x="1800" y="21600"/>
                    </a:cubicBezTo>
                    <a:lnTo>
                      <a:pt x="3601" y="21600"/>
                    </a:lnTo>
                    <a:lnTo>
                      <a:pt x="17998" y="21600"/>
                    </a:lnTo>
                    <a:lnTo>
                      <a:pt x="19800" y="21600"/>
                    </a:lnTo>
                    <a:cubicBezTo>
                      <a:pt x="20794" y="21600"/>
                      <a:pt x="21600" y="20217"/>
                      <a:pt x="21600" y="18511"/>
                    </a:cubicBezTo>
                    <a:lnTo>
                      <a:pt x="21600" y="6167"/>
                    </a:lnTo>
                    <a:cubicBezTo>
                      <a:pt x="21600" y="2757"/>
                      <a:pt x="19988" y="0"/>
                      <a:pt x="17998" y="0"/>
                    </a:cubicBezTo>
                    <a:lnTo>
                      <a:pt x="16355" y="0"/>
                    </a:lnTo>
                    <a:cubicBezTo>
                      <a:pt x="16103" y="0"/>
                      <a:pt x="15729" y="194"/>
                      <a:pt x="15522" y="439"/>
                    </a:cubicBezTo>
                    <a:lnTo>
                      <a:pt x="13680" y="2591"/>
                    </a:lnTo>
                    <a:cubicBezTo>
                      <a:pt x="13474" y="2835"/>
                      <a:pt x="13246" y="3369"/>
                      <a:pt x="13176" y="3781"/>
                    </a:cubicBezTo>
                    <a:lnTo>
                      <a:pt x="11030" y="16239"/>
                    </a:lnTo>
                    <a:cubicBezTo>
                      <a:pt x="10958" y="16654"/>
                      <a:pt x="10841" y="16654"/>
                      <a:pt x="10764" y="16245"/>
                    </a:cubicBezTo>
                    <a:lnTo>
                      <a:pt x="8509" y="3996"/>
                    </a:lnTo>
                    <a:cubicBezTo>
                      <a:pt x="8434" y="3587"/>
                      <a:pt x="8203" y="3056"/>
                      <a:pt x="7995" y="2816"/>
                    </a:cubicBezTo>
                    <a:lnTo>
                      <a:pt x="5929" y="434"/>
                    </a:lnTo>
                    <a:cubicBezTo>
                      <a:pt x="5719" y="194"/>
                      <a:pt x="5346" y="0"/>
                      <a:pt x="5093" y="0"/>
                    </a:cubicBezTo>
                    <a:lnTo>
                      <a:pt x="3598" y="0"/>
                    </a:lnTo>
                    <a:cubicBezTo>
                      <a:pt x="1612" y="0"/>
                      <a:pt x="0" y="2757"/>
                      <a:pt x="0" y="6167"/>
                    </a:cubicBezTo>
                    <a:close/>
                    <a:moveTo>
                      <a:pt x="7985" y="11861"/>
                    </a:moveTo>
                    <a:cubicBezTo>
                      <a:pt x="8406" y="11861"/>
                      <a:pt x="8746" y="12447"/>
                      <a:pt x="8746" y="13165"/>
                    </a:cubicBezTo>
                    <a:cubicBezTo>
                      <a:pt x="8746" y="13884"/>
                      <a:pt x="8406" y="14471"/>
                      <a:pt x="7985" y="14471"/>
                    </a:cubicBezTo>
                    <a:cubicBezTo>
                      <a:pt x="7566" y="14471"/>
                      <a:pt x="7225" y="13884"/>
                      <a:pt x="7225" y="13165"/>
                    </a:cubicBezTo>
                    <a:cubicBezTo>
                      <a:pt x="7226" y="12446"/>
                      <a:pt x="7566" y="11861"/>
                      <a:pt x="7985" y="11861"/>
                    </a:cubicBezTo>
                    <a:close/>
                    <a:moveTo>
                      <a:pt x="7985" y="16553"/>
                    </a:moveTo>
                    <a:cubicBezTo>
                      <a:pt x="8406" y="16553"/>
                      <a:pt x="8746" y="17134"/>
                      <a:pt x="8746" y="17863"/>
                    </a:cubicBezTo>
                    <a:cubicBezTo>
                      <a:pt x="8746" y="18581"/>
                      <a:pt x="8406" y="19168"/>
                      <a:pt x="7985" y="19168"/>
                    </a:cubicBezTo>
                    <a:cubicBezTo>
                      <a:pt x="7566" y="19168"/>
                      <a:pt x="7225" y="18581"/>
                      <a:pt x="7225" y="17863"/>
                    </a:cubicBezTo>
                    <a:cubicBezTo>
                      <a:pt x="7226" y="17133"/>
                      <a:pt x="7566" y="16553"/>
                      <a:pt x="7985" y="16553"/>
                    </a:cubicBezTo>
                    <a:close/>
                    <a:moveTo>
                      <a:pt x="7985" y="16553"/>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15" name="Group 276"/>
            <p:cNvGrpSpPr>
              <a:grpSpLocks/>
            </p:cNvGrpSpPr>
            <p:nvPr/>
          </p:nvGrpSpPr>
          <p:grpSpPr bwMode="auto">
            <a:xfrm>
              <a:off x="7543265" y="4520343"/>
              <a:ext cx="165813" cy="217242"/>
              <a:chOff x="0" y="0"/>
              <a:chExt cx="187" cy="245"/>
            </a:xfrm>
            <a:solidFill>
              <a:schemeClr val="accent3">
                <a:lumMod val="50000"/>
              </a:schemeClr>
            </a:solidFill>
          </p:grpSpPr>
          <p:sp>
            <p:nvSpPr>
              <p:cNvPr id="235" name="AutoShape 274"/>
              <p:cNvSpPr>
                <a:spLocks/>
              </p:cNvSpPr>
              <p:nvPr/>
            </p:nvSpPr>
            <p:spPr bwMode="auto">
              <a:xfrm>
                <a:off x="16" y="0"/>
                <a:ext cx="159" cy="125"/>
              </a:xfrm>
              <a:custGeom>
                <a:avLst/>
                <a:gdLst/>
                <a:ahLst/>
                <a:cxnLst/>
                <a:rect l="0" t="0" r="r" b="b"/>
                <a:pathLst>
                  <a:path w="19566" h="21600">
                    <a:moveTo>
                      <a:pt x="9775" y="0"/>
                    </a:moveTo>
                    <a:cubicBezTo>
                      <a:pt x="5536" y="0"/>
                      <a:pt x="2100" y="4836"/>
                      <a:pt x="2100" y="10798"/>
                    </a:cubicBezTo>
                    <a:lnTo>
                      <a:pt x="2100" y="14263"/>
                    </a:lnTo>
                    <a:cubicBezTo>
                      <a:pt x="2043" y="15381"/>
                      <a:pt x="1779" y="17976"/>
                      <a:pt x="547" y="17796"/>
                    </a:cubicBezTo>
                    <a:cubicBezTo>
                      <a:pt x="-1014" y="17570"/>
                      <a:pt x="964" y="21568"/>
                      <a:pt x="3998" y="21597"/>
                    </a:cubicBezTo>
                    <a:cubicBezTo>
                      <a:pt x="4005" y="21597"/>
                      <a:pt x="4012" y="21600"/>
                      <a:pt x="4019" y="21600"/>
                    </a:cubicBezTo>
                    <a:lnTo>
                      <a:pt x="15532" y="21600"/>
                    </a:lnTo>
                    <a:cubicBezTo>
                      <a:pt x="18587" y="21600"/>
                      <a:pt x="20586" y="17568"/>
                      <a:pt x="19021" y="17796"/>
                    </a:cubicBezTo>
                    <a:cubicBezTo>
                      <a:pt x="17450" y="18024"/>
                      <a:pt x="17450" y="13764"/>
                      <a:pt x="17450" y="13764"/>
                    </a:cubicBezTo>
                    <a:lnTo>
                      <a:pt x="17450" y="10798"/>
                    </a:lnTo>
                    <a:cubicBezTo>
                      <a:pt x="17449" y="4836"/>
                      <a:pt x="14013" y="0"/>
                      <a:pt x="9775" y="0"/>
                    </a:cubicBezTo>
                    <a:close/>
                    <a:moveTo>
                      <a:pt x="9775" y="2414"/>
                    </a:moveTo>
                    <a:cubicBezTo>
                      <a:pt x="12438" y="2414"/>
                      <a:pt x="14921" y="5016"/>
                      <a:pt x="14921" y="8218"/>
                    </a:cubicBezTo>
                    <a:cubicBezTo>
                      <a:pt x="14921" y="8369"/>
                      <a:pt x="14916" y="8520"/>
                      <a:pt x="14906" y="8665"/>
                    </a:cubicBezTo>
                    <a:cubicBezTo>
                      <a:pt x="14889" y="8909"/>
                      <a:pt x="14830" y="8801"/>
                      <a:pt x="14741" y="8444"/>
                    </a:cubicBezTo>
                    <a:cubicBezTo>
                      <a:pt x="14134" y="5990"/>
                      <a:pt x="11991" y="4187"/>
                      <a:pt x="9774" y="4187"/>
                    </a:cubicBezTo>
                    <a:cubicBezTo>
                      <a:pt x="7556" y="4187"/>
                      <a:pt x="5278" y="5990"/>
                      <a:pt x="4649" y="8444"/>
                    </a:cubicBezTo>
                    <a:cubicBezTo>
                      <a:pt x="4557" y="8801"/>
                      <a:pt x="4496" y="8909"/>
                      <a:pt x="4481" y="8665"/>
                    </a:cubicBezTo>
                    <a:cubicBezTo>
                      <a:pt x="4471" y="8520"/>
                      <a:pt x="4467" y="8369"/>
                      <a:pt x="4467" y="8218"/>
                    </a:cubicBezTo>
                    <a:cubicBezTo>
                      <a:pt x="4469" y="5014"/>
                      <a:pt x="7112" y="2414"/>
                      <a:pt x="9775" y="2414"/>
                    </a:cubicBezTo>
                    <a:close/>
                    <a:moveTo>
                      <a:pt x="9775" y="18900"/>
                    </a:moveTo>
                    <a:cubicBezTo>
                      <a:pt x="6598" y="18900"/>
                      <a:pt x="4019" y="15498"/>
                      <a:pt x="4019" y="11027"/>
                    </a:cubicBezTo>
                    <a:cubicBezTo>
                      <a:pt x="4019" y="11027"/>
                      <a:pt x="6581" y="7870"/>
                      <a:pt x="9830" y="7870"/>
                    </a:cubicBezTo>
                    <a:cubicBezTo>
                      <a:pt x="13126" y="7870"/>
                      <a:pt x="15532" y="11027"/>
                      <a:pt x="15532" y="11027"/>
                    </a:cubicBezTo>
                    <a:cubicBezTo>
                      <a:pt x="15531" y="15498"/>
                      <a:pt x="12955" y="18900"/>
                      <a:pt x="9775" y="18900"/>
                    </a:cubicBezTo>
                    <a:close/>
                    <a:moveTo>
                      <a:pt x="9775" y="1890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36" name="AutoShape 275"/>
              <p:cNvSpPr>
                <a:spLocks/>
              </p:cNvSpPr>
              <p:nvPr/>
            </p:nvSpPr>
            <p:spPr bwMode="auto">
              <a:xfrm>
                <a:off x="0" y="136"/>
                <a:ext cx="187" cy="109"/>
              </a:xfrm>
              <a:custGeom>
                <a:avLst/>
                <a:gdLst/>
                <a:ahLst/>
                <a:cxnLst/>
                <a:rect l="0" t="0" r="r" b="b"/>
                <a:pathLst>
                  <a:path w="21600" h="21600">
                    <a:moveTo>
                      <a:pt x="0" y="6171"/>
                    </a:moveTo>
                    <a:lnTo>
                      <a:pt x="0" y="18513"/>
                    </a:lnTo>
                    <a:cubicBezTo>
                      <a:pt x="0" y="20218"/>
                      <a:pt x="805" y="21600"/>
                      <a:pt x="1800" y="21600"/>
                    </a:cubicBezTo>
                    <a:lnTo>
                      <a:pt x="3601" y="21600"/>
                    </a:lnTo>
                    <a:lnTo>
                      <a:pt x="17999" y="21600"/>
                    </a:lnTo>
                    <a:lnTo>
                      <a:pt x="19799" y="21600"/>
                    </a:lnTo>
                    <a:cubicBezTo>
                      <a:pt x="20795" y="21600"/>
                      <a:pt x="21600" y="20218"/>
                      <a:pt x="21600" y="18513"/>
                    </a:cubicBezTo>
                    <a:lnTo>
                      <a:pt x="21600" y="6171"/>
                    </a:lnTo>
                    <a:cubicBezTo>
                      <a:pt x="21600" y="2762"/>
                      <a:pt x="19988" y="0"/>
                      <a:pt x="17999" y="0"/>
                    </a:cubicBezTo>
                    <a:lnTo>
                      <a:pt x="16354" y="0"/>
                    </a:lnTo>
                    <a:cubicBezTo>
                      <a:pt x="16102" y="0"/>
                      <a:pt x="15729" y="196"/>
                      <a:pt x="15522" y="439"/>
                    </a:cubicBezTo>
                    <a:lnTo>
                      <a:pt x="13681" y="2593"/>
                    </a:lnTo>
                    <a:cubicBezTo>
                      <a:pt x="13473" y="2835"/>
                      <a:pt x="13247" y="3370"/>
                      <a:pt x="13176" y="3784"/>
                    </a:cubicBezTo>
                    <a:lnTo>
                      <a:pt x="11030" y="16242"/>
                    </a:lnTo>
                    <a:cubicBezTo>
                      <a:pt x="10959" y="16656"/>
                      <a:pt x="10841" y="16659"/>
                      <a:pt x="10765" y="16247"/>
                    </a:cubicBezTo>
                    <a:lnTo>
                      <a:pt x="8511" y="3998"/>
                    </a:lnTo>
                    <a:cubicBezTo>
                      <a:pt x="8435" y="3588"/>
                      <a:pt x="8204" y="3057"/>
                      <a:pt x="7995" y="2816"/>
                    </a:cubicBezTo>
                    <a:lnTo>
                      <a:pt x="5931" y="436"/>
                    </a:lnTo>
                    <a:cubicBezTo>
                      <a:pt x="5721" y="194"/>
                      <a:pt x="5347" y="0"/>
                      <a:pt x="5094" y="0"/>
                    </a:cubicBezTo>
                    <a:lnTo>
                      <a:pt x="3601" y="0"/>
                    </a:lnTo>
                    <a:cubicBezTo>
                      <a:pt x="1613" y="0"/>
                      <a:pt x="0" y="2762"/>
                      <a:pt x="0" y="6171"/>
                    </a:cubicBezTo>
                    <a:close/>
                    <a:moveTo>
                      <a:pt x="7986" y="11863"/>
                    </a:moveTo>
                    <a:cubicBezTo>
                      <a:pt x="8407" y="11863"/>
                      <a:pt x="8746" y="12447"/>
                      <a:pt x="8746" y="13166"/>
                    </a:cubicBezTo>
                    <a:cubicBezTo>
                      <a:pt x="8746" y="13887"/>
                      <a:pt x="8407" y="14472"/>
                      <a:pt x="7986" y="14472"/>
                    </a:cubicBezTo>
                    <a:cubicBezTo>
                      <a:pt x="7567" y="14472"/>
                      <a:pt x="7227" y="13887"/>
                      <a:pt x="7227" y="13166"/>
                    </a:cubicBezTo>
                    <a:cubicBezTo>
                      <a:pt x="7227" y="12447"/>
                      <a:pt x="7567" y="11863"/>
                      <a:pt x="7986" y="11863"/>
                    </a:cubicBezTo>
                    <a:close/>
                    <a:moveTo>
                      <a:pt x="7986" y="16556"/>
                    </a:moveTo>
                    <a:cubicBezTo>
                      <a:pt x="8407" y="16556"/>
                      <a:pt x="8746" y="17139"/>
                      <a:pt x="8746" y="17861"/>
                    </a:cubicBezTo>
                    <a:cubicBezTo>
                      <a:pt x="8746" y="18581"/>
                      <a:pt x="8407" y="19165"/>
                      <a:pt x="7986" y="19165"/>
                    </a:cubicBezTo>
                    <a:cubicBezTo>
                      <a:pt x="7567" y="19165"/>
                      <a:pt x="7227" y="18581"/>
                      <a:pt x="7227" y="17861"/>
                    </a:cubicBezTo>
                    <a:cubicBezTo>
                      <a:pt x="7227" y="17139"/>
                      <a:pt x="7567" y="16556"/>
                      <a:pt x="7986" y="16556"/>
                    </a:cubicBezTo>
                    <a:close/>
                    <a:moveTo>
                      <a:pt x="7986" y="16556"/>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16" name="Group 279"/>
            <p:cNvGrpSpPr>
              <a:grpSpLocks/>
            </p:cNvGrpSpPr>
            <p:nvPr/>
          </p:nvGrpSpPr>
          <p:grpSpPr bwMode="auto">
            <a:xfrm>
              <a:off x="8181690" y="4981428"/>
              <a:ext cx="117045" cy="160493"/>
              <a:chOff x="0" y="0"/>
              <a:chExt cx="132" cy="181"/>
            </a:xfrm>
            <a:solidFill>
              <a:schemeClr val="accent3">
                <a:lumMod val="50000"/>
              </a:schemeClr>
            </a:solidFill>
          </p:grpSpPr>
          <p:sp>
            <p:nvSpPr>
              <p:cNvPr id="233" name="AutoShape 277"/>
              <p:cNvSpPr>
                <a:spLocks/>
              </p:cNvSpPr>
              <p:nvPr/>
            </p:nvSpPr>
            <p:spPr bwMode="auto">
              <a:xfrm>
                <a:off x="8" y="0"/>
                <a:ext cx="112" cy="88"/>
              </a:xfrm>
              <a:custGeom>
                <a:avLst/>
                <a:gdLst/>
                <a:ahLst/>
                <a:cxnLst/>
                <a:rect l="0" t="0" r="r" b="b"/>
                <a:pathLst>
                  <a:path w="19566" h="21600">
                    <a:moveTo>
                      <a:pt x="9773" y="0"/>
                    </a:moveTo>
                    <a:cubicBezTo>
                      <a:pt x="5535" y="0"/>
                      <a:pt x="2099" y="4836"/>
                      <a:pt x="2099" y="10797"/>
                    </a:cubicBezTo>
                    <a:lnTo>
                      <a:pt x="2099" y="14263"/>
                    </a:lnTo>
                    <a:cubicBezTo>
                      <a:pt x="2041" y="15378"/>
                      <a:pt x="1779" y="17975"/>
                      <a:pt x="547" y="17796"/>
                    </a:cubicBezTo>
                    <a:cubicBezTo>
                      <a:pt x="-1014" y="17570"/>
                      <a:pt x="963" y="21567"/>
                      <a:pt x="3999" y="21596"/>
                    </a:cubicBezTo>
                    <a:cubicBezTo>
                      <a:pt x="4004" y="21596"/>
                      <a:pt x="4013" y="21600"/>
                      <a:pt x="4020" y="21600"/>
                    </a:cubicBezTo>
                    <a:lnTo>
                      <a:pt x="15533" y="21600"/>
                    </a:lnTo>
                    <a:cubicBezTo>
                      <a:pt x="18587" y="21600"/>
                      <a:pt x="20586" y="17569"/>
                      <a:pt x="19021" y="17796"/>
                    </a:cubicBezTo>
                    <a:cubicBezTo>
                      <a:pt x="17450" y="18022"/>
                      <a:pt x="17450" y="13763"/>
                      <a:pt x="17450" y="13763"/>
                    </a:cubicBezTo>
                    <a:lnTo>
                      <a:pt x="17450" y="10797"/>
                    </a:lnTo>
                    <a:cubicBezTo>
                      <a:pt x="17448" y="4834"/>
                      <a:pt x="14013" y="0"/>
                      <a:pt x="9773" y="0"/>
                    </a:cubicBezTo>
                    <a:close/>
                    <a:moveTo>
                      <a:pt x="9773" y="2412"/>
                    </a:moveTo>
                    <a:cubicBezTo>
                      <a:pt x="12437" y="2412"/>
                      <a:pt x="14919" y="5013"/>
                      <a:pt x="14919" y="8216"/>
                    </a:cubicBezTo>
                    <a:cubicBezTo>
                      <a:pt x="14919" y="8367"/>
                      <a:pt x="14915" y="8516"/>
                      <a:pt x="14905" y="8662"/>
                    </a:cubicBezTo>
                    <a:cubicBezTo>
                      <a:pt x="14888" y="8907"/>
                      <a:pt x="14828" y="8797"/>
                      <a:pt x="14740" y="8442"/>
                    </a:cubicBezTo>
                    <a:cubicBezTo>
                      <a:pt x="14132" y="5988"/>
                      <a:pt x="11990" y="4185"/>
                      <a:pt x="9772" y="4185"/>
                    </a:cubicBezTo>
                    <a:cubicBezTo>
                      <a:pt x="7555" y="4185"/>
                      <a:pt x="5275" y="5988"/>
                      <a:pt x="4649" y="8442"/>
                    </a:cubicBezTo>
                    <a:cubicBezTo>
                      <a:pt x="4557" y="8799"/>
                      <a:pt x="4496" y="8907"/>
                      <a:pt x="4480" y="8662"/>
                    </a:cubicBezTo>
                    <a:cubicBezTo>
                      <a:pt x="4469" y="8516"/>
                      <a:pt x="4465" y="8367"/>
                      <a:pt x="4465" y="8216"/>
                    </a:cubicBezTo>
                    <a:cubicBezTo>
                      <a:pt x="4468" y="5013"/>
                      <a:pt x="7111" y="2412"/>
                      <a:pt x="9773" y="2412"/>
                    </a:cubicBezTo>
                    <a:close/>
                    <a:moveTo>
                      <a:pt x="9773" y="18897"/>
                    </a:moveTo>
                    <a:cubicBezTo>
                      <a:pt x="6598" y="18897"/>
                      <a:pt x="4018" y="15496"/>
                      <a:pt x="4018" y="11023"/>
                    </a:cubicBezTo>
                    <a:cubicBezTo>
                      <a:pt x="4018" y="11023"/>
                      <a:pt x="6581" y="7867"/>
                      <a:pt x="9829" y="7867"/>
                    </a:cubicBezTo>
                    <a:cubicBezTo>
                      <a:pt x="13126" y="7867"/>
                      <a:pt x="15531" y="11023"/>
                      <a:pt x="15531" y="11023"/>
                    </a:cubicBezTo>
                    <a:cubicBezTo>
                      <a:pt x="15531" y="15496"/>
                      <a:pt x="12954" y="18897"/>
                      <a:pt x="9773" y="18897"/>
                    </a:cubicBezTo>
                    <a:close/>
                    <a:moveTo>
                      <a:pt x="9773" y="18897"/>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34" name="AutoShape 278"/>
              <p:cNvSpPr>
                <a:spLocks/>
              </p:cNvSpPr>
              <p:nvPr/>
            </p:nvSpPr>
            <p:spPr bwMode="auto">
              <a:xfrm>
                <a:off x="0" y="103"/>
                <a:ext cx="132" cy="78"/>
              </a:xfrm>
              <a:custGeom>
                <a:avLst/>
                <a:gdLst/>
                <a:ahLst/>
                <a:cxnLst/>
                <a:rect l="0" t="0" r="r" b="b"/>
                <a:pathLst>
                  <a:path w="21600" h="21600">
                    <a:moveTo>
                      <a:pt x="0" y="6173"/>
                    </a:moveTo>
                    <a:lnTo>
                      <a:pt x="0" y="18513"/>
                    </a:lnTo>
                    <a:cubicBezTo>
                      <a:pt x="0" y="20220"/>
                      <a:pt x="805" y="21600"/>
                      <a:pt x="1799" y="21600"/>
                    </a:cubicBezTo>
                    <a:lnTo>
                      <a:pt x="3600" y="21600"/>
                    </a:lnTo>
                    <a:lnTo>
                      <a:pt x="17997" y="21600"/>
                    </a:lnTo>
                    <a:lnTo>
                      <a:pt x="19799" y="21600"/>
                    </a:lnTo>
                    <a:cubicBezTo>
                      <a:pt x="20794" y="21600"/>
                      <a:pt x="21600" y="20220"/>
                      <a:pt x="21600" y="18513"/>
                    </a:cubicBezTo>
                    <a:lnTo>
                      <a:pt x="21600" y="6173"/>
                    </a:lnTo>
                    <a:cubicBezTo>
                      <a:pt x="21600" y="2761"/>
                      <a:pt x="19988" y="0"/>
                      <a:pt x="17997" y="0"/>
                    </a:cubicBezTo>
                    <a:lnTo>
                      <a:pt x="16352" y="0"/>
                    </a:lnTo>
                    <a:cubicBezTo>
                      <a:pt x="16103" y="0"/>
                      <a:pt x="15728" y="197"/>
                      <a:pt x="15520" y="440"/>
                    </a:cubicBezTo>
                    <a:lnTo>
                      <a:pt x="13680" y="2593"/>
                    </a:lnTo>
                    <a:cubicBezTo>
                      <a:pt x="13473" y="2835"/>
                      <a:pt x="13246" y="3372"/>
                      <a:pt x="13175" y="3784"/>
                    </a:cubicBezTo>
                    <a:lnTo>
                      <a:pt x="11029" y="16241"/>
                    </a:lnTo>
                    <a:cubicBezTo>
                      <a:pt x="10957" y="16654"/>
                      <a:pt x="10838" y="16658"/>
                      <a:pt x="10763" y="16245"/>
                    </a:cubicBezTo>
                    <a:lnTo>
                      <a:pt x="8509" y="4000"/>
                    </a:lnTo>
                    <a:cubicBezTo>
                      <a:pt x="8433" y="3589"/>
                      <a:pt x="8202" y="3058"/>
                      <a:pt x="7993" y="2817"/>
                    </a:cubicBezTo>
                    <a:lnTo>
                      <a:pt x="5928" y="437"/>
                    </a:lnTo>
                    <a:cubicBezTo>
                      <a:pt x="5719" y="197"/>
                      <a:pt x="5344" y="2"/>
                      <a:pt x="5091" y="2"/>
                    </a:cubicBezTo>
                    <a:lnTo>
                      <a:pt x="3597" y="2"/>
                    </a:lnTo>
                    <a:cubicBezTo>
                      <a:pt x="1614" y="0"/>
                      <a:pt x="0" y="2764"/>
                      <a:pt x="0" y="6173"/>
                    </a:cubicBezTo>
                    <a:close/>
                    <a:moveTo>
                      <a:pt x="7985" y="11864"/>
                    </a:moveTo>
                    <a:cubicBezTo>
                      <a:pt x="8407" y="11864"/>
                      <a:pt x="8745" y="12450"/>
                      <a:pt x="8745" y="13168"/>
                    </a:cubicBezTo>
                    <a:cubicBezTo>
                      <a:pt x="8745" y="13890"/>
                      <a:pt x="8407" y="14476"/>
                      <a:pt x="7985" y="14476"/>
                    </a:cubicBezTo>
                    <a:cubicBezTo>
                      <a:pt x="7568" y="14476"/>
                      <a:pt x="7227" y="13890"/>
                      <a:pt x="7227" y="13168"/>
                    </a:cubicBezTo>
                    <a:cubicBezTo>
                      <a:pt x="7227" y="12448"/>
                      <a:pt x="7568" y="11864"/>
                      <a:pt x="7985" y="11864"/>
                    </a:cubicBezTo>
                    <a:close/>
                    <a:moveTo>
                      <a:pt x="7985" y="16555"/>
                    </a:moveTo>
                    <a:cubicBezTo>
                      <a:pt x="8407" y="16555"/>
                      <a:pt x="8745" y="17138"/>
                      <a:pt x="8745" y="17861"/>
                    </a:cubicBezTo>
                    <a:cubicBezTo>
                      <a:pt x="8745" y="18581"/>
                      <a:pt x="8407" y="19166"/>
                      <a:pt x="7985" y="19166"/>
                    </a:cubicBezTo>
                    <a:cubicBezTo>
                      <a:pt x="7568" y="19166"/>
                      <a:pt x="7227" y="18581"/>
                      <a:pt x="7227" y="17861"/>
                    </a:cubicBezTo>
                    <a:cubicBezTo>
                      <a:pt x="7227" y="17138"/>
                      <a:pt x="7568" y="16555"/>
                      <a:pt x="7985" y="16555"/>
                    </a:cubicBezTo>
                    <a:close/>
                    <a:moveTo>
                      <a:pt x="7985" y="16555"/>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17" name="Group 282"/>
            <p:cNvGrpSpPr>
              <a:grpSpLocks/>
            </p:cNvGrpSpPr>
            <p:nvPr/>
          </p:nvGrpSpPr>
          <p:grpSpPr bwMode="auto">
            <a:xfrm>
              <a:off x="8025631" y="3073247"/>
              <a:ext cx="112611" cy="150739"/>
              <a:chOff x="0" y="0"/>
              <a:chExt cx="127" cy="170"/>
            </a:xfrm>
            <a:solidFill>
              <a:schemeClr val="accent3">
                <a:lumMod val="50000"/>
              </a:schemeClr>
            </a:solidFill>
          </p:grpSpPr>
          <p:sp>
            <p:nvSpPr>
              <p:cNvPr id="231" name="AutoShape 280"/>
              <p:cNvSpPr>
                <a:spLocks/>
              </p:cNvSpPr>
              <p:nvPr/>
            </p:nvSpPr>
            <p:spPr bwMode="auto">
              <a:xfrm>
                <a:off x="8" y="0"/>
                <a:ext cx="108" cy="84"/>
              </a:xfrm>
              <a:custGeom>
                <a:avLst/>
                <a:gdLst/>
                <a:ahLst/>
                <a:cxnLst/>
                <a:rect l="0" t="0" r="r" b="b"/>
                <a:pathLst>
                  <a:path w="19566" h="21600">
                    <a:moveTo>
                      <a:pt x="9774" y="0"/>
                    </a:moveTo>
                    <a:cubicBezTo>
                      <a:pt x="5535" y="0"/>
                      <a:pt x="2099" y="4836"/>
                      <a:pt x="2099" y="10799"/>
                    </a:cubicBezTo>
                    <a:lnTo>
                      <a:pt x="2099" y="14263"/>
                    </a:lnTo>
                    <a:cubicBezTo>
                      <a:pt x="2043" y="15380"/>
                      <a:pt x="1778" y="17975"/>
                      <a:pt x="547" y="17796"/>
                    </a:cubicBezTo>
                    <a:cubicBezTo>
                      <a:pt x="-1014" y="17570"/>
                      <a:pt x="963" y="21567"/>
                      <a:pt x="3998" y="21596"/>
                    </a:cubicBezTo>
                    <a:cubicBezTo>
                      <a:pt x="4006" y="21596"/>
                      <a:pt x="4013" y="21600"/>
                      <a:pt x="4019" y="21600"/>
                    </a:cubicBezTo>
                    <a:lnTo>
                      <a:pt x="15532" y="21600"/>
                    </a:lnTo>
                    <a:cubicBezTo>
                      <a:pt x="18587" y="21600"/>
                      <a:pt x="20586" y="17568"/>
                      <a:pt x="19021" y="17796"/>
                    </a:cubicBezTo>
                    <a:cubicBezTo>
                      <a:pt x="17450" y="18022"/>
                      <a:pt x="17450" y="13762"/>
                      <a:pt x="17450" y="13762"/>
                    </a:cubicBezTo>
                    <a:lnTo>
                      <a:pt x="17450" y="10797"/>
                    </a:lnTo>
                    <a:cubicBezTo>
                      <a:pt x="17448" y="4836"/>
                      <a:pt x="14013" y="0"/>
                      <a:pt x="9774" y="0"/>
                    </a:cubicBezTo>
                    <a:close/>
                    <a:moveTo>
                      <a:pt x="9774" y="2412"/>
                    </a:moveTo>
                    <a:cubicBezTo>
                      <a:pt x="12438" y="2412"/>
                      <a:pt x="14921" y="5013"/>
                      <a:pt x="14921" y="8216"/>
                    </a:cubicBezTo>
                    <a:cubicBezTo>
                      <a:pt x="14921" y="8367"/>
                      <a:pt x="14915" y="8517"/>
                      <a:pt x="14905" y="8664"/>
                    </a:cubicBezTo>
                    <a:cubicBezTo>
                      <a:pt x="14889" y="8908"/>
                      <a:pt x="14830" y="8800"/>
                      <a:pt x="14742" y="8442"/>
                    </a:cubicBezTo>
                    <a:cubicBezTo>
                      <a:pt x="14134" y="5990"/>
                      <a:pt x="11992" y="4184"/>
                      <a:pt x="9774" y="4184"/>
                    </a:cubicBezTo>
                    <a:cubicBezTo>
                      <a:pt x="7557" y="4184"/>
                      <a:pt x="5279" y="5990"/>
                      <a:pt x="4651" y="8442"/>
                    </a:cubicBezTo>
                    <a:cubicBezTo>
                      <a:pt x="4557" y="8802"/>
                      <a:pt x="4496" y="8908"/>
                      <a:pt x="4481" y="8664"/>
                    </a:cubicBezTo>
                    <a:cubicBezTo>
                      <a:pt x="4473" y="8520"/>
                      <a:pt x="4468" y="8367"/>
                      <a:pt x="4468" y="8216"/>
                    </a:cubicBezTo>
                    <a:cubicBezTo>
                      <a:pt x="4468" y="5013"/>
                      <a:pt x="7111" y="2412"/>
                      <a:pt x="9774" y="2412"/>
                    </a:cubicBezTo>
                    <a:close/>
                    <a:moveTo>
                      <a:pt x="9774" y="18899"/>
                    </a:moveTo>
                    <a:cubicBezTo>
                      <a:pt x="6596" y="18899"/>
                      <a:pt x="4019" y="15498"/>
                      <a:pt x="4019" y="11029"/>
                    </a:cubicBezTo>
                    <a:cubicBezTo>
                      <a:pt x="4019" y="11029"/>
                      <a:pt x="6580" y="7870"/>
                      <a:pt x="9831" y="7870"/>
                    </a:cubicBezTo>
                    <a:cubicBezTo>
                      <a:pt x="13126" y="7870"/>
                      <a:pt x="15532" y="11029"/>
                      <a:pt x="15532" y="11029"/>
                    </a:cubicBezTo>
                    <a:cubicBezTo>
                      <a:pt x="15530" y="15498"/>
                      <a:pt x="12954" y="18899"/>
                      <a:pt x="9774" y="18899"/>
                    </a:cubicBezTo>
                    <a:close/>
                    <a:moveTo>
                      <a:pt x="9774" y="1889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32" name="AutoShape 281"/>
              <p:cNvSpPr>
                <a:spLocks/>
              </p:cNvSpPr>
              <p:nvPr/>
            </p:nvSpPr>
            <p:spPr bwMode="auto">
              <a:xfrm>
                <a:off x="0" y="96"/>
                <a:ext cx="127" cy="74"/>
              </a:xfrm>
              <a:custGeom>
                <a:avLst/>
                <a:gdLst/>
                <a:ahLst/>
                <a:cxnLst/>
                <a:rect l="0" t="0" r="r" b="b"/>
                <a:pathLst>
                  <a:path w="21600" h="21600">
                    <a:moveTo>
                      <a:pt x="0" y="6171"/>
                    </a:moveTo>
                    <a:lnTo>
                      <a:pt x="0" y="18513"/>
                    </a:lnTo>
                    <a:cubicBezTo>
                      <a:pt x="0" y="20216"/>
                      <a:pt x="805" y="21600"/>
                      <a:pt x="1799" y="21600"/>
                    </a:cubicBezTo>
                    <a:lnTo>
                      <a:pt x="3600" y="21600"/>
                    </a:lnTo>
                    <a:lnTo>
                      <a:pt x="18000" y="21600"/>
                    </a:lnTo>
                    <a:lnTo>
                      <a:pt x="19799" y="21600"/>
                    </a:lnTo>
                    <a:cubicBezTo>
                      <a:pt x="20795" y="21600"/>
                      <a:pt x="21600" y="20216"/>
                      <a:pt x="21600" y="18513"/>
                    </a:cubicBezTo>
                    <a:lnTo>
                      <a:pt x="21600" y="6171"/>
                    </a:lnTo>
                    <a:cubicBezTo>
                      <a:pt x="21600" y="2761"/>
                      <a:pt x="19988" y="0"/>
                      <a:pt x="18000" y="0"/>
                    </a:cubicBezTo>
                    <a:lnTo>
                      <a:pt x="16354" y="0"/>
                    </a:lnTo>
                    <a:cubicBezTo>
                      <a:pt x="16103" y="0"/>
                      <a:pt x="15729" y="195"/>
                      <a:pt x="15523" y="440"/>
                    </a:cubicBezTo>
                    <a:lnTo>
                      <a:pt x="13683" y="2596"/>
                    </a:lnTo>
                    <a:cubicBezTo>
                      <a:pt x="13475" y="2838"/>
                      <a:pt x="13249" y="3373"/>
                      <a:pt x="13177" y="3785"/>
                    </a:cubicBezTo>
                    <a:lnTo>
                      <a:pt x="11031" y="16243"/>
                    </a:lnTo>
                    <a:cubicBezTo>
                      <a:pt x="10959" y="16655"/>
                      <a:pt x="10841" y="16659"/>
                      <a:pt x="10767" y="16248"/>
                    </a:cubicBezTo>
                    <a:lnTo>
                      <a:pt x="8511" y="3999"/>
                    </a:lnTo>
                    <a:cubicBezTo>
                      <a:pt x="8437" y="3587"/>
                      <a:pt x="8205" y="3059"/>
                      <a:pt x="7996" y="2817"/>
                    </a:cubicBezTo>
                    <a:lnTo>
                      <a:pt x="5932" y="437"/>
                    </a:lnTo>
                    <a:cubicBezTo>
                      <a:pt x="5721" y="198"/>
                      <a:pt x="5348" y="0"/>
                      <a:pt x="5096" y="0"/>
                    </a:cubicBezTo>
                    <a:lnTo>
                      <a:pt x="3602" y="0"/>
                    </a:lnTo>
                    <a:cubicBezTo>
                      <a:pt x="1612" y="0"/>
                      <a:pt x="0" y="2763"/>
                      <a:pt x="0" y="6171"/>
                    </a:cubicBezTo>
                    <a:close/>
                    <a:moveTo>
                      <a:pt x="7986" y="11863"/>
                    </a:moveTo>
                    <a:cubicBezTo>
                      <a:pt x="8407" y="11863"/>
                      <a:pt x="8746" y="12449"/>
                      <a:pt x="8746" y="13168"/>
                    </a:cubicBezTo>
                    <a:cubicBezTo>
                      <a:pt x="8746" y="13889"/>
                      <a:pt x="8407" y="14475"/>
                      <a:pt x="7986" y="14475"/>
                    </a:cubicBezTo>
                    <a:cubicBezTo>
                      <a:pt x="7565" y="14475"/>
                      <a:pt x="7226" y="13889"/>
                      <a:pt x="7226" y="13168"/>
                    </a:cubicBezTo>
                    <a:cubicBezTo>
                      <a:pt x="7226" y="12449"/>
                      <a:pt x="7567" y="11863"/>
                      <a:pt x="7986" y="11863"/>
                    </a:cubicBezTo>
                    <a:close/>
                    <a:moveTo>
                      <a:pt x="7986" y="16555"/>
                    </a:moveTo>
                    <a:cubicBezTo>
                      <a:pt x="8407" y="16555"/>
                      <a:pt x="8746" y="17139"/>
                      <a:pt x="8746" y="17860"/>
                    </a:cubicBezTo>
                    <a:cubicBezTo>
                      <a:pt x="8746" y="18578"/>
                      <a:pt x="8407" y="19165"/>
                      <a:pt x="7986" y="19165"/>
                    </a:cubicBezTo>
                    <a:cubicBezTo>
                      <a:pt x="7565" y="19165"/>
                      <a:pt x="7226" y="18578"/>
                      <a:pt x="7226" y="17860"/>
                    </a:cubicBezTo>
                    <a:cubicBezTo>
                      <a:pt x="7226" y="17139"/>
                      <a:pt x="7567" y="16555"/>
                      <a:pt x="7986" y="16555"/>
                    </a:cubicBezTo>
                    <a:close/>
                    <a:moveTo>
                      <a:pt x="7986" y="16555"/>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grpSp>
          <p:nvGrpSpPr>
            <p:cNvPr id="218" name="Group 285"/>
            <p:cNvGrpSpPr>
              <a:grpSpLocks/>
            </p:cNvGrpSpPr>
            <p:nvPr/>
          </p:nvGrpSpPr>
          <p:grpSpPr bwMode="auto">
            <a:xfrm>
              <a:off x="6174199" y="980633"/>
              <a:ext cx="112611" cy="150739"/>
              <a:chOff x="0" y="0"/>
              <a:chExt cx="127" cy="170"/>
            </a:xfrm>
            <a:solidFill>
              <a:schemeClr val="accent3">
                <a:lumMod val="50000"/>
              </a:schemeClr>
            </a:solidFill>
          </p:grpSpPr>
          <p:sp>
            <p:nvSpPr>
              <p:cNvPr id="229" name="AutoShape 283"/>
              <p:cNvSpPr>
                <a:spLocks/>
              </p:cNvSpPr>
              <p:nvPr/>
            </p:nvSpPr>
            <p:spPr bwMode="auto">
              <a:xfrm>
                <a:off x="8" y="0"/>
                <a:ext cx="108" cy="84"/>
              </a:xfrm>
              <a:custGeom>
                <a:avLst/>
                <a:gdLst/>
                <a:ahLst/>
                <a:cxnLst/>
                <a:rect l="0" t="0" r="r" b="b"/>
                <a:pathLst>
                  <a:path w="19566" h="21600">
                    <a:moveTo>
                      <a:pt x="9774" y="0"/>
                    </a:moveTo>
                    <a:cubicBezTo>
                      <a:pt x="5535" y="0"/>
                      <a:pt x="2099" y="4836"/>
                      <a:pt x="2099" y="10799"/>
                    </a:cubicBezTo>
                    <a:lnTo>
                      <a:pt x="2099" y="14263"/>
                    </a:lnTo>
                    <a:cubicBezTo>
                      <a:pt x="2043" y="15380"/>
                      <a:pt x="1778" y="17975"/>
                      <a:pt x="547" y="17796"/>
                    </a:cubicBezTo>
                    <a:cubicBezTo>
                      <a:pt x="-1014" y="17570"/>
                      <a:pt x="963" y="21567"/>
                      <a:pt x="3998" y="21596"/>
                    </a:cubicBezTo>
                    <a:cubicBezTo>
                      <a:pt x="4006" y="21596"/>
                      <a:pt x="4013" y="21600"/>
                      <a:pt x="4019" y="21600"/>
                    </a:cubicBezTo>
                    <a:lnTo>
                      <a:pt x="15532" y="21600"/>
                    </a:lnTo>
                    <a:cubicBezTo>
                      <a:pt x="18587" y="21600"/>
                      <a:pt x="20586" y="17566"/>
                      <a:pt x="19021" y="17796"/>
                    </a:cubicBezTo>
                    <a:cubicBezTo>
                      <a:pt x="17450" y="18022"/>
                      <a:pt x="17450" y="13764"/>
                      <a:pt x="17450" y="13764"/>
                    </a:cubicBezTo>
                    <a:lnTo>
                      <a:pt x="17450" y="10799"/>
                    </a:lnTo>
                    <a:cubicBezTo>
                      <a:pt x="17450" y="4836"/>
                      <a:pt x="14014" y="0"/>
                      <a:pt x="9774" y="0"/>
                    </a:cubicBezTo>
                    <a:close/>
                    <a:moveTo>
                      <a:pt x="9774" y="2414"/>
                    </a:moveTo>
                    <a:cubicBezTo>
                      <a:pt x="12438" y="2414"/>
                      <a:pt x="14921" y="5015"/>
                      <a:pt x="14921" y="8218"/>
                    </a:cubicBezTo>
                    <a:cubicBezTo>
                      <a:pt x="14921" y="8369"/>
                      <a:pt x="14915" y="8520"/>
                      <a:pt x="14905" y="8666"/>
                    </a:cubicBezTo>
                    <a:cubicBezTo>
                      <a:pt x="14889" y="8910"/>
                      <a:pt x="14830" y="8802"/>
                      <a:pt x="14742" y="8444"/>
                    </a:cubicBezTo>
                    <a:cubicBezTo>
                      <a:pt x="14134" y="5992"/>
                      <a:pt x="11992" y="4186"/>
                      <a:pt x="9774" y="4186"/>
                    </a:cubicBezTo>
                    <a:cubicBezTo>
                      <a:pt x="7557" y="4186"/>
                      <a:pt x="5279" y="5992"/>
                      <a:pt x="4651" y="8444"/>
                    </a:cubicBezTo>
                    <a:cubicBezTo>
                      <a:pt x="4558" y="8804"/>
                      <a:pt x="4497" y="8912"/>
                      <a:pt x="4481" y="8666"/>
                    </a:cubicBezTo>
                    <a:cubicBezTo>
                      <a:pt x="4473" y="8522"/>
                      <a:pt x="4468" y="8369"/>
                      <a:pt x="4468" y="8218"/>
                    </a:cubicBezTo>
                    <a:cubicBezTo>
                      <a:pt x="4468" y="5015"/>
                      <a:pt x="7111" y="2414"/>
                      <a:pt x="9774" y="2414"/>
                    </a:cubicBezTo>
                    <a:close/>
                    <a:moveTo>
                      <a:pt x="9774" y="18899"/>
                    </a:moveTo>
                    <a:cubicBezTo>
                      <a:pt x="6596" y="18899"/>
                      <a:pt x="4017" y="15498"/>
                      <a:pt x="4017" y="11029"/>
                    </a:cubicBezTo>
                    <a:cubicBezTo>
                      <a:pt x="4017" y="11029"/>
                      <a:pt x="6580" y="7870"/>
                      <a:pt x="9829" y="7870"/>
                    </a:cubicBezTo>
                    <a:cubicBezTo>
                      <a:pt x="13125" y="7870"/>
                      <a:pt x="15530" y="11029"/>
                      <a:pt x="15530" y="11029"/>
                    </a:cubicBezTo>
                    <a:cubicBezTo>
                      <a:pt x="15530" y="15498"/>
                      <a:pt x="12954" y="18899"/>
                      <a:pt x="9774" y="18899"/>
                    </a:cubicBezTo>
                    <a:close/>
                    <a:moveTo>
                      <a:pt x="9774" y="18899"/>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sp>
            <p:nvSpPr>
              <p:cNvPr id="230" name="AutoShape 284"/>
              <p:cNvSpPr>
                <a:spLocks/>
              </p:cNvSpPr>
              <p:nvPr/>
            </p:nvSpPr>
            <p:spPr bwMode="auto">
              <a:xfrm>
                <a:off x="0" y="96"/>
                <a:ext cx="127" cy="74"/>
              </a:xfrm>
              <a:custGeom>
                <a:avLst/>
                <a:gdLst/>
                <a:ahLst/>
                <a:cxnLst/>
                <a:rect l="0" t="0" r="r" b="b"/>
                <a:pathLst>
                  <a:path w="21600" h="21600">
                    <a:moveTo>
                      <a:pt x="0" y="6173"/>
                    </a:moveTo>
                    <a:lnTo>
                      <a:pt x="0" y="18514"/>
                    </a:lnTo>
                    <a:cubicBezTo>
                      <a:pt x="0" y="20216"/>
                      <a:pt x="805" y="21600"/>
                      <a:pt x="1799" y="21600"/>
                    </a:cubicBezTo>
                    <a:lnTo>
                      <a:pt x="3600" y="21600"/>
                    </a:lnTo>
                    <a:lnTo>
                      <a:pt x="18000" y="21600"/>
                    </a:lnTo>
                    <a:lnTo>
                      <a:pt x="19799" y="21600"/>
                    </a:lnTo>
                    <a:cubicBezTo>
                      <a:pt x="20795" y="21600"/>
                      <a:pt x="21600" y="20216"/>
                      <a:pt x="21600" y="18514"/>
                    </a:cubicBezTo>
                    <a:lnTo>
                      <a:pt x="21600" y="6173"/>
                    </a:lnTo>
                    <a:cubicBezTo>
                      <a:pt x="21600" y="2763"/>
                      <a:pt x="19988" y="2"/>
                      <a:pt x="18000" y="2"/>
                    </a:cubicBezTo>
                    <a:lnTo>
                      <a:pt x="16354" y="2"/>
                    </a:lnTo>
                    <a:cubicBezTo>
                      <a:pt x="16101" y="2"/>
                      <a:pt x="15729" y="198"/>
                      <a:pt x="15523" y="440"/>
                    </a:cubicBezTo>
                    <a:lnTo>
                      <a:pt x="13682" y="2596"/>
                    </a:lnTo>
                    <a:cubicBezTo>
                      <a:pt x="13474" y="2838"/>
                      <a:pt x="13247" y="3372"/>
                      <a:pt x="13175" y="3784"/>
                    </a:cubicBezTo>
                    <a:lnTo>
                      <a:pt x="11030" y="16241"/>
                    </a:lnTo>
                    <a:cubicBezTo>
                      <a:pt x="10958" y="16653"/>
                      <a:pt x="10840" y="16658"/>
                      <a:pt x="10765" y="16246"/>
                    </a:cubicBezTo>
                    <a:lnTo>
                      <a:pt x="8510" y="3998"/>
                    </a:lnTo>
                    <a:cubicBezTo>
                      <a:pt x="8435" y="3586"/>
                      <a:pt x="8203" y="3058"/>
                      <a:pt x="7994" y="2817"/>
                    </a:cubicBezTo>
                    <a:lnTo>
                      <a:pt x="5930" y="437"/>
                    </a:lnTo>
                    <a:cubicBezTo>
                      <a:pt x="5720" y="195"/>
                      <a:pt x="5347" y="0"/>
                      <a:pt x="5094" y="0"/>
                    </a:cubicBezTo>
                    <a:lnTo>
                      <a:pt x="3600" y="0"/>
                    </a:lnTo>
                    <a:cubicBezTo>
                      <a:pt x="1612" y="2"/>
                      <a:pt x="0" y="2763"/>
                      <a:pt x="0" y="6173"/>
                    </a:cubicBezTo>
                    <a:close/>
                    <a:moveTo>
                      <a:pt x="7988" y="11862"/>
                    </a:moveTo>
                    <a:cubicBezTo>
                      <a:pt x="8408" y="11862"/>
                      <a:pt x="8747" y="12448"/>
                      <a:pt x="8747" y="13167"/>
                    </a:cubicBezTo>
                    <a:cubicBezTo>
                      <a:pt x="8747" y="13888"/>
                      <a:pt x="8408" y="14471"/>
                      <a:pt x="7988" y="14471"/>
                    </a:cubicBezTo>
                    <a:cubicBezTo>
                      <a:pt x="7567" y="14471"/>
                      <a:pt x="7226" y="13885"/>
                      <a:pt x="7226" y="13167"/>
                    </a:cubicBezTo>
                    <a:cubicBezTo>
                      <a:pt x="7226" y="12448"/>
                      <a:pt x="7567" y="11862"/>
                      <a:pt x="7988" y="11862"/>
                    </a:cubicBezTo>
                    <a:close/>
                    <a:moveTo>
                      <a:pt x="7988" y="16555"/>
                    </a:moveTo>
                    <a:cubicBezTo>
                      <a:pt x="8408" y="16555"/>
                      <a:pt x="8747" y="17139"/>
                      <a:pt x="8747" y="17862"/>
                    </a:cubicBezTo>
                    <a:cubicBezTo>
                      <a:pt x="8747" y="18581"/>
                      <a:pt x="8408" y="19167"/>
                      <a:pt x="7988" y="19167"/>
                    </a:cubicBezTo>
                    <a:cubicBezTo>
                      <a:pt x="7567" y="19167"/>
                      <a:pt x="7226" y="18581"/>
                      <a:pt x="7226" y="17862"/>
                    </a:cubicBezTo>
                    <a:cubicBezTo>
                      <a:pt x="7226" y="17139"/>
                      <a:pt x="7567" y="16555"/>
                      <a:pt x="7988" y="16555"/>
                    </a:cubicBezTo>
                    <a:close/>
                    <a:moveTo>
                      <a:pt x="7988" y="16555"/>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1218895">
                  <a:defRPr/>
                </a:pPr>
                <a:endParaRPr lang="en-US" sz="2400" kern="0" dirty="0">
                  <a:solidFill>
                    <a:sysClr val="windowText" lastClr="000000"/>
                  </a:solidFill>
                </a:endParaRPr>
              </a:p>
            </p:txBody>
          </p:sp>
        </p:grpSp>
        <p:sp>
          <p:nvSpPr>
            <p:cNvPr id="219" name="AutoShape 94"/>
            <p:cNvSpPr>
              <a:spLocks/>
            </p:cNvSpPr>
            <p:nvPr/>
          </p:nvSpPr>
          <p:spPr bwMode="auto">
            <a:xfrm>
              <a:off x="7919227" y="2406448"/>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220" name="AutoShape 96"/>
            <p:cNvSpPr>
              <a:spLocks/>
            </p:cNvSpPr>
            <p:nvPr/>
          </p:nvSpPr>
          <p:spPr bwMode="auto">
            <a:xfrm>
              <a:off x="6337352" y="2917188"/>
              <a:ext cx="113498" cy="113498"/>
            </a:xfrm>
            <a:custGeom>
              <a:avLst/>
              <a:gdLst/>
              <a:ahLst/>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221" name="AutoShape 1"/>
            <p:cNvSpPr>
              <a:spLocks/>
            </p:cNvSpPr>
            <p:nvPr/>
          </p:nvSpPr>
          <p:spPr bwMode="auto">
            <a:xfrm>
              <a:off x="5252030" y="2044674"/>
              <a:ext cx="766110" cy="766110"/>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5"/>
                    <a:pt x="1271" y="10800"/>
                  </a:cubicBezTo>
                  <a:cubicBezTo>
                    <a:pt x="1271" y="16055"/>
                    <a:pt x="5545" y="20329"/>
                    <a:pt x="10800" y="20329"/>
                  </a:cubicBezTo>
                  <a:cubicBezTo>
                    <a:pt x="16054" y="20329"/>
                    <a:pt x="20329" y="16055"/>
                    <a:pt x="20329" y="10800"/>
                  </a:cubicBezTo>
                  <a:cubicBezTo>
                    <a:pt x="20329" y="5545"/>
                    <a:pt x="16055"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222" name="AutoShape 2"/>
            <p:cNvSpPr>
              <a:spLocks/>
            </p:cNvSpPr>
            <p:nvPr/>
          </p:nvSpPr>
          <p:spPr bwMode="auto">
            <a:xfrm>
              <a:off x="6862279" y="3129996"/>
              <a:ext cx="766110" cy="766110"/>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4"/>
                    <a:pt x="5545" y="20329"/>
                    <a:pt x="10800" y="20329"/>
                  </a:cubicBezTo>
                  <a:cubicBezTo>
                    <a:pt x="16054" y="20329"/>
                    <a:pt x="20329" y="16054"/>
                    <a:pt x="20329" y="10800"/>
                  </a:cubicBezTo>
                  <a:cubicBezTo>
                    <a:pt x="20329" y="5545"/>
                    <a:pt x="16054" y="1270"/>
                    <a:pt x="10800" y="1270"/>
                  </a:cubicBezTo>
                  <a:close/>
                  <a:moveTo>
                    <a:pt x="10800" y="127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223" name="AutoShape 3"/>
            <p:cNvSpPr>
              <a:spLocks/>
            </p:cNvSpPr>
            <p:nvPr/>
          </p:nvSpPr>
          <p:spPr bwMode="auto">
            <a:xfrm>
              <a:off x="5415183" y="3747140"/>
              <a:ext cx="581676" cy="581676"/>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4"/>
                    <a:pt x="5545" y="20330"/>
                    <a:pt x="10800" y="20330"/>
                  </a:cubicBezTo>
                  <a:cubicBezTo>
                    <a:pt x="16055" y="20330"/>
                    <a:pt x="20329" y="16055"/>
                    <a:pt x="20329" y="10800"/>
                  </a:cubicBezTo>
                  <a:cubicBezTo>
                    <a:pt x="20329" y="5545"/>
                    <a:pt x="16055" y="1270"/>
                    <a:pt x="10800" y="1270"/>
                  </a:cubicBezTo>
                  <a:close/>
                  <a:moveTo>
                    <a:pt x="10800" y="127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224" name="AutoShape 5"/>
            <p:cNvSpPr>
              <a:spLocks/>
            </p:cNvSpPr>
            <p:nvPr/>
          </p:nvSpPr>
          <p:spPr bwMode="auto">
            <a:xfrm>
              <a:off x="6791343" y="491174"/>
              <a:ext cx="581676" cy="581676"/>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6"/>
                    <a:pt x="1270" y="10800"/>
                  </a:cubicBezTo>
                  <a:cubicBezTo>
                    <a:pt x="1270" y="16054"/>
                    <a:pt x="5545" y="20329"/>
                    <a:pt x="10800" y="20329"/>
                  </a:cubicBezTo>
                  <a:cubicBezTo>
                    <a:pt x="16055" y="20329"/>
                    <a:pt x="20330" y="16054"/>
                    <a:pt x="20330" y="10800"/>
                  </a:cubicBezTo>
                  <a:cubicBezTo>
                    <a:pt x="20330" y="5546"/>
                    <a:pt x="16055"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225" name="AutoShape 6"/>
            <p:cNvSpPr>
              <a:spLocks/>
            </p:cNvSpPr>
            <p:nvPr/>
          </p:nvSpPr>
          <p:spPr bwMode="auto">
            <a:xfrm>
              <a:off x="7394300" y="1562309"/>
              <a:ext cx="581676" cy="581676"/>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0"/>
                  </a:moveTo>
                  <a:cubicBezTo>
                    <a:pt x="5545" y="1270"/>
                    <a:pt x="1270" y="5545"/>
                    <a:pt x="1270" y="10800"/>
                  </a:cubicBezTo>
                  <a:cubicBezTo>
                    <a:pt x="1270" y="16055"/>
                    <a:pt x="5545" y="20329"/>
                    <a:pt x="10800" y="20329"/>
                  </a:cubicBezTo>
                  <a:cubicBezTo>
                    <a:pt x="16055" y="20329"/>
                    <a:pt x="20330" y="16055"/>
                    <a:pt x="20330" y="10800"/>
                  </a:cubicBezTo>
                  <a:cubicBezTo>
                    <a:pt x="20330" y="5545"/>
                    <a:pt x="16055" y="1270"/>
                    <a:pt x="10800" y="1270"/>
                  </a:cubicBezTo>
                  <a:close/>
                  <a:moveTo>
                    <a:pt x="10800" y="1270"/>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226" name="AutoShape 7"/>
            <p:cNvSpPr>
              <a:spLocks/>
            </p:cNvSpPr>
            <p:nvPr/>
          </p:nvSpPr>
          <p:spPr bwMode="auto">
            <a:xfrm>
              <a:off x="6493411" y="2236202"/>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227" name="AutoShape 10"/>
            <p:cNvSpPr>
              <a:spLocks/>
            </p:cNvSpPr>
            <p:nvPr/>
          </p:nvSpPr>
          <p:spPr bwMode="auto">
            <a:xfrm>
              <a:off x="4592325" y="3385366"/>
              <a:ext cx="418523" cy="41852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1" y="5546"/>
                    <a:pt x="1271" y="10800"/>
                  </a:cubicBezTo>
                  <a:cubicBezTo>
                    <a:pt x="1271" y="16054"/>
                    <a:pt x="5546" y="20329"/>
                    <a:pt x="10800" y="20329"/>
                  </a:cubicBezTo>
                  <a:cubicBezTo>
                    <a:pt x="16054" y="20329"/>
                    <a:pt x="20329" y="16054"/>
                    <a:pt x="20329" y="10800"/>
                  </a:cubicBezTo>
                  <a:cubicBezTo>
                    <a:pt x="20329" y="5546"/>
                    <a:pt x="16054"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sp>
          <p:nvSpPr>
            <p:cNvPr id="228" name="AutoShape 14"/>
            <p:cNvSpPr>
              <a:spLocks/>
            </p:cNvSpPr>
            <p:nvPr/>
          </p:nvSpPr>
          <p:spPr bwMode="auto">
            <a:xfrm>
              <a:off x="4216364" y="4477782"/>
              <a:ext cx="262463" cy="262463"/>
            </a:xfrm>
            <a:custGeom>
              <a:avLst/>
              <a:gdLst/>
              <a:ahLst/>
              <a:cxnLst/>
              <a:rect l="0" t="0" r="r" b="b"/>
              <a:pathLst>
                <a:path w="21600" h="21600">
                  <a:moveTo>
                    <a:pt x="10800" y="21600"/>
                  </a:moveTo>
                  <a:cubicBezTo>
                    <a:pt x="4845" y="21600"/>
                    <a:pt x="0" y="16755"/>
                    <a:pt x="0" y="10800"/>
                  </a:cubicBezTo>
                  <a:cubicBezTo>
                    <a:pt x="0" y="4845"/>
                    <a:pt x="4845" y="0"/>
                    <a:pt x="10800" y="0"/>
                  </a:cubicBezTo>
                  <a:cubicBezTo>
                    <a:pt x="16755" y="0"/>
                    <a:pt x="21600" y="4845"/>
                    <a:pt x="21600" y="10800"/>
                  </a:cubicBezTo>
                  <a:cubicBezTo>
                    <a:pt x="21600" y="16755"/>
                    <a:pt x="16755" y="21600"/>
                    <a:pt x="10800" y="21600"/>
                  </a:cubicBezTo>
                  <a:close/>
                  <a:moveTo>
                    <a:pt x="10800" y="1271"/>
                  </a:moveTo>
                  <a:cubicBezTo>
                    <a:pt x="5545" y="1271"/>
                    <a:pt x="1270" y="5545"/>
                    <a:pt x="1270" y="10800"/>
                  </a:cubicBezTo>
                  <a:cubicBezTo>
                    <a:pt x="1270" y="16055"/>
                    <a:pt x="5545" y="20329"/>
                    <a:pt x="10800" y="20329"/>
                  </a:cubicBezTo>
                  <a:cubicBezTo>
                    <a:pt x="16055" y="20329"/>
                    <a:pt x="20330" y="16055"/>
                    <a:pt x="20330" y="10800"/>
                  </a:cubicBezTo>
                  <a:cubicBezTo>
                    <a:pt x="20330" y="5545"/>
                    <a:pt x="16055" y="1271"/>
                    <a:pt x="10800" y="1271"/>
                  </a:cubicBezTo>
                  <a:close/>
                  <a:moveTo>
                    <a:pt x="10800" y="1271"/>
                  </a:moveTo>
                </a:path>
              </a:pathLst>
            </a:custGeom>
            <a:solidFill>
              <a:schemeClr val="accent3">
                <a:lumMod val="50000"/>
              </a:schemeClr>
            </a:solidFill>
            <a:ln>
              <a:noFill/>
            </a:ln>
            <a:extLst/>
          </p:spPr>
          <p:txBody>
            <a:bodyPr lIns="0" tIns="0" rIns="0" bIns="0"/>
            <a:lstStyle/>
            <a:p>
              <a:pPr defTabSz="1218895">
                <a:defRPr/>
              </a:pPr>
              <a:endParaRPr lang="en-US" sz="2400" kern="0" dirty="0">
                <a:solidFill>
                  <a:sysClr val="windowText" lastClr="000000"/>
                </a:solidFill>
              </a:endParaRPr>
            </a:p>
          </p:txBody>
        </p:sp>
      </p:grpSp>
      <p:grpSp>
        <p:nvGrpSpPr>
          <p:cNvPr id="303" name="组合 302"/>
          <p:cNvGrpSpPr/>
          <p:nvPr/>
        </p:nvGrpSpPr>
        <p:grpSpPr>
          <a:xfrm>
            <a:off x="9007386" y="643069"/>
            <a:ext cx="841938" cy="841824"/>
            <a:chOff x="304800" y="673100"/>
            <a:chExt cx="4000500" cy="4000500"/>
          </a:xfrm>
          <a:effectLst>
            <a:outerShdw blurRad="444500" dist="254000" dir="8100000" algn="tr" rotWithShape="0">
              <a:prstClr val="black">
                <a:alpha val="50000"/>
              </a:prstClr>
            </a:outerShdw>
          </a:effectLst>
        </p:grpSpPr>
        <p:sp>
          <p:nvSpPr>
            <p:cNvPr id="304" name="同心圆 30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305" name="椭圆 304"/>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313" name="组合 312"/>
          <p:cNvGrpSpPr/>
          <p:nvPr/>
        </p:nvGrpSpPr>
        <p:grpSpPr>
          <a:xfrm>
            <a:off x="8572005" y="2879630"/>
            <a:ext cx="721749" cy="721641"/>
            <a:chOff x="304800" y="673100"/>
            <a:chExt cx="4000500" cy="4000500"/>
          </a:xfrm>
          <a:effectLst>
            <a:outerShdw blurRad="444500" dist="254000" dir="8100000" algn="tr" rotWithShape="0">
              <a:prstClr val="black">
                <a:alpha val="50000"/>
              </a:prstClr>
            </a:outerShdw>
          </a:effectLst>
        </p:grpSpPr>
        <p:sp>
          <p:nvSpPr>
            <p:cNvPr id="314" name="同心圆 31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315" name="椭圆 314"/>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321" name="组合 320"/>
          <p:cNvGrpSpPr/>
          <p:nvPr/>
        </p:nvGrpSpPr>
        <p:grpSpPr>
          <a:xfrm>
            <a:off x="11406447" y="4323324"/>
            <a:ext cx="504150" cy="504078"/>
            <a:chOff x="304800" y="673100"/>
            <a:chExt cx="4000500" cy="4000500"/>
          </a:xfrm>
          <a:effectLst>
            <a:outerShdw blurRad="444500" dist="254000" dir="8100000" algn="tr" rotWithShape="0">
              <a:prstClr val="black">
                <a:alpha val="50000"/>
              </a:prstClr>
            </a:outerShdw>
          </a:effectLst>
        </p:grpSpPr>
        <p:sp>
          <p:nvSpPr>
            <p:cNvPr id="322" name="同心圆 32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323" name="椭圆 322"/>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324" name="组合 323"/>
          <p:cNvGrpSpPr/>
          <p:nvPr/>
        </p:nvGrpSpPr>
        <p:grpSpPr>
          <a:xfrm>
            <a:off x="5218080" y="3904343"/>
            <a:ext cx="504150" cy="504078"/>
            <a:chOff x="304800" y="673100"/>
            <a:chExt cx="4000500" cy="4000500"/>
          </a:xfrm>
          <a:effectLst>
            <a:outerShdw blurRad="444500" dist="254000" dir="8100000" algn="tr" rotWithShape="0">
              <a:prstClr val="black">
                <a:alpha val="50000"/>
              </a:prstClr>
            </a:outerShdw>
          </a:effectLst>
        </p:grpSpPr>
        <p:sp>
          <p:nvSpPr>
            <p:cNvPr id="325" name="同心圆 32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326" name="椭圆 325"/>
            <p:cNvSpPr/>
            <p:nvPr/>
          </p:nvSpPr>
          <p:spPr>
            <a:xfrm>
              <a:off x="392113" y="760413"/>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342" name="组合 341"/>
          <p:cNvGrpSpPr/>
          <p:nvPr/>
        </p:nvGrpSpPr>
        <p:grpSpPr>
          <a:xfrm>
            <a:off x="9070751" y="4095217"/>
            <a:ext cx="1173492" cy="1173334"/>
            <a:chOff x="5252030" y="2008764"/>
            <a:chExt cx="809336" cy="809336"/>
          </a:xfrm>
        </p:grpSpPr>
        <p:sp>
          <p:nvSpPr>
            <p:cNvPr id="343" name="椭圆 342"/>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8895">
                <a:defRPr/>
              </a:pPr>
              <a:endParaRPr lang="zh-CN" altLang="en-US" sz="2400" kern="0">
                <a:solidFill>
                  <a:sysClr val="window" lastClr="FFFFFF"/>
                </a:solidFill>
                <a:latin typeface="Calibri"/>
                <a:ea typeface="宋体"/>
              </a:endParaRPr>
            </a:p>
          </p:txBody>
        </p:sp>
        <p:sp>
          <p:nvSpPr>
            <p:cNvPr id="344" name="椭圆 343"/>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8" name="组合 347"/>
          <p:cNvGrpSpPr/>
          <p:nvPr/>
        </p:nvGrpSpPr>
        <p:grpSpPr>
          <a:xfrm>
            <a:off x="9749339" y="2006795"/>
            <a:ext cx="937123" cy="936993"/>
            <a:chOff x="5252030" y="2008764"/>
            <a:chExt cx="809336" cy="809336"/>
          </a:xfrm>
        </p:grpSpPr>
        <p:sp>
          <p:nvSpPr>
            <p:cNvPr id="349" name="椭圆 348"/>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8895">
                <a:defRPr/>
              </a:pPr>
              <a:endParaRPr lang="zh-CN" altLang="en-US" sz="2400" kern="0">
                <a:solidFill>
                  <a:sysClr val="window" lastClr="FFFFFF"/>
                </a:solidFill>
                <a:latin typeface="Calibri"/>
                <a:ea typeface="宋体"/>
              </a:endParaRPr>
            </a:p>
          </p:txBody>
        </p:sp>
        <p:sp>
          <p:nvSpPr>
            <p:cNvPr id="350" name="椭圆 349"/>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4" name="组合 353"/>
          <p:cNvGrpSpPr/>
          <p:nvPr/>
        </p:nvGrpSpPr>
        <p:grpSpPr>
          <a:xfrm>
            <a:off x="10569874" y="333218"/>
            <a:ext cx="667508" cy="667418"/>
            <a:chOff x="5252030" y="2008764"/>
            <a:chExt cx="809336" cy="809336"/>
          </a:xfrm>
        </p:grpSpPr>
        <p:sp>
          <p:nvSpPr>
            <p:cNvPr id="355" name="椭圆 354"/>
            <p:cNvSpPr/>
            <p:nvPr/>
          </p:nvSpPr>
          <p:spPr>
            <a:xfrm>
              <a:off x="5252030" y="2008764"/>
              <a:ext cx="809336" cy="809336"/>
            </a:xfrm>
            <a:prstGeom prst="hexagon">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algn="ctr" defTabSz="1218895">
                <a:defRPr/>
              </a:pPr>
              <a:endParaRPr lang="zh-CN" altLang="en-US" sz="2400" kern="0">
                <a:solidFill>
                  <a:sysClr val="window" lastClr="FFFFFF"/>
                </a:solidFill>
                <a:latin typeface="Calibri"/>
                <a:ea typeface="宋体"/>
              </a:endParaRPr>
            </a:p>
          </p:txBody>
        </p:sp>
        <p:sp>
          <p:nvSpPr>
            <p:cNvPr id="356" name="椭圆 355"/>
            <p:cNvSpPr/>
            <p:nvPr/>
          </p:nvSpPr>
          <p:spPr>
            <a:xfrm>
              <a:off x="5269270" y="2029388"/>
              <a:ext cx="769580" cy="769580"/>
            </a:xfrm>
            <a:prstGeom prst="hexagon">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9" name="组合 318"/>
          <p:cNvGrpSpPr/>
          <p:nvPr/>
        </p:nvGrpSpPr>
        <p:grpSpPr>
          <a:xfrm rot="16200000">
            <a:off x="765967" y="210740"/>
            <a:ext cx="1019822" cy="1150816"/>
            <a:chOff x="8439634" y="3544648"/>
            <a:chExt cx="1611146" cy="1817848"/>
          </a:xfrm>
        </p:grpSpPr>
        <p:sp>
          <p:nvSpPr>
            <p:cNvPr id="320"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7"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28" name="Group 17"/>
          <p:cNvGrpSpPr>
            <a:grpSpLocks noChangeAspect="1"/>
          </p:cNvGrpSpPr>
          <p:nvPr/>
        </p:nvGrpSpPr>
        <p:grpSpPr bwMode="auto">
          <a:xfrm>
            <a:off x="1103015" y="607352"/>
            <a:ext cx="345727" cy="371067"/>
            <a:chOff x="231" y="1205"/>
            <a:chExt cx="640" cy="687"/>
          </a:xfrm>
          <a:solidFill>
            <a:schemeClr val="bg1"/>
          </a:solidFill>
          <a:effectLst/>
        </p:grpSpPr>
        <p:sp>
          <p:nvSpPr>
            <p:cNvPr id="329"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34" name="内容占位符 2"/>
          <p:cNvSpPr txBox="1">
            <a:spLocks/>
          </p:cNvSpPr>
          <p:nvPr/>
        </p:nvSpPr>
        <p:spPr>
          <a:xfrm>
            <a:off x="732367" y="1600201"/>
            <a:ext cx="6681257" cy="4956174"/>
          </a:xfrm>
          <a:prstGeom prst="rect">
            <a:avLst/>
          </a:prstGeom>
        </p:spPr>
        <p:txBody>
          <a:bodyPr>
            <a:normAutofit lnSpcReduction="10000"/>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lvl="1"/>
            <a:r>
              <a:rPr lang="zh-CN" altLang="en-US" sz="3600" dirty="0" smtClean="0"/>
              <a:t>新兴资本市场成为国际证券投资热点，成为国际资本市场的重要部分</a:t>
            </a:r>
            <a:endParaRPr lang="en-US" altLang="zh-CN" sz="3600" dirty="0" smtClean="0"/>
          </a:p>
          <a:p>
            <a:pPr lvl="1"/>
            <a:r>
              <a:rPr lang="zh-CN" altLang="en-US" sz="3600" dirty="0" smtClean="0"/>
              <a:t>目前，信息技术正把各国金融市场联结为全球统一的金融市场，</a:t>
            </a:r>
            <a:r>
              <a:rPr lang="zh-CN" altLang="en-US" sz="3600" dirty="0" smtClean="0">
                <a:solidFill>
                  <a:srgbClr val="FF0000"/>
                </a:solidFill>
              </a:rPr>
              <a:t>国际金融比对外直接投资和国际贸易发展更快</a:t>
            </a:r>
            <a:r>
              <a:rPr lang="zh-CN" altLang="en-US" sz="3600" dirty="0" smtClean="0"/>
              <a:t>，对各国金融监管和金融安全提出新挑战</a:t>
            </a:r>
            <a:endParaRPr lang="zh-CN" altLang="en-US" sz="3600" dirty="0"/>
          </a:p>
        </p:txBody>
      </p:sp>
    </p:spTree>
    <p:extLst>
      <p:ext uri="{BB962C8B-B14F-4D97-AF65-F5344CB8AC3E}">
        <p14:creationId xmlns:p14="http://schemas.microsoft.com/office/powerpoint/2010/main" val="234576613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par>
                                <p:cTn id="8" presetID="53" presetClass="entr" presetSubtype="16" fill="hold" nodeType="withEffect">
                                  <p:stCondLst>
                                    <p:cond delay="0"/>
                                  </p:stCondLst>
                                  <p:childTnLst>
                                    <p:set>
                                      <p:cBhvr>
                                        <p:cTn id="9" dur="1" fill="hold">
                                          <p:stCondLst>
                                            <p:cond delay="0"/>
                                          </p:stCondLst>
                                        </p:cTn>
                                        <p:tgtEl>
                                          <p:spTgt spid="319"/>
                                        </p:tgtEl>
                                        <p:attrNameLst>
                                          <p:attrName>style.visibility</p:attrName>
                                        </p:attrNameLst>
                                      </p:cBhvr>
                                      <p:to>
                                        <p:strVal val="visible"/>
                                      </p:to>
                                    </p:set>
                                    <p:anim calcmode="lin" valueType="num">
                                      <p:cBhvr>
                                        <p:cTn id="10" dur="500" fill="hold"/>
                                        <p:tgtEl>
                                          <p:spTgt spid="319"/>
                                        </p:tgtEl>
                                        <p:attrNameLst>
                                          <p:attrName>ppt_w</p:attrName>
                                        </p:attrNameLst>
                                      </p:cBhvr>
                                      <p:tavLst>
                                        <p:tav tm="0">
                                          <p:val>
                                            <p:fltVal val="0"/>
                                          </p:val>
                                        </p:tav>
                                        <p:tav tm="100000">
                                          <p:val>
                                            <p:strVal val="#ppt_w"/>
                                          </p:val>
                                        </p:tav>
                                      </p:tavLst>
                                    </p:anim>
                                    <p:anim calcmode="lin" valueType="num">
                                      <p:cBhvr>
                                        <p:cTn id="11" dur="500" fill="hold"/>
                                        <p:tgtEl>
                                          <p:spTgt spid="319"/>
                                        </p:tgtEl>
                                        <p:attrNameLst>
                                          <p:attrName>ppt_h</p:attrName>
                                        </p:attrNameLst>
                                      </p:cBhvr>
                                      <p:tavLst>
                                        <p:tav tm="0">
                                          <p:val>
                                            <p:fltVal val="0"/>
                                          </p:val>
                                        </p:tav>
                                        <p:tav tm="100000">
                                          <p:val>
                                            <p:strVal val="#ppt_h"/>
                                          </p:val>
                                        </p:tav>
                                      </p:tavLst>
                                    </p:anim>
                                    <p:animEffect transition="in" filter="fade">
                                      <p:cBhvr>
                                        <p:cTn id="12" dur="500"/>
                                        <p:tgtEl>
                                          <p:spTgt spid="319"/>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randombar(horizontal)">
                                      <p:cBhvr>
                                        <p:cTn id="16" dur="500"/>
                                        <p:tgtEl>
                                          <p:spTgt spid="71"/>
                                        </p:tgtEl>
                                      </p:cBhvr>
                                    </p:animEffect>
                                  </p:childTnLst>
                                </p:cTn>
                              </p:par>
                              <p:par>
                                <p:cTn id="17" presetID="14" presetClass="entr" presetSubtype="10" fill="hold" nodeType="withEffect">
                                  <p:stCondLst>
                                    <p:cond delay="0"/>
                                  </p:stCondLst>
                                  <p:childTnLst>
                                    <p:set>
                                      <p:cBhvr>
                                        <p:cTn id="18" dur="1" fill="hold">
                                          <p:stCondLst>
                                            <p:cond delay="0"/>
                                          </p:stCondLst>
                                        </p:cTn>
                                        <p:tgtEl>
                                          <p:spTgt spid="303"/>
                                        </p:tgtEl>
                                        <p:attrNameLst>
                                          <p:attrName>style.visibility</p:attrName>
                                        </p:attrNameLst>
                                      </p:cBhvr>
                                      <p:to>
                                        <p:strVal val="visible"/>
                                      </p:to>
                                    </p:set>
                                    <p:animEffect transition="in" filter="randombar(horizontal)">
                                      <p:cBhvr>
                                        <p:cTn id="19" dur="500"/>
                                        <p:tgtEl>
                                          <p:spTgt spid="303"/>
                                        </p:tgtEl>
                                      </p:cBhvr>
                                    </p:animEffect>
                                  </p:childTnLst>
                                </p:cTn>
                              </p:par>
                              <p:par>
                                <p:cTn id="20" presetID="14" presetClass="entr" presetSubtype="10" fill="hold" nodeType="withEffect">
                                  <p:stCondLst>
                                    <p:cond delay="0"/>
                                  </p:stCondLst>
                                  <p:childTnLst>
                                    <p:set>
                                      <p:cBhvr>
                                        <p:cTn id="21" dur="1" fill="hold">
                                          <p:stCondLst>
                                            <p:cond delay="0"/>
                                          </p:stCondLst>
                                        </p:cTn>
                                        <p:tgtEl>
                                          <p:spTgt spid="313"/>
                                        </p:tgtEl>
                                        <p:attrNameLst>
                                          <p:attrName>style.visibility</p:attrName>
                                        </p:attrNameLst>
                                      </p:cBhvr>
                                      <p:to>
                                        <p:strVal val="visible"/>
                                      </p:to>
                                    </p:set>
                                    <p:animEffect transition="in" filter="randombar(horizontal)">
                                      <p:cBhvr>
                                        <p:cTn id="22" dur="500"/>
                                        <p:tgtEl>
                                          <p:spTgt spid="313"/>
                                        </p:tgtEl>
                                      </p:cBhvr>
                                    </p:animEffect>
                                  </p:childTnLst>
                                </p:cTn>
                              </p:par>
                              <p:par>
                                <p:cTn id="23" presetID="14" presetClass="entr" presetSubtype="10" fill="hold" nodeType="withEffect">
                                  <p:stCondLst>
                                    <p:cond delay="0"/>
                                  </p:stCondLst>
                                  <p:childTnLst>
                                    <p:set>
                                      <p:cBhvr>
                                        <p:cTn id="24" dur="1" fill="hold">
                                          <p:stCondLst>
                                            <p:cond delay="0"/>
                                          </p:stCondLst>
                                        </p:cTn>
                                        <p:tgtEl>
                                          <p:spTgt spid="321"/>
                                        </p:tgtEl>
                                        <p:attrNameLst>
                                          <p:attrName>style.visibility</p:attrName>
                                        </p:attrNameLst>
                                      </p:cBhvr>
                                      <p:to>
                                        <p:strVal val="visible"/>
                                      </p:to>
                                    </p:set>
                                    <p:animEffect transition="in" filter="randombar(horizontal)">
                                      <p:cBhvr>
                                        <p:cTn id="25" dur="500"/>
                                        <p:tgtEl>
                                          <p:spTgt spid="321"/>
                                        </p:tgtEl>
                                      </p:cBhvr>
                                    </p:animEffect>
                                  </p:childTnLst>
                                </p:cTn>
                              </p:par>
                              <p:par>
                                <p:cTn id="26" presetID="14" presetClass="entr" presetSubtype="10" fill="hold" nodeType="withEffect">
                                  <p:stCondLst>
                                    <p:cond delay="0"/>
                                  </p:stCondLst>
                                  <p:childTnLst>
                                    <p:set>
                                      <p:cBhvr>
                                        <p:cTn id="27" dur="1" fill="hold">
                                          <p:stCondLst>
                                            <p:cond delay="0"/>
                                          </p:stCondLst>
                                        </p:cTn>
                                        <p:tgtEl>
                                          <p:spTgt spid="324"/>
                                        </p:tgtEl>
                                        <p:attrNameLst>
                                          <p:attrName>style.visibility</p:attrName>
                                        </p:attrNameLst>
                                      </p:cBhvr>
                                      <p:to>
                                        <p:strVal val="visible"/>
                                      </p:to>
                                    </p:set>
                                    <p:animEffect transition="in" filter="randombar(horizontal)">
                                      <p:cBhvr>
                                        <p:cTn id="28" dur="500"/>
                                        <p:tgtEl>
                                          <p:spTgt spid="324"/>
                                        </p:tgtEl>
                                      </p:cBhvr>
                                    </p:animEffect>
                                  </p:childTnLst>
                                </p:cTn>
                              </p:par>
                              <p:par>
                                <p:cTn id="29" presetID="14" presetClass="entr" presetSubtype="10" fill="hold" nodeType="withEffect">
                                  <p:stCondLst>
                                    <p:cond delay="0"/>
                                  </p:stCondLst>
                                  <p:childTnLst>
                                    <p:set>
                                      <p:cBhvr>
                                        <p:cTn id="30" dur="1" fill="hold">
                                          <p:stCondLst>
                                            <p:cond delay="0"/>
                                          </p:stCondLst>
                                        </p:cTn>
                                        <p:tgtEl>
                                          <p:spTgt spid="342"/>
                                        </p:tgtEl>
                                        <p:attrNameLst>
                                          <p:attrName>style.visibility</p:attrName>
                                        </p:attrNameLst>
                                      </p:cBhvr>
                                      <p:to>
                                        <p:strVal val="visible"/>
                                      </p:to>
                                    </p:set>
                                    <p:animEffect transition="in" filter="randombar(horizontal)">
                                      <p:cBhvr>
                                        <p:cTn id="31" dur="500"/>
                                        <p:tgtEl>
                                          <p:spTgt spid="342"/>
                                        </p:tgtEl>
                                      </p:cBhvr>
                                    </p:animEffect>
                                  </p:childTnLst>
                                </p:cTn>
                              </p:par>
                              <p:par>
                                <p:cTn id="32" presetID="14" presetClass="entr" presetSubtype="10" fill="hold" nodeType="withEffect">
                                  <p:stCondLst>
                                    <p:cond delay="0"/>
                                  </p:stCondLst>
                                  <p:childTnLst>
                                    <p:set>
                                      <p:cBhvr>
                                        <p:cTn id="33" dur="1" fill="hold">
                                          <p:stCondLst>
                                            <p:cond delay="0"/>
                                          </p:stCondLst>
                                        </p:cTn>
                                        <p:tgtEl>
                                          <p:spTgt spid="348"/>
                                        </p:tgtEl>
                                        <p:attrNameLst>
                                          <p:attrName>style.visibility</p:attrName>
                                        </p:attrNameLst>
                                      </p:cBhvr>
                                      <p:to>
                                        <p:strVal val="visible"/>
                                      </p:to>
                                    </p:set>
                                    <p:animEffect transition="in" filter="randombar(horizontal)">
                                      <p:cBhvr>
                                        <p:cTn id="34" dur="500"/>
                                        <p:tgtEl>
                                          <p:spTgt spid="348"/>
                                        </p:tgtEl>
                                      </p:cBhvr>
                                    </p:animEffect>
                                  </p:childTnLst>
                                </p:cTn>
                              </p:par>
                              <p:par>
                                <p:cTn id="35" presetID="14" presetClass="entr" presetSubtype="10" fill="hold" nodeType="withEffect">
                                  <p:stCondLst>
                                    <p:cond delay="0"/>
                                  </p:stCondLst>
                                  <p:childTnLst>
                                    <p:set>
                                      <p:cBhvr>
                                        <p:cTn id="36" dur="1" fill="hold">
                                          <p:stCondLst>
                                            <p:cond delay="0"/>
                                          </p:stCondLst>
                                        </p:cTn>
                                        <p:tgtEl>
                                          <p:spTgt spid="354"/>
                                        </p:tgtEl>
                                        <p:attrNameLst>
                                          <p:attrName>style.visibility</p:attrName>
                                        </p:attrNameLst>
                                      </p:cBhvr>
                                      <p:to>
                                        <p:strVal val="visible"/>
                                      </p:to>
                                    </p:set>
                                    <p:animEffect transition="in" filter="randombar(horizontal)">
                                      <p:cBhvr>
                                        <p:cTn id="37"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bwMode="auto">
          <a:xfrm>
            <a:off x="269769" y="268288"/>
            <a:ext cx="261836" cy="26670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4"/>
          </a:solidFill>
          <a:ln>
            <a:noFill/>
          </a:ln>
        </p:spPr>
        <p:txBody>
          <a:bodyPr/>
          <a:lstStyle/>
          <a:p>
            <a:pPr eaLnBrk="1" hangingPunct="1">
              <a:buFont typeface="Arial" panose="020B0604020202020204" pitchFamily="34" charset="0"/>
              <a:buNone/>
              <a:defRPr/>
            </a:pPr>
            <a:endParaRPr lang="zh-CN" altLang="en-US">
              <a:latin typeface="Arial" panose="020B0604020202020204" pitchFamily="34" charset="0"/>
              <a:ea typeface="宋体" pitchFamily="2" charset="-122"/>
              <a:cs typeface="+mn-cs"/>
            </a:endParaRPr>
          </a:p>
        </p:txBody>
      </p:sp>
      <p:sp>
        <p:nvSpPr>
          <p:cNvPr id="6" name="Freeform 6"/>
          <p:cNvSpPr/>
          <p:nvPr/>
        </p:nvSpPr>
        <p:spPr bwMode="auto">
          <a:xfrm>
            <a:off x="441153" y="441326"/>
            <a:ext cx="263422" cy="269875"/>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4"/>
          </a:solidFill>
          <a:ln>
            <a:noFill/>
          </a:ln>
        </p:spPr>
        <p:txBody>
          <a:bodyPr/>
          <a:lstStyle/>
          <a:p>
            <a:pPr eaLnBrk="1" hangingPunct="1">
              <a:buFont typeface="Arial" panose="020B0604020202020204" pitchFamily="34" charset="0"/>
              <a:buNone/>
              <a:defRPr/>
            </a:pPr>
            <a:endParaRPr lang="zh-CN" altLang="en-US">
              <a:latin typeface="Arial" panose="020B0604020202020204" pitchFamily="34" charset="0"/>
              <a:ea typeface="宋体" pitchFamily="2" charset="-122"/>
              <a:cs typeface="+mn-cs"/>
            </a:endParaRPr>
          </a:p>
        </p:txBody>
      </p:sp>
      <p:sp>
        <p:nvSpPr>
          <p:cNvPr id="7" name="Freeform 7"/>
          <p:cNvSpPr/>
          <p:nvPr/>
        </p:nvSpPr>
        <p:spPr bwMode="auto">
          <a:xfrm>
            <a:off x="265010" y="623888"/>
            <a:ext cx="261835" cy="266700"/>
          </a:xfrm>
          <a:custGeom>
            <a:avLst/>
            <a:gdLst>
              <a:gd name="T0" fmla="*/ 11 w 295"/>
              <a:gd name="T1" fmla="*/ 128 h 295"/>
              <a:gd name="T2" fmla="*/ 128 w 295"/>
              <a:gd name="T3" fmla="*/ 11 h 295"/>
              <a:gd name="T4" fmla="*/ 167 w 295"/>
              <a:gd name="T5" fmla="*/ 11 h 295"/>
              <a:gd name="T6" fmla="*/ 284 w 295"/>
              <a:gd name="T7" fmla="*/ 128 h 295"/>
              <a:gd name="T8" fmla="*/ 284 w 295"/>
              <a:gd name="T9" fmla="*/ 167 h 295"/>
              <a:gd name="T10" fmla="*/ 167 w 295"/>
              <a:gd name="T11" fmla="*/ 284 h 295"/>
              <a:gd name="T12" fmla="*/ 128 w 295"/>
              <a:gd name="T13" fmla="*/ 284 h 295"/>
              <a:gd name="T14" fmla="*/ 11 w 295"/>
              <a:gd name="T15" fmla="*/ 167 h 295"/>
              <a:gd name="T16" fmla="*/ 11 w 295"/>
              <a:gd name="T17" fmla="*/ 12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95">
                <a:moveTo>
                  <a:pt x="11" y="128"/>
                </a:moveTo>
                <a:lnTo>
                  <a:pt x="128" y="11"/>
                </a:lnTo>
                <a:cubicBezTo>
                  <a:pt x="139" y="0"/>
                  <a:pt x="156" y="0"/>
                  <a:pt x="167" y="11"/>
                </a:cubicBezTo>
                <a:lnTo>
                  <a:pt x="284" y="128"/>
                </a:lnTo>
                <a:cubicBezTo>
                  <a:pt x="295" y="139"/>
                  <a:pt x="295" y="156"/>
                  <a:pt x="284" y="167"/>
                </a:cubicBezTo>
                <a:lnTo>
                  <a:pt x="167" y="284"/>
                </a:lnTo>
                <a:cubicBezTo>
                  <a:pt x="156" y="295"/>
                  <a:pt x="139" y="295"/>
                  <a:pt x="128" y="284"/>
                </a:cubicBezTo>
                <a:lnTo>
                  <a:pt x="11" y="167"/>
                </a:lnTo>
                <a:cubicBezTo>
                  <a:pt x="0" y="156"/>
                  <a:pt x="0" y="139"/>
                  <a:pt x="11" y="128"/>
                </a:cubicBezTo>
                <a:close/>
              </a:path>
            </a:pathLst>
          </a:custGeom>
          <a:solidFill>
            <a:schemeClr val="accent4"/>
          </a:solidFill>
          <a:ln>
            <a:noFill/>
          </a:ln>
        </p:spPr>
        <p:txBody>
          <a:bodyPr/>
          <a:lstStyle/>
          <a:p>
            <a:pPr eaLnBrk="1" hangingPunct="1">
              <a:buFont typeface="Arial" panose="020B0604020202020204" pitchFamily="34" charset="0"/>
              <a:buNone/>
              <a:defRPr/>
            </a:pPr>
            <a:endParaRPr lang="zh-CN" altLang="en-US">
              <a:latin typeface="Arial" panose="020B0604020202020204" pitchFamily="34" charset="0"/>
              <a:ea typeface="宋体" pitchFamily="2" charset="-122"/>
              <a:cs typeface="+mn-cs"/>
            </a:endParaRPr>
          </a:p>
        </p:txBody>
      </p:sp>
      <p:sp>
        <p:nvSpPr>
          <p:cNvPr id="48" name="Freeform 6"/>
          <p:cNvSpPr/>
          <p:nvPr/>
        </p:nvSpPr>
        <p:spPr bwMode="auto">
          <a:xfrm>
            <a:off x="2469186" y="3836988"/>
            <a:ext cx="1350435" cy="946150"/>
          </a:xfrm>
          <a:custGeom>
            <a:avLst/>
            <a:gdLst>
              <a:gd name="T0" fmla="*/ 0 w 1432"/>
              <a:gd name="T1" fmla="*/ 290 h 1002"/>
              <a:gd name="T2" fmla="*/ 1432 w 1432"/>
              <a:gd name="T3" fmla="*/ 0 h 1002"/>
              <a:gd name="T4" fmla="*/ 1245 w 1432"/>
              <a:gd name="T5" fmla="*/ 793 h 1002"/>
              <a:gd name="T6" fmla="*/ 275 w 1432"/>
              <a:gd name="T7" fmla="*/ 1002 h 1002"/>
              <a:gd name="T8" fmla="*/ 0 w 1432"/>
              <a:gd name="T9" fmla="*/ 290 h 1002"/>
            </a:gdLst>
            <a:ahLst/>
            <a:cxnLst>
              <a:cxn ang="0">
                <a:pos x="T0" y="T1"/>
              </a:cxn>
              <a:cxn ang="0">
                <a:pos x="T2" y="T3"/>
              </a:cxn>
              <a:cxn ang="0">
                <a:pos x="T4" y="T5"/>
              </a:cxn>
              <a:cxn ang="0">
                <a:pos x="T6" y="T7"/>
              </a:cxn>
              <a:cxn ang="0">
                <a:pos x="T8" y="T9"/>
              </a:cxn>
            </a:cxnLst>
            <a:rect l="0" t="0" r="r" b="b"/>
            <a:pathLst>
              <a:path w="1432" h="1002">
                <a:moveTo>
                  <a:pt x="0" y="290"/>
                </a:moveTo>
                <a:lnTo>
                  <a:pt x="1432" y="0"/>
                </a:lnTo>
                <a:lnTo>
                  <a:pt x="1245" y="793"/>
                </a:lnTo>
                <a:lnTo>
                  <a:pt x="275" y="1002"/>
                </a:lnTo>
                <a:lnTo>
                  <a:pt x="0" y="290"/>
                </a:lnTo>
                <a:close/>
              </a:path>
            </a:pathLst>
          </a:custGeom>
          <a:solidFill>
            <a:schemeClr val="tx1">
              <a:lumMod val="50000"/>
            </a:schemeClr>
          </a:solidFill>
          <a:ln>
            <a:noFill/>
          </a:ln>
        </p:spPr>
        <p:txBody>
          <a:bodyPr/>
          <a:lstStyle/>
          <a:p>
            <a:pPr eaLnBrk="1" hangingPunct="1">
              <a:buFont typeface="Arial" panose="020B0604020202020204" pitchFamily="34" charset="0"/>
              <a:buNone/>
              <a:defRPr/>
            </a:pPr>
            <a:endParaRPr lang="zh-CN" altLang="en-US">
              <a:latin typeface="Arial" panose="020B0604020202020204" pitchFamily="34" charset="0"/>
              <a:ea typeface="宋体" pitchFamily="2" charset="-122"/>
              <a:cs typeface="+mn-cs"/>
            </a:endParaRPr>
          </a:p>
        </p:txBody>
      </p:sp>
      <p:sp>
        <p:nvSpPr>
          <p:cNvPr id="49" name="Oval 7"/>
          <p:cNvSpPr>
            <a:spLocks noChangeArrowheads="1"/>
          </p:cNvSpPr>
          <p:nvPr/>
        </p:nvSpPr>
        <p:spPr bwMode="auto">
          <a:xfrm>
            <a:off x="1245702" y="2647951"/>
            <a:ext cx="2205763" cy="2206625"/>
          </a:xfrm>
          <a:prstGeom prst="ellipse">
            <a:avLst/>
          </a:prstGeom>
          <a:solidFill>
            <a:schemeClr val="accent4"/>
          </a:solidFill>
          <a:ln>
            <a:noFill/>
          </a:ln>
        </p:spPr>
        <p:txBody>
          <a:bodyPr/>
          <a:lstStyle/>
          <a:p>
            <a:pPr eaLnBrk="1" hangingPunct="1">
              <a:buFont typeface="Arial" panose="020B0604020202020204" pitchFamily="34" charset="0"/>
              <a:buNone/>
              <a:defRPr/>
            </a:pPr>
            <a:endParaRPr lang="zh-CN" altLang="en-US">
              <a:latin typeface="Arial" panose="020B0604020202020204" pitchFamily="34" charset="0"/>
              <a:ea typeface="宋体" pitchFamily="2" charset="-122"/>
              <a:cs typeface="+mn-cs"/>
            </a:endParaRPr>
          </a:p>
        </p:txBody>
      </p:sp>
      <p:sp>
        <p:nvSpPr>
          <p:cNvPr id="50" name="Freeform 8"/>
          <p:cNvSpPr>
            <a:spLocks noChangeArrowheads="1"/>
          </p:cNvSpPr>
          <p:nvPr/>
        </p:nvSpPr>
        <p:spPr bwMode="auto">
          <a:xfrm>
            <a:off x="671251" y="3836988"/>
            <a:ext cx="3148370" cy="717550"/>
          </a:xfrm>
          <a:custGeom>
            <a:avLst/>
            <a:gdLst>
              <a:gd name="T0" fmla="*/ 0 w 3337"/>
              <a:gd name="T1" fmla="*/ 0 h 760"/>
              <a:gd name="T2" fmla="*/ 2147483646 w 3337"/>
              <a:gd name="T3" fmla="*/ 0 h 760"/>
              <a:gd name="T4" fmla="*/ 2147483646 w 3337"/>
              <a:gd name="T5" fmla="*/ 2147483646 h 760"/>
              <a:gd name="T6" fmla="*/ 2147483646 w 3337"/>
              <a:gd name="T7" fmla="*/ 2147483646 h 760"/>
              <a:gd name="T8" fmla="*/ 0 w 3337"/>
              <a:gd name="T9" fmla="*/ 0 h 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37" h="760">
                <a:moveTo>
                  <a:pt x="0" y="0"/>
                </a:moveTo>
                <a:lnTo>
                  <a:pt x="3337" y="0"/>
                </a:lnTo>
                <a:lnTo>
                  <a:pt x="3150" y="760"/>
                </a:lnTo>
                <a:lnTo>
                  <a:pt x="275" y="760"/>
                </a:lnTo>
                <a:lnTo>
                  <a:pt x="0"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4" name="Freeform 9"/>
          <p:cNvSpPr>
            <a:spLocks noChangeArrowheads="1"/>
          </p:cNvSpPr>
          <p:nvPr/>
        </p:nvSpPr>
        <p:spPr bwMode="auto">
          <a:xfrm>
            <a:off x="4713034" y="1185864"/>
            <a:ext cx="2672306" cy="511175"/>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8"/>
                </a:moveTo>
                <a:lnTo>
                  <a:pt x="2601" y="0"/>
                </a:lnTo>
                <a:lnTo>
                  <a:pt x="2601" y="517"/>
                </a:lnTo>
                <a:lnTo>
                  <a:pt x="189" y="627"/>
                </a:lnTo>
                <a:lnTo>
                  <a:pt x="0" y="118"/>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6" name="Freeform 10"/>
          <p:cNvSpPr>
            <a:spLocks noChangeArrowheads="1"/>
          </p:cNvSpPr>
          <p:nvPr/>
        </p:nvSpPr>
        <p:spPr bwMode="auto">
          <a:xfrm>
            <a:off x="4546412" y="1185864"/>
            <a:ext cx="2883361" cy="420687"/>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7" name="Freeform 11"/>
          <p:cNvSpPr>
            <a:spLocks noChangeArrowheads="1"/>
          </p:cNvSpPr>
          <p:nvPr/>
        </p:nvSpPr>
        <p:spPr bwMode="auto">
          <a:xfrm>
            <a:off x="4713034" y="2873375"/>
            <a:ext cx="2672306" cy="508000"/>
          </a:xfrm>
          <a:custGeom>
            <a:avLst/>
            <a:gdLst>
              <a:gd name="T0" fmla="*/ 0 w 2601"/>
              <a:gd name="T1" fmla="*/ 2147483646 h 626"/>
              <a:gd name="T2" fmla="*/ 2147483646 w 2601"/>
              <a:gd name="T3" fmla="*/ 0 h 626"/>
              <a:gd name="T4" fmla="*/ 2147483646 w 2601"/>
              <a:gd name="T5" fmla="*/ 2147483646 h 626"/>
              <a:gd name="T6" fmla="*/ 2147483646 w 2601"/>
              <a:gd name="T7" fmla="*/ 2147483646 h 626"/>
              <a:gd name="T8" fmla="*/ 0 w 2601"/>
              <a:gd name="T9" fmla="*/ 2147483646 h 6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6">
                <a:moveTo>
                  <a:pt x="0" y="118"/>
                </a:moveTo>
                <a:lnTo>
                  <a:pt x="2601" y="0"/>
                </a:lnTo>
                <a:lnTo>
                  <a:pt x="2601" y="517"/>
                </a:lnTo>
                <a:lnTo>
                  <a:pt x="189" y="626"/>
                </a:lnTo>
                <a:lnTo>
                  <a:pt x="0" y="118"/>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 name="Freeform 12"/>
          <p:cNvSpPr>
            <a:spLocks noChangeArrowheads="1"/>
          </p:cNvSpPr>
          <p:nvPr/>
        </p:nvSpPr>
        <p:spPr bwMode="auto">
          <a:xfrm>
            <a:off x="4546412" y="2873375"/>
            <a:ext cx="2883361" cy="419100"/>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9" name="Freeform 13"/>
          <p:cNvSpPr>
            <a:spLocks noChangeArrowheads="1"/>
          </p:cNvSpPr>
          <p:nvPr/>
        </p:nvSpPr>
        <p:spPr bwMode="auto">
          <a:xfrm>
            <a:off x="4713034" y="4552951"/>
            <a:ext cx="2672306" cy="511175"/>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9"/>
                </a:moveTo>
                <a:lnTo>
                  <a:pt x="2601" y="0"/>
                </a:lnTo>
                <a:lnTo>
                  <a:pt x="2601" y="517"/>
                </a:lnTo>
                <a:lnTo>
                  <a:pt x="189" y="627"/>
                </a:lnTo>
                <a:lnTo>
                  <a:pt x="0" y="119"/>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0" name="Freeform 14"/>
          <p:cNvSpPr>
            <a:spLocks noChangeArrowheads="1"/>
          </p:cNvSpPr>
          <p:nvPr/>
        </p:nvSpPr>
        <p:spPr bwMode="auto">
          <a:xfrm>
            <a:off x="4546412" y="4552950"/>
            <a:ext cx="2883361" cy="420688"/>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4" name="标题 1"/>
          <p:cNvSpPr>
            <a:spLocks noGrp="1"/>
          </p:cNvSpPr>
          <p:nvPr>
            <p:ph type="title"/>
          </p:nvPr>
        </p:nvSpPr>
        <p:spPr>
          <a:xfrm>
            <a:off x="778827" y="-310642"/>
            <a:ext cx="10723035" cy="1336956"/>
          </a:xfrm>
        </p:spPr>
        <p:txBody>
          <a:bodyPr/>
          <a:lstStyle/>
          <a:p>
            <a:r>
              <a:rPr lang="zh-CN" altLang="en-US" sz="4800" b="1" dirty="0" smtClean="0">
                <a:solidFill>
                  <a:srgbClr val="000000"/>
                </a:solidFill>
              </a:rPr>
              <a:t>主要内容</a:t>
            </a:r>
            <a:endParaRPr lang="zh-CN" altLang="en-US" sz="4800" b="1" dirty="0">
              <a:solidFill>
                <a:srgbClr val="000000"/>
              </a:solidFill>
            </a:endParaRPr>
          </a:p>
        </p:txBody>
      </p:sp>
      <p:sp>
        <p:nvSpPr>
          <p:cNvPr id="2" name="矩形 1"/>
          <p:cNvSpPr/>
          <p:nvPr/>
        </p:nvSpPr>
        <p:spPr>
          <a:xfrm>
            <a:off x="4057077" y="1989680"/>
            <a:ext cx="8032968" cy="646331"/>
          </a:xfrm>
          <a:prstGeom prst="rect">
            <a:avLst/>
          </a:prstGeom>
        </p:spPr>
        <p:txBody>
          <a:bodyPr wrap="none">
            <a:spAutoFit/>
          </a:bodyPr>
          <a:lstStyle/>
          <a:p>
            <a:r>
              <a:rPr lang="zh-CN" altLang="en-US" sz="3600" b="1" dirty="0"/>
              <a:t>一、经济全球化进程中的当代世界经济</a:t>
            </a:r>
            <a:endParaRPr lang="en-US" altLang="zh-CN" sz="3600" b="1" dirty="0"/>
          </a:p>
        </p:txBody>
      </p:sp>
      <p:sp>
        <p:nvSpPr>
          <p:cNvPr id="3" name="矩形 2"/>
          <p:cNvSpPr/>
          <p:nvPr/>
        </p:nvSpPr>
        <p:spPr>
          <a:xfrm>
            <a:off x="4224494" y="3585104"/>
            <a:ext cx="6186309" cy="646331"/>
          </a:xfrm>
          <a:prstGeom prst="rect">
            <a:avLst/>
          </a:prstGeom>
        </p:spPr>
        <p:txBody>
          <a:bodyPr wrap="none">
            <a:spAutoFit/>
          </a:bodyPr>
          <a:lstStyle/>
          <a:p>
            <a:r>
              <a:rPr lang="zh-CN" altLang="en-US" sz="3600" b="1" dirty="0">
                <a:solidFill>
                  <a:srgbClr val="000000"/>
                </a:solidFill>
              </a:rPr>
              <a:t>二、引领经济全球化健康发展</a:t>
            </a:r>
            <a:endParaRPr lang="en-US" altLang="zh-CN" sz="3600" b="1" dirty="0">
              <a:solidFill>
                <a:srgbClr val="000000"/>
              </a:solidFill>
            </a:endParaRPr>
          </a:p>
        </p:txBody>
      </p:sp>
      <p:sp>
        <p:nvSpPr>
          <p:cNvPr id="4" name="矩形 3"/>
          <p:cNvSpPr/>
          <p:nvPr/>
        </p:nvSpPr>
        <p:spPr>
          <a:xfrm>
            <a:off x="4055608" y="5304445"/>
            <a:ext cx="7109639" cy="646331"/>
          </a:xfrm>
          <a:prstGeom prst="rect">
            <a:avLst/>
          </a:prstGeom>
        </p:spPr>
        <p:txBody>
          <a:bodyPr wrap="none">
            <a:spAutoFit/>
          </a:bodyPr>
          <a:lstStyle/>
          <a:p>
            <a:r>
              <a:rPr lang="zh-CN" altLang="en-US" sz="3600" b="1" dirty="0"/>
              <a:t>三、中国成为世界经济的主要引擎</a:t>
            </a:r>
            <a:endParaRPr lang="en-US" altLang="zh-CN" sz="3600" b="1" dirty="0"/>
          </a:p>
        </p:txBody>
      </p:sp>
    </p:spTree>
    <p:extLst>
      <p:ext uri="{BB962C8B-B14F-4D97-AF65-F5344CB8AC3E}">
        <p14:creationId xmlns:p14="http://schemas.microsoft.com/office/powerpoint/2010/main" val="3960780201"/>
      </p:ext>
    </p:extLst>
  </p:cSld>
  <p:clrMapOvr>
    <a:masterClrMapping/>
  </p:clrMapOvr>
  <p:transition spd="slow" advTm="5644">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300" fill="hold"/>
                                        <p:tgtEl>
                                          <p:spTgt spid="6"/>
                                        </p:tgtEl>
                                        <p:attrNameLst>
                                          <p:attrName>ppt_x</p:attrName>
                                        </p:attrNameLst>
                                      </p:cBhvr>
                                      <p:tavLst>
                                        <p:tav tm="0">
                                          <p:val>
                                            <p:strVal val="0-#ppt_w/2"/>
                                          </p:val>
                                        </p:tav>
                                        <p:tav tm="100000">
                                          <p:val>
                                            <p:strVal val="#ppt_x"/>
                                          </p:val>
                                        </p:tav>
                                      </p:tavLst>
                                    </p:anim>
                                    <p:anim calcmode="lin" valueType="num">
                                      <p:cBhvr additive="base">
                                        <p:cTn id="12" dur="3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 fill="hold"/>
                                        <p:tgtEl>
                                          <p:spTgt spid="7"/>
                                        </p:tgtEl>
                                        <p:attrNameLst>
                                          <p:attrName>ppt_x</p:attrName>
                                        </p:attrNameLst>
                                      </p:cBhvr>
                                      <p:tavLst>
                                        <p:tav tm="0">
                                          <p:val>
                                            <p:strVal val="0-#ppt_w/2"/>
                                          </p:val>
                                        </p:tav>
                                        <p:tav tm="100000">
                                          <p:val>
                                            <p:strVal val="#ppt_x"/>
                                          </p:val>
                                        </p:tav>
                                      </p:tavLst>
                                    </p:anim>
                                    <p:anim calcmode="lin" valueType="num">
                                      <p:cBhvr additive="base">
                                        <p:cTn id="16" dur="300" fill="hold"/>
                                        <p:tgtEl>
                                          <p:spTgt spid="7"/>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400"/>
                            </p:stCondLst>
                            <p:childTnLst>
                              <p:par>
                                <p:cTn id="18" presetID="52"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Scale>
                                      <p:cBhvr>
                                        <p:cTn id="20"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1" dur="1000" decel="50000" fill="hold">
                                          <p:stCondLst>
                                            <p:cond delay="0"/>
                                          </p:stCondLst>
                                        </p:cTn>
                                        <p:tgtEl>
                                          <p:spTgt spid="49"/>
                                        </p:tgtEl>
                                        <p:attrNameLst>
                                          <p:attrName>ppt_x,ppt_y</p:attrName>
                                        </p:attrNameLst>
                                      </p:cBhvr>
                                      <p:rCtr x="0" y="0"/>
                                    </p:animMotion>
                                    <p:animEffect transition="in" filter="fade">
                                      <p:cBhvr>
                                        <p:cTn id="22" dur="1000"/>
                                        <p:tgtEl>
                                          <p:spTgt spid="49"/>
                                        </p:tgtEl>
                                      </p:cBhvr>
                                    </p:animEffect>
                                  </p:childTnLst>
                                </p:cTn>
                              </p:par>
                            </p:childTnLst>
                          </p:cTn>
                        </p:par>
                        <p:par>
                          <p:cTn id="23" fill="hold" nodeType="afterGroup">
                            <p:stCondLst>
                              <p:cond delay="1400"/>
                            </p:stCondLst>
                            <p:childTnLst>
                              <p:par>
                                <p:cTn id="24" presetID="22" presetClass="entr" presetSubtype="8" fill="hold"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par>
                          <p:cTn id="27" fill="hold" nodeType="afterGroup">
                            <p:stCondLst>
                              <p:cond delay="1900"/>
                            </p:stCondLst>
                            <p:childTnLst>
                              <p:par>
                                <p:cTn id="28" presetID="22" presetClass="entr" presetSubtype="2"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right)">
                                      <p:cBhvr>
                                        <p:cTn id="30" dur="500"/>
                                        <p:tgtEl>
                                          <p:spTgt spid="50"/>
                                        </p:tgtEl>
                                      </p:cBhvr>
                                    </p:animEffect>
                                  </p:childTnLst>
                                </p:cTn>
                              </p:par>
                            </p:childTnLst>
                          </p:cTn>
                        </p:par>
                        <p:par>
                          <p:cTn id="31" fill="hold" nodeType="afterGroup">
                            <p:stCondLst>
                              <p:cond delay="2400"/>
                            </p:stCondLst>
                            <p:childTnLst>
                              <p:par>
                                <p:cTn id="32" presetID="22" presetClass="entr" presetSubtype="8"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left)">
                                      <p:cBhvr>
                                        <p:cTn id="34" dur="300"/>
                                        <p:tgtEl>
                                          <p:spTgt spid="54"/>
                                        </p:tgtEl>
                                      </p:cBhvr>
                                    </p:animEffect>
                                  </p:childTnLst>
                                </p:cTn>
                              </p:par>
                            </p:childTnLst>
                          </p:cTn>
                        </p:par>
                        <p:par>
                          <p:cTn id="35" fill="hold" nodeType="afterGroup">
                            <p:stCondLst>
                              <p:cond delay="2700"/>
                            </p:stCondLst>
                            <p:childTnLst>
                              <p:par>
                                <p:cTn id="36" presetID="22" presetClass="entr" presetSubtype="2"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right)">
                                      <p:cBhvr>
                                        <p:cTn id="38" dur="400"/>
                                        <p:tgtEl>
                                          <p:spTgt spid="56"/>
                                        </p:tgtEl>
                                      </p:cBhvr>
                                    </p:animEffect>
                                  </p:childTnLst>
                                </p:cTn>
                              </p:par>
                            </p:childTnLst>
                          </p:cTn>
                        </p:par>
                        <p:par>
                          <p:cTn id="39" fill="hold" nodeType="afterGroup">
                            <p:stCondLst>
                              <p:cond delay="3100"/>
                            </p:stCondLst>
                            <p:childTnLst>
                              <p:par>
                                <p:cTn id="40" presetID="22" presetClass="entr" presetSubtype="8"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300"/>
                                        <p:tgtEl>
                                          <p:spTgt spid="57"/>
                                        </p:tgtEl>
                                      </p:cBhvr>
                                    </p:animEffect>
                                  </p:childTnLst>
                                </p:cTn>
                              </p:par>
                            </p:childTnLst>
                          </p:cTn>
                        </p:par>
                        <p:par>
                          <p:cTn id="43" fill="hold" nodeType="afterGroup">
                            <p:stCondLst>
                              <p:cond delay="3400"/>
                            </p:stCondLst>
                            <p:childTnLst>
                              <p:par>
                                <p:cTn id="44" presetID="22" presetClass="entr" presetSubtype="2" fill="hold" grpId="0" nodeType="after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right)">
                                      <p:cBhvr>
                                        <p:cTn id="46" dur="400"/>
                                        <p:tgtEl>
                                          <p:spTgt spid="58"/>
                                        </p:tgtEl>
                                      </p:cBhvr>
                                    </p:animEffect>
                                  </p:childTnLst>
                                </p:cTn>
                              </p:par>
                            </p:childTnLst>
                          </p:cTn>
                        </p:par>
                        <p:par>
                          <p:cTn id="47" fill="hold" nodeType="afterGroup">
                            <p:stCondLst>
                              <p:cond delay="3800"/>
                            </p:stCondLst>
                            <p:childTnLst>
                              <p:par>
                                <p:cTn id="48" presetID="22" presetClass="entr" presetSubtype="8" fill="hold" grpId="0" nodeType="after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left)">
                                      <p:cBhvr>
                                        <p:cTn id="50" dur="300"/>
                                        <p:tgtEl>
                                          <p:spTgt spid="59"/>
                                        </p:tgtEl>
                                      </p:cBhvr>
                                    </p:animEffect>
                                  </p:childTnLst>
                                </p:cTn>
                              </p:par>
                            </p:childTnLst>
                          </p:cTn>
                        </p:par>
                        <p:par>
                          <p:cTn id="51" fill="hold" nodeType="afterGroup">
                            <p:stCondLst>
                              <p:cond delay="4100"/>
                            </p:stCondLst>
                            <p:childTnLst>
                              <p:par>
                                <p:cTn id="52" presetID="22" presetClass="entr" presetSubtype="2" fill="hold" grpId="0" nodeType="after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right)">
                                      <p:cBhvr>
                                        <p:cTn id="54" dur="4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4" grpId="0" animBg="1"/>
      <p:bldP spid="56" grpId="0" animBg="1"/>
      <p:bldP spid="57" grpId="0" animBg="1"/>
      <p:bldP spid="58" grpId="0" animBg="1"/>
      <p:bldP spid="59" grpId="0" animBg="1"/>
      <p:bldP spid="6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经济全球化对世界的影响</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normAutofit lnSpcReduction="10000"/>
          </a:bodyPr>
          <a:lstStyle/>
          <a:p>
            <a:r>
              <a:rPr lang="zh-CN" altLang="en-US" b="1" dirty="0" smtClean="0">
                <a:solidFill>
                  <a:schemeClr val="tx1"/>
                </a:solidFill>
              </a:rPr>
              <a:t>对发达国家的影响</a:t>
            </a:r>
            <a:endParaRPr lang="en-US" altLang="zh-CN" b="1" dirty="0" smtClean="0">
              <a:solidFill>
                <a:schemeClr val="tx1"/>
              </a:solidFill>
            </a:endParaRPr>
          </a:p>
          <a:p>
            <a:pPr lvl="1"/>
            <a:r>
              <a:rPr lang="zh-CN" altLang="en-US" b="1" dirty="0" smtClean="0"/>
              <a:t>发达国家是经济全球化的主导者和主要受益者</a:t>
            </a:r>
            <a:endParaRPr lang="en-US" altLang="zh-CN" b="1" dirty="0" smtClean="0"/>
          </a:p>
          <a:p>
            <a:pPr lvl="2"/>
            <a:r>
              <a:rPr lang="zh-CN" altLang="en-US" b="1" dirty="0" smtClean="0"/>
              <a:t>工业革命早，经济实力强，技术水平高，市场体制成熟</a:t>
            </a:r>
            <a:endParaRPr lang="en-US" altLang="zh-CN" b="1" dirty="0" smtClean="0"/>
          </a:p>
          <a:p>
            <a:pPr lvl="1"/>
            <a:r>
              <a:rPr lang="zh-CN" altLang="en-US" b="1" dirty="0" smtClean="0"/>
              <a:t>积极的影响</a:t>
            </a:r>
            <a:endParaRPr lang="en-US" altLang="zh-CN" b="1" dirty="0" smtClean="0"/>
          </a:p>
          <a:p>
            <a:pPr lvl="2"/>
            <a:r>
              <a:rPr lang="zh-CN" altLang="en-US" b="1" dirty="0" smtClean="0"/>
              <a:t>利用国外的自然资源和廉价劳动力，获得更大市场份额，获得多重经济利益</a:t>
            </a:r>
            <a:endParaRPr lang="en-US" altLang="zh-CN" b="1" dirty="0" smtClean="0"/>
          </a:p>
          <a:p>
            <a:pPr lvl="2"/>
            <a:r>
              <a:rPr lang="zh-CN" altLang="en-US" b="1" dirty="0" smtClean="0"/>
              <a:t>加快了发达国家</a:t>
            </a:r>
            <a:r>
              <a:rPr lang="zh-CN" altLang="en-US" b="1" dirty="0" smtClean="0">
                <a:solidFill>
                  <a:srgbClr val="FF0000"/>
                </a:solidFill>
              </a:rPr>
              <a:t>产业转型升级</a:t>
            </a:r>
            <a:endParaRPr lang="en-US" altLang="zh-CN" b="1" dirty="0" smtClean="0">
              <a:solidFill>
                <a:srgbClr val="FF0000"/>
              </a:solidFill>
            </a:endParaRPr>
          </a:p>
          <a:p>
            <a:pPr lvl="2"/>
            <a:r>
              <a:rPr lang="zh-CN" altLang="en-US" b="1" dirty="0" smtClean="0">
                <a:solidFill>
                  <a:srgbClr val="FF0000"/>
                </a:solidFill>
              </a:rPr>
              <a:t>科技全球化</a:t>
            </a:r>
            <a:r>
              <a:rPr lang="zh-CN" altLang="en-US" b="1" dirty="0" smtClean="0"/>
              <a:t>和人员全球流动，有助于增强发达国家的科技和产业竞争力</a:t>
            </a:r>
            <a:endParaRPr lang="en-US" altLang="zh-CN" b="1" dirty="0" smtClean="0"/>
          </a:p>
          <a:p>
            <a:pPr lvl="1"/>
            <a:r>
              <a:rPr lang="zh-CN" altLang="en-US" b="1" dirty="0" smtClean="0"/>
              <a:t>消极的影响</a:t>
            </a:r>
            <a:endParaRPr lang="en-US" altLang="zh-CN" b="1" dirty="0" smtClean="0"/>
          </a:p>
          <a:p>
            <a:pPr lvl="2"/>
            <a:r>
              <a:rPr lang="zh-CN" altLang="en-US" b="1" dirty="0" smtClean="0"/>
              <a:t>金融资本流动加快，规模扩大，金融创新层出不穷，金融监管难度增大，导致金融风险严重</a:t>
            </a:r>
            <a:endParaRPr lang="en-US" altLang="zh-CN" b="1" dirty="0" smtClean="0"/>
          </a:p>
          <a:p>
            <a:pPr lvl="2"/>
            <a:r>
              <a:rPr lang="zh-CN" altLang="en-US" b="1" dirty="0" smtClean="0"/>
              <a:t>一些发达国家出现产业“空心化”</a:t>
            </a:r>
            <a:endParaRPr lang="en-US" altLang="zh-CN" b="1" dirty="0" smtClean="0"/>
          </a:p>
          <a:p>
            <a:pPr lvl="1"/>
            <a:r>
              <a:rPr lang="zh-CN" altLang="en-US" b="1" dirty="0" smtClean="0"/>
              <a:t>虽然总体是最大受益者，但</a:t>
            </a:r>
            <a:r>
              <a:rPr lang="zh-CN" altLang="en-US" b="1" dirty="0" smtClean="0">
                <a:solidFill>
                  <a:srgbClr val="FF0000"/>
                </a:solidFill>
              </a:rPr>
              <a:t>国家、地区、行业、人群</a:t>
            </a:r>
            <a:r>
              <a:rPr lang="zh-CN" altLang="en-US" b="1" dirty="0" smtClean="0"/>
              <a:t>等不均衡，贫富悬殊很普遍</a:t>
            </a:r>
            <a:endParaRPr lang="en-US" altLang="zh-CN" b="1" dirty="0" smtClean="0"/>
          </a:p>
        </p:txBody>
      </p:sp>
      <p:pic>
        <p:nvPicPr>
          <p:cNvPr id="4" name="图片 3"/>
          <p:cNvPicPr>
            <a:picLocks noChangeAspect="1"/>
          </p:cNvPicPr>
          <p:nvPr/>
        </p:nvPicPr>
        <p:blipFill>
          <a:blip r:embed="rId2"/>
          <a:stretch>
            <a:fillRect/>
          </a:stretch>
        </p:blipFill>
        <p:spPr>
          <a:xfrm>
            <a:off x="9797907" y="363164"/>
            <a:ext cx="1373329" cy="1972226"/>
          </a:xfrm>
          <a:prstGeom prst="rect">
            <a:avLst/>
          </a:prstGeom>
        </p:spPr>
      </p:pic>
    </p:spTree>
    <p:extLst>
      <p:ext uri="{BB962C8B-B14F-4D97-AF65-F5344CB8AC3E}">
        <p14:creationId xmlns:p14="http://schemas.microsoft.com/office/powerpoint/2010/main" val="366627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8379872" y="5480510"/>
            <a:ext cx="1572102" cy="1571889"/>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13" name="椭圆 1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14" name="组合 13"/>
          <p:cNvGrpSpPr/>
          <p:nvPr/>
        </p:nvGrpSpPr>
        <p:grpSpPr>
          <a:xfrm>
            <a:off x="6344022" y="6140296"/>
            <a:ext cx="840161" cy="840047"/>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sp>
          <p:nvSpPr>
            <p:cNvPr id="16" name="椭圆 1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grpSp>
      <p:grpSp>
        <p:nvGrpSpPr>
          <p:cNvPr id="17" name="组合 16"/>
          <p:cNvGrpSpPr/>
          <p:nvPr/>
        </p:nvGrpSpPr>
        <p:grpSpPr>
          <a:xfrm>
            <a:off x="7248918" y="6560321"/>
            <a:ext cx="1187152" cy="1186992"/>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sp>
          <p:nvSpPr>
            <p:cNvPr id="19" name="椭圆 1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grpSp>
      <p:grpSp>
        <p:nvGrpSpPr>
          <p:cNvPr id="20" name="组合 19"/>
          <p:cNvGrpSpPr/>
          <p:nvPr/>
        </p:nvGrpSpPr>
        <p:grpSpPr>
          <a:xfrm>
            <a:off x="10345050" y="6307229"/>
            <a:ext cx="914241" cy="914118"/>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22" name="椭圆 2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23" name="组合 22"/>
          <p:cNvGrpSpPr/>
          <p:nvPr/>
        </p:nvGrpSpPr>
        <p:grpSpPr>
          <a:xfrm>
            <a:off x="1021919" y="6718577"/>
            <a:ext cx="785006" cy="784900"/>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sp>
          <p:nvSpPr>
            <p:cNvPr id="25" name="椭圆 24"/>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grpSp>
      <p:grpSp>
        <p:nvGrpSpPr>
          <p:cNvPr id="26" name="组合 25"/>
          <p:cNvGrpSpPr/>
          <p:nvPr/>
        </p:nvGrpSpPr>
        <p:grpSpPr>
          <a:xfrm>
            <a:off x="5283342" y="6037939"/>
            <a:ext cx="336596" cy="336551"/>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sp>
          <p:nvSpPr>
            <p:cNvPr id="28" name="椭圆 2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grpSp>
      <p:grpSp>
        <p:nvGrpSpPr>
          <p:cNvPr id="29" name="组合 28"/>
          <p:cNvGrpSpPr/>
          <p:nvPr/>
        </p:nvGrpSpPr>
        <p:grpSpPr>
          <a:xfrm>
            <a:off x="4241669" y="5767621"/>
            <a:ext cx="705311" cy="705216"/>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sp>
          <p:nvSpPr>
            <p:cNvPr id="31" name="椭圆 3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grpSp>
      <p:grpSp>
        <p:nvGrpSpPr>
          <p:cNvPr id="32" name="组合 31"/>
          <p:cNvGrpSpPr/>
          <p:nvPr/>
        </p:nvGrpSpPr>
        <p:grpSpPr>
          <a:xfrm>
            <a:off x="11285311" y="5107308"/>
            <a:ext cx="1572102" cy="1571889"/>
            <a:chOff x="304800" y="673100"/>
            <a:chExt cx="4000500" cy="4000500"/>
          </a:xfrm>
          <a:effectLst>
            <a:outerShdw blurRad="444500" dist="254000" dir="8100000" algn="tr" rotWithShape="0">
              <a:prstClr val="black">
                <a:alpha val="50000"/>
              </a:prstClr>
            </a:outerShdw>
          </a:effectLst>
        </p:grpSpPr>
        <p:sp>
          <p:nvSpPr>
            <p:cNvPr id="33" name="同心圆 3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34" name="椭圆 3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35" name="组合 34"/>
          <p:cNvGrpSpPr/>
          <p:nvPr/>
        </p:nvGrpSpPr>
        <p:grpSpPr>
          <a:xfrm>
            <a:off x="5892835" y="5765079"/>
            <a:ext cx="297388" cy="297348"/>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sp>
          <p:nvSpPr>
            <p:cNvPr id="37" name="椭圆 36"/>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grpSp>
      <p:grpSp>
        <p:nvGrpSpPr>
          <p:cNvPr id="38" name="组合 37"/>
          <p:cNvGrpSpPr/>
          <p:nvPr/>
        </p:nvGrpSpPr>
        <p:grpSpPr>
          <a:xfrm>
            <a:off x="2590851" y="6272923"/>
            <a:ext cx="1572102" cy="1571889"/>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40" name="椭圆 39"/>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41" name="组合 40"/>
          <p:cNvGrpSpPr/>
          <p:nvPr/>
        </p:nvGrpSpPr>
        <p:grpSpPr>
          <a:xfrm>
            <a:off x="1700259" y="6140298"/>
            <a:ext cx="693469" cy="693375"/>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sp>
          <p:nvSpPr>
            <p:cNvPr id="43" name="椭圆 4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grpSp>
      <p:grpSp>
        <p:nvGrpSpPr>
          <p:cNvPr id="44" name="组合 43"/>
          <p:cNvGrpSpPr/>
          <p:nvPr/>
        </p:nvGrpSpPr>
        <p:grpSpPr>
          <a:xfrm>
            <a:off x="388104" y="6560321"/>
            <a:ext cx="422429" cy="422372"/>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sp>
          <p:nvSpPr>
            <p:cNvPr id="46" name="椭圆 4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grpSp>
      <p:grpSp>
        <p:nvGrpSpPr>
          <p:cNvPr id="47" name="组合 46"/>
          <p:cNvGrpSpPr/>
          <p:nvPr/>
        </p:nvGrpSpPr>
        <p:grpSpPr>
          <a:xfrm>
            <a:off x="156192" y="6315986"/>
            <a:ext cx="211214" cy="211185"/>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sp>
          <p:nvSpPr>
            <p:cNvPr id="49" name="椭圆 4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1600" kern="0">
                <a:solidFill>
                  <a:sysClr val="windowText" lastClr="000000"/>
                </a:solidFill>
                <a:latin typeface="Calibri"/>
                <a:ea typeface="宋体"/>
              </a:endParaRPr>
            </a:p>
          </p:txBody>
        </p:sp>
      </p:grpSp>
      <p:cxnSp>
        <p:nvCxnSpPr>
          <p:cNvPr id="50" name="直接连接符 49"/>
          <p:cNvCxnSpPr/>
          <p:nvPr/>
        </p:nvCxnSpPr>
        <p:spPr>
          <a:xfrm>
            <a:off x="674126" y="4047823"/>
            <a:ext cx="0" cy="2111348"/>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10491" y="1337365"/>
            <a:ext cx="2477090" cy="2859972"/>
            <a:chOff x="1267713" y="896144"/>
            <a:chExt cx="1858140" cy="2145641"/>
          </a:xfrm>
        </p:grpSpPr>
        <p:grpSp>
          <p:nvGrpSpPr>
            <p:cNvPr id="79" name="组合 78"/>
            <p:cNvGrpSpPr/>
            <p:nvPr/>
          </p:nvGrpSpPr>
          <p:grpSpPr>
            <a:xfrm>
              <a:off x="1267713" y="896144"/>
              <a:ext cx="1858140" cy="2145641"/>
              <a:chOff x="3273692" y="1099961"/>
              <a:chExt cx="1202093" cy="1388087"/>
            </a:xfrm>
          </p:grpSpPr>
          <p:sp>
            <p:nvSpPr>
              <p:cNvPr id="81" name="Freeform 14"/>
              <p:cNvSpPr>
                <a:spLocks/>
              </p:cNvSpPr>
              <p:nvPr/>
            </p:nvSpPr>
            <p:spPr bwMode="auto">
              <a:xfrm>
                <a:off x="3345550" y="1141029"/>
                <a:ext cx="529701" cy="237166"/>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endParaRPr lang="zh-CN" altLang="en-US"/>
              </a:p>
            </p:txBody>
          </p:sp>
          <p:sp>
            <p:nvSpPr>
              <p:cNvPr id="82" name="Freeform 15"/>
              <p:cNvSpPr>
                <a:spLocks/>
              </p:cNvSpPr>
              <p:nvPr/>
            </p:nvSpPr>
            <p:spPr bwMode="auto">
              <a:xfrm>
                <a:off x="3273692" y="1099961"/>
                <a:ext cx="1202093" cy="1388087"/>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bg1">
                  <a:lumMod val="95000"/>
                </a:schemeClr>
              </a:solidFill>
              <a:ln>
                <a:noFill/>
              </a:ln>
              <a:effectLst>
                <a:outerShdw blurRad="228600" sx="102000" sy="102000" algn="ctr" rotWithShape="0">
                  <a:prstClr val="black">
                    <a:alpha val="28000"/>
                  </a:prstClr>
                </a:outerShdw>
              </a:effectLst>
              <a:extLst/>
            </p:spPr>
            <p:txBody>
              <a:bodyPr vert="horz" wrap="square" lIns="68589" tIns="34295" rIns="68589" bIns="34295" numCol="1" anchor="t" anchorCtr="0" compatLnSpc="1">
                <a:prstTxWarp prst="textNoShape">
                  <a:avLst/>
                </a:prstTxWarp>
              </a:bodyPr>
              <a:lstStyle/>
              <a:p>
                <a:endParaRPr lang="zh-CN" altLang="en-US"/>
              </a:p>
            </p:txBody>
          </p:sp>
          <p:sp>
            <p:nvSpPr>
              <p:cNvPr id="83" name="Freeform 16"/>
              <p:cNvSpPr>
                <a:spLocks/>
              </p:cNvSpPr>
              <p:nvPr/>
            </p:nvSpPr>
            <p:spPr bwMode="auto">
              <a:xfrm>
                <a:off x="3345551" y="1141029"/>
                <a:ext cx="408568" cy="441478"/>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C00000"/>
              </a:solidFill>
              <a:ln w="28575">
                <a:noFill/>
              </a:ln>
              <a:effectLst>
                <a:outerShdw blurRad="279400" dist="76200" dir="2700000" sx="101000" sy="101000" algn="tl" rotWithShape="0">
                  <a:prstClr val="black">
                    <a:alpha val="28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dirty="0">
                  <a:solidFill>
                    <a:schemeClr val="lt1"/>
                  </a:solidFill>
                </a:endParaRPr>
              </a:p>
            </p:txBody>
          </p:sp>
        </p:grpSp>
        <p:grpSp>
          <p:nvGrpSpPr>
            <p:cNvPr id="74" name="组合 73"/>
            <p:cNvGrpSpPr/>
            <p:nvPr/>
          </p:nvGrpSpPr>
          <p:grpSpPr>
            <a:xfrm>
              <a:off x="1829594" y="1606277"/>
              <a:ext cx="832603" cy="813867"/>
              <a:chOff x="5710238" y="3049588"/>
              <a:chExt cx="771526" cy="754062"/>
            </a:xfrm>
            <a:solidFill>
              <a:schemeClr val="accent3">
                <a:lumMod val="75000"/>
              </a:schemeClr>
            </a:solidFill>
          </p:grpSpPr>
          <p:sp>
            <p:nvSpPr>
              <p:cNvPr id="75"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a:endParaRPr lang="zh-CN" altLang="en-US" sz="1900">
                  <a:solidFill>
                    <a:prstClr val="black"/>
                  </a:solidFill>
                  <a:latin typeface="Calibri"/>
                  <a:ea typeface="宋体"/>
                </a:endParaRPr>
              </a:p>
            </p:txBody>
          </p:sp>
          <p:sp>
            <p:nvSpPr>
              <p:cNvPr id="76"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a:endParaRPr lang="zh-CN" altLang="en-US" sz="1900">
                  <a:solidFill>
                    <a:prstClr val="black"/>
                  </a:solidFill>
                  <a:latin typeface="Calibri"/>
                  <a:ea typeface="宋体"/>
                </a:endParaRPr>
              </a:p>
            </p:txBody>
          </p:sp>
          <p:sp>
            <p:nvSpPr>
              <p:cNvPr id="78"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a:endParaRPr lang="zh-CN" altLang="en-US" sz="1900">
                  <a:solidFill>
                    <a:prstClr val="black"/>
                  </a:solidFill>
                  <a:latin typeface="Calibri"/>
                  <a:ea typeface="宋体"/>
                </a:endParaRPr>
              </a:p>
            </p:txBody>
          </p:sp>
          <p:sp>
            <p:nvSpPr>
              <p:cNvPr id="87"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2906"/>
                <a:endParaRPr lang="zh-CN" altLang="en-US" sz="1900">
                  <a:solidFill>
                    <a:prstClr val="black"/>
                  </a:solidFill>
                  <a:latin typeface="Calibri"/>
                  <a:ea typeface="宋体"/>
                </a:endParaRPr>
              </a:p>
            </p:txBody>
          </p:sp>
        </p:grpSp>
      </p:grpSp>
      <p:sp>
        <p:nvSpPr>
          <p:cNvPr id="73" name="标题 1"/>
          <p:cNvSpPr txBox="1">
            <a:spLocks/>
          </p:cNvSpPr>
          <p:nvPr/>
        </p:nvSpPr>
        <p:spPr>
          <a:xfrm>
            <a:off x="732367" y="107576"/>
            <a:ext cx="10723035" cy="1336956"/>
          </a:xfrm>
          <a:prstGeom prst="rect">
            <a:avLst/>
          </a:prstGeom>
        </p:spPr>
        <p:txBody>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US" altLang="zh-CN" sz="4400" smtClean="0">
                <a:solidFill>
                  <a:schemeClr val="tx1"/>
                </a:solidFill>
              </a:rPr>
              <a:t>2.</a:t>
            </a:r>
            <a:r>
              <a:rPr lang="zh-CN" altLang="zh-CN" sz="4400" smtClean="0">
                <a:solidFill>
                  <a:schemeClr val="tx1"/>
                </a:solidFill>
              </a:rPr>
              <a:t>经济全球化对世界的</a:t>
            </a:r>
            <a:r>
              <a:rPr lang="zh-CN" altLang="en-US" sz="4400" smtClean="0">
                <a:solidFill>
                  <a:schemeClr val="tx1"/>
                </a:solidFill>
              </a:rPr>
              <a:t>影响（</a:t>
            </a:r>
            <a:r>
              <a:rPr lang="en-US" altLang="zh-CN" sz="4400" smtClean="0">
                <a:solidFill>
                  <a:schemeClr val="tx1"/>
                </a:solidFill>
              </a:rPr>
              <a:t>2</a:t>
            </a:r>
            <a:r>
              <a:rPr lang="zh-CN" altLang="en-US" sz="4400" smtClean="0">
                <a:solidFill>
                  <a:schemeClr val="tx1"/>
                </a:solidFill>
              </a:rPr>
              <a:t>）</a:t>
            </a:r>
            <a:endParaRPr lang="zh-CN" altLang="en-US" dirty="0"/>
          </a:p>
        </p:txBody>
      </p:sp>
      <p:sp>
        <p:nvSpPr>
          <p:cNvPr id="84" name="内容占位符 2"/>
          <p:cNvSpPr txBox="1">
            <a:spLocks/>
          </p:cNvSpPr>
          <p:nvPr/>
        </p:nvSpPr>
        <p:spPr>
          <a:xfrm>
            <a:off x="1847848" y="1044576"/>
            <a:ext cx="10344152" cy="4924424"/>
          </a:xfrm>
          <a:prstGeom prst="rect">
            <a:avLst/>
          </a:prstGeom>
        </p:spPr>
        <p:txBody>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zh-CN" altLang="en-US" b="1" dirty="0" smtClean="0">
                <a:solidFill>
                  <a:schemeClr val="tx1"/>
                </a:solidFill>
              </a:rPr>
              <a:t>对发展中国家的影响</a:t>
            </a:r>
            <a:endParaRPr lang="en-US" altLang="zh-CN" b="1" dirty="0" smtClean="0">
              <a:solidFill>
                <a:schemeClr val="tx1"/>
              </a:solidFill>
            </a:endParaRPr>
          </a:p>
          <a:p>
            <a:pPr lvl="1"/>
            <a:r>
              <a:rPr lang="zh-CN" altLang="en-US" b="1" dirty="0" smtClean="0">
                <a:solidFill>
                  <a:schemeClr val="tx1"/>
                </a:solidFill>
              </a:rPr>
              <a:t>机遇</a:t>
            </a:r>
            <a:endParaRPr lang="en-US" altLang="zh-CN" b="1" dirty="0" smtClean="0">
              <a:solidFill>
                <a:schemeClr val="tx1"/>
              </a:solidFill>
            </a:endParaRPr>
          </a:p>
          <a:p>
            <a:pPr lvl="2"/>
            <a:r>
              <a:rPr lang="zh-CN" altLang="en-US" dirty="0" smtClean="0"/>
              <a:t>有利于引进资金、技术和管理经验，发挥比较优势，扩大出口，加快经济发展</a:t>
            </a:r>
            <a:endParaRPr lang="en-US" altLang="zh-CN" dirty="0" smtClean="0"/>
          </a:p>
          <a:p>
            <a:pPr lvl="2"/>
            <a:r>
              <a:rPr lang="zh-CN" altLang="en-US" dirty="0" smtClean="0"/>
              <a:t>有利于加快工业化、城镇化，</a:t>
            </a:r>
            <a:r>
              <a:rPr lang="zh-CN" altLang="en-US" dirty="0" smtClean="0">
                <a:solidFill>
                  <a:srgbClr val="FF0000"/>
                </a:solidFill>
              </a:rPr>
              <a:t>解决就业</a:t>
            </a:r>
            <a:r>
              <a:rPr lang="zh-CN" altLang="en-US" dirty="0" smtClean="0"/>
              <a:t>，提高收入水平</a:t>
            </a:r>
            <a:endParaRPr lang="en-US" altLang="zh-CN" dirty="0" smtClean="0"/>
          </a:p>
          <a:p>
            <a:pPr lvl="2"/>
            <a:r>
              <a:rPr lang="zh-CN" altLang="en-US" dirty="0" smtClean="0"/>
              <a:t>有利于承接发达国家转移产业和服务外包，提升技术能力和管理水平，实现更好发展</a:t>
            </a:r>
            <a:endParaRPr lang="en-US" altLang="zh-CN" dirty="0" smtClean="0"/>
          </a:p>
          <a:p>
            <a:pPr lvl="1"/>
            <a:r>
              <a:rPr lang="zh-CN" altLang="en-US" b="1" dirty="0" smtClean="0">
                <a:solidFill>
                  <a:schemeClr val="tx1"/>
                </a:solidFill>
              </a:rPr>
              <a:t>挑战</a:t>
            </a:r>
            <a:endParaRPr lang="en-US" altLang="zh-CN" b="1" dirty="0" smtClean="0">
              <a:solidFill>
                <a:schemeClr val="tx1"/>
              </a:solidFill>
            </a:endParaRPr>
          </a:p>
          <a:p>
            <a:pPr lvl="2"/>
            <a:r>
              <a:rPr lang="zh-CN" altLang="en-US" dirty="0" smtClean="0"/>
              <a:t>管理本国经济、维护经济主权和安全的难度加大</a:t>
            </a:r>
            <a:endParaRPr lang="en-US" altLang="zh-CN" dirty="0" smtClean="0"/>
          </a:p>
          <a:p>
            <a:pPr lvl="2"/>
            <a:r>
              <a:rPr lang="zh-CN" altLang="en-US" dirty="0" smtClean="0"/>
              <a:t>金融安全风险加大，金融危机可使经济增长的成果丧失殆尽</a:t>
            </a:r>
            <a:endParaRPr lang="en-US" altLang="zh-CN" dirty="0" smtClean="0"/>
          </a:p>
          <a:p>
            <a:pPr lvl="2"/>
            <a:r>
              <a:rPr lang="zh-CN" altLang="en-US" dirty="0" smtClean="0"/>
              <a:t>盲目承接转移的产业，造成资源枯竭、环境污染，不能可持续发展</a:t>
            </a:r>
            <a:endParaRPr lang="en-US" altLang="zh-CN" dirty="0" smtClean="0"/>
          </a:p>
          <a:p>
            <a:pPr lvl="1"/>
            <a:r>
              <a:rPr lang="zh-CN" altLang="en-US" dirty="0" smtClean="0">
                <a:solidFill>
                  <a:schemeClr val="tx1"/>
                </a:solidFill>
              </a:rPr>
              <a:t>必须看到，经济全球化是时代潮流，</a:t>
            </a:r>
            <a:r>
              <a:rPr lang="zh-CN" altLang="en-US" dirty="0" smtClean="0">
                <a:solidFill>
                  <a:srgbClr val="FF0000"/>
                </a:solidFill>
              </a:rPr>
              <a:t>只有</a:t>
            </a:r>
            <a:r>
              <a:rPr lang="zh-CN" altLang="en-US" dirty="0" smtClean="0">
                <a:solidFill>
                  <a:schemeClr val="tx1"/>
                </a:solidFill>
              </a:rPr>
              <a:t>顺应，立足本国实际，趋利避害，妥善应对，</a:t>
            </a:r>
            <a:r>
              <a:rPr lang="zh-CN" altLang="en-US" dirty="0" smtClean="0">
                <a:solidFill>
                  <a:srgbClr val="FF0000"/>
                </a:solidFill>
              </a:rPr>
              <a:t>才能</a:t>
            </a:r>
            <a:r>
              <a:rPr lang="zh-CN" altLang="en-US" dirty="0" smtClean="0">
                <a:solidFill>
                  <a:schemeClr val="tx1"/>
                </a:solidFill>
              </a:rPr>
              <a:t>实现更好发展</a:t>
            </a:r>
            <a:endParaRPr lang="en-US" altLang="zh-CN" dirty="0" smtClean="0">
              <a:solidFill>
                <a:schemeClr val="tx1"/>
              </a:solidFill>
            </a:endParaRPr>
          </a:p>
        </p:txBody>
      </p:sp>
    </p:spTree>
    <p:extLst>
      <p:ext uri="{BB962C8B-B14F-4D97-AF65-F5344CB8AC3E}">
        <p14:creationId xmlns:p14="http://schemas.microsoft.com/office/powerpoint/2010/main" val="1532933935"/>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600" fill="hold"/>
                                        <p:tgtEl>
                                          <p:spTgt spid="2"/>
                                        </p:tgtEl>
                                        <p:attrNameLst>
                                          <p:attrName>ppt_w</p:attrName>
                                        </p:attrNameLst>
                                      </p:cBhvr>
                                      <p:tavLst>
                                        <p:tav tm="0">
                                          <p:val>
                                            <p:fltVal val="0"/>
                                          </p:val>
                                        </p:tav>
                                        <p:tav tm="100000">
                                          <p:val>
                                            <p:strVal val="#ppt_w"/>
                                          </p:val>
                                        </p:tav>
                                      </p:tavLst>
                                    </p:anim>
                                    <p:anim calcmode="lin" valueType="num">
                                      <p:cBhvr>
                                        <p:cTn id="8" dur="600" fill="hold"/>
                                        <p:tgtEl>
                                          <p:spTgt spid="2"/>
                                        </p:tgtEl>
                                        <p:attrNameLst>
                                          <p:attrName>ppt_h</p:attrName>
                                        </p:attrNameLst>
                                      </p:cBhvr>
                                      <p:tavLst>
                                        <p:tav tm="0">
                                          <p:val>
                                            <p:fltVal val="0"/>
                                          </p:val>
                                        </p:tav>
                                        <p:tav tm="100000">
                                          <p:val>
                                            <p:strVal val="#ppt_h"/>
                                          </p:val>
                                        </p:tav>
                                      </p:tavLst>
                                    </p:anim>
                                    <p:animEffect transition="in" filter="fade">
                                      <p:cBhvr>
                                        <p:cTn id="9" dur="600"/>
                                        <p:tgtEl>
                                          <p:spTgt spid="2"/>
                                        </p:tgtEl>
                                      </p:cBhvr>
                                    </p:animEffect>
                                  </p:childTnLst>
                                </p:cTn>
                              </p:par>
                            </p:childTnLst>
                          </p:cTn>
                        </p:par>
                        <p:par>
                          <p:cTn id="10" fill="hold">
                            <p:stCondLst>
                              <p:cond delay="600"/>
                            </p:stCondLst>
                            <p:childTnLst>
                              <p:par>
                                <p:cTn id="11" presetID="23" presetClass="entr" presetSubtype="528"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ppt_x</p:attrName>
                                        </p:attrNameLst>
                                      </p:cBhvr>
                                      <p:tavLst>
                                        <p:tav tm="0">
                                          <p:val>
                                            <p:fltVal val="0.5"/>
                                          </p:val>
                                        </p:tav>
                                        <p:tav tm="100000">
                                          <p:val>
                                            <p:strVal val="#ppt_x"/>
                                          </p:val>
                                        </p:tav>
                                      </p:tavLst>
                                    </p:anim>
                                    <p:anim calcmode="lin" valueType="num">
                                      <p:cBhvr>
                                        <p:cTn id="16" dur="500" fill="hold"/>
                                        <p:tgtEl>
                                          <p:spTgt spid="11"/>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3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 calcmode="lin" valueType="num">
                                      <p:cBhvr>
                                        <p:cTn id="21" dur="500" fill="hold"/>
                                        <p:tgtEl>
                                          <p:spTgt spid="14"/>
                                        </p:tgtEl>
                                        <p:attrNameLst>
                                          <p:attrName>ppt_x</p:attrName>
                                        </p:attrNameLst>
                                      </p:cBhvr>
                                      <p:tavLst>
                                        <p:tav tm="0">
                                          <p:val>
                                            <p:fltVal val="0.5"/>
                                          </p:val>
                                        </p:tav>
                                        <p:tav tm="100000">
                                          <p:val>
                                            <p:strVal val="#ppt_x"/>
                                          </p:val>
                                        </p:tav>
                                      </p:tavLst>
                                    </p:anim>
                                    <p:anim calcmode="lin" valueType="num">
                                      <p:cBhvr>
                                        <p:cTn id="22" dur="500" fill="hold"/>
                                        <p:tgtEl>
                                          <p:spTgt spid="14"/>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70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 calcmode="lin" valueType="num">
                                      <p:cBhvr>
                                        <p:cTn id="27" dur="500" fill="hold"/>
                                        <p:tgtEl>
                                          <p:spTgt spid="17"/>
                                        </p:tgtEl>
                                        <p:attrNameLst>
                                          <p:attrName>ppt_x</p:attrName>
                                        </p:attrNameLst>
                                      </p:cBhvr>
                                      <p:tavLst>
                                        <p:tav tm="0">
                                          <p:val>
                                            <p:fltVal val="0.5"/>
                                          </p:val>
                                        </p:tav>
                                        <p:tav tm="100000">
                                          <p:val>
                                            <p:strVal val="#ppt_x"/>
                                          </p:val>
                                        </p:tav>
                                      </p:tavLst>
                                    </p:anim>
                                    <p:anim calcmode="lin" valueType="num">
                                      <p:cBhvr>
                                        <p:cTn id="28" dur="500" fill="hold"/>
                                        <p:tgtEl>
                                          <p:spTgt spid="17"/>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3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 calcmode="lin" valueType="num">
                                      <p:cBhvr>
                                        <p:cTn id="33" dur="500" fill="hold"/>
                                        <p:tgtEl>
                                          <p:spTgt spid="20"/>
                                        </p:tgtEl>
                                        <p:attrNameLst>
                                          <p:attrName>ppt_x</p:attrName>
                                        </p:attrNameLst>
                                      </p:cBhvr>
                                      <p:tavLst>
                                        <p:tav tm="0">
                                          <p:val>
                                            <p:fltVal val="0.5"/>
                                          </p:val>
                                        </p:tav>
                                        <p:tav tm="100000">
                                          <p:val>
                                            <p:strVal val="#ppt_x"/>
                                          </p:val>
                                        </p:tav>
                                      </p:tavLst>
                                    </p:anim>
                                    <p:anim calcmode="lin" valueType="num">
                                      <p:cBhvr>
                                        <p:cTn id="34" dur="500" fill="hold"/>
                                        <p:tgtEl>
                                          <p:spTgt spid="20"/>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10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 calcmode="lin" valueType="num">
                                      <p:cBhvr>
                                        <p:cTn id="39" dur="500" fill="hold"/>
                                        <p:tgtEl>
                                          <p:spTgt spid="23"/>
                                        </p:tgtEl>
                                        <p:attrNameLst>
                                          <p:attrName>ppt_x</p:attrName>
                                        </p:attrNameLst>
                                      </p:cBhvr>
                                      <p:tavLst>
                                        <p:tav tm="0">
                                          <p:val>
                                            <p:fltVal val="0.5"/>
                                          </p:val>
                                        </p:tav>
                                        <p:tav tm="100000">
                                          <p:val>
                                            <p:strVal val="#ppt_x"/>
                                          </p:val>
                                        </p:tav>
                                      </p:tavLst>
                                    </p:anim>
                                    <p:anim calcmode="lin" valueType="num">
                                      <p:cBhvr>
                                        <p:cTn id="40" dur="500" fill="hold"/>
                                        <p:tgtEl>
                                          <p:spTgt spid="23"/>
                                        </p:tgtEl>
                                        <p:attrNameLst>
                                          <p:attrName>ppt_y</p:attrName>
                                        </p:attrNameLst>
                                      </p:cBhvr>
                                      <p:tavLst>
                                        <p:tav tm="0">
                                          <p:val>
                                            <p:fltVal val="0.5"/>
                                          </p:val>
                                        </p:tav>
                                        <p:tav tm="100000">
                                          <p:val>
                                            <p:strVal val="#ppt_y"/>
                                          </p:val>
                                        </p:tav>
                                      </p:tavLst>
                                    </p:anim>
                                  </p:childTnLst>
                                </p:cTn>
                              </p:par>
                              <p:par>
                                <p:cTn id="41" presetID="23" presetClass="entr" presetSubtype="528" fill="hold" nodeType="withEffect">
                                  <p:stCondLst>
                                    <p:cond delay="60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 calcmode="lin" valueType="num">
                                      <p:cBhvr>
                                        <p:cTn id="45" dur="500" fill="hold"/>
                                        <p:tgtEl>
                                          <p:spTgt spid="26"/>
                                        </p:tgtEl>
                                        <p:attrNameLst>
                                          <p:attrName>ppt_x</p:attrName>
                                        </p:attrNameLst>
                                      </p:cBhvr>
                                      <p:tavLst>
                                        <p:tav tm="0">
                                          <p:val>
                                            <p:fltVal val="0.5"/>
                                          </p:val>
                                        </p:tav>
                                        <p:tav tm="100000">
                                          <p:val>
                                            <p:strVal val="#ppt_x"/>
                                          </p:val>
                                        </p:tav>
                                      </p:tavLst>
                                    </p:anim>
                                    <p:anim calcmode="lin" valueType="num">
                                      <p:cBhvr>
                                        <p:cTn id="46" dur="500" fill="hold"/>
                                        <p:tgtEl>
                                          <p:spTgt spid="26"/>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300"/>
                                  </p:stCondLst>
                                  <p:childTnLst>
                                    <p:set>
                                      <p:cBhvr>
                                        <p:cTn id="48" dur="1" fill="hold">
                                          <p:stCondLst>
                                            <p:cond delay="0"/>
                                          </p:stCondLst>
                                        </p:cTn>
                                        <p:tgtEl>
                                          <p:spTgt spid="29"/>
                                        </p:tgtEl>
                                        <p:attrNameLst>
                                          <p:attrName>style.visibility</p:attrName>
                                        </p:attrNameLst>
                                      </p:cBhvr>
                                      <p:to>
                                        <p:strVal val="visible"/>
                                      </p:to>
                                    </p:set>
                                    <p:anim calcmode="lin" valueType="num">
                                      <p:cBhvr>
                                        <p:cTn id="49" dur="500" fill="hold"/>
                                        <p:tgtEl>
                                          <p:spTgt spid="29"/>
                                        </p:tgtEl>
                                        <p:attrNameLst>
                                          <p:attrName>ppt_w</p:attrName>
                                        </p:attrNameLst>
                                      </p:cBhvr>
                                      <p:tavLst>
                                        <p:tav tm="0">
                                          <p:val>
                                            <p:fltVal val="0"/>
                                          </p:val>
                                        </p:tav>
                                        <p:tav tm="100000">
                                          <p:val>
                                            <p:strVal val="#ppt_w"/>
                                          </p:val>
                                        </p:tav>
                                      </p:tavLst>
                                    </p:anim>
                                    <p:anim calcmode="lin" valueType="num">
                                      <p:cBhvr>
                                        <p:cTn id="50" dur="500" fill="hold"/>
                                        <p:tgtEl>
                                          <p:spTgt spid="29"/>
                                        </p:tgtEl>
                                        <p:attrNameLst>
                                          <p:attrName>ppt_h</p:attrName>
                                        </p:attrNameLst>
                                      </p:cBhvr>
                                      <p:tavLst>
                                        <p:tav tm="0">
                                          <p:val>
                                            <p:fltVal val="0"/>
                                          </p:val>
                                        </p:tav>
                                        <p:tav tm="100000">
                                          <p:val>
                                            <p:strVal val="#ppt_h"/>
                                          </p:val>
                                        </p:tav>
                                      </p:tavLst>
                                    </p:anim>
                                    <p:anim calcmode="lin" valueType="num">
                                      <p:cBhvr>
                                        <p:cTn id="51" dur="500" fill="hold"/>
                                        <p:tgtEl>
                                          <p:spTgt spid="29"/>
                                        </p:tgtEl>
                                        <p:attrNameLst>
                                          <p:attrName>ppt_x</p:attrName>
                                        </p:attrNameLst>
                                      </p:cBhvr>
                                      <p:tavLst>
                                        <p:tav tm="0">
                                          <p:val>
                                            <p:fltVal val="0.5"/>
                                          </p:val>
                                        </p:tav>
                                        <p:tav tm="100000">
                                          <p:val>
                                            <p:strVal val="#ppt_x"/>
                                          </p:val>
                                        </p:tav>
                                      </p:tavLst>
                                    </p:anim>
                                    <p:anim calcmode="lin" valueType="num">
                                      <p:cBhvr>
                                        <p:cTn id="52" dur="500" fill="hold"/>
                                        <p:tgtEl>
                                          <p:spTgt spid="29"/>
                                        </p:tgtEl>
                                        <p:attrNameLst>
                                          <p:attrName>ppt_y</p:attrName>
                                        </p:attrNameLst>
                                      </p:cBhvr>
                                      <p:tavLst>
                                        <p:tav tm="0">
                                          <p:val>
                                            <p:fltVal val="0.5"/>
                                          </p:val>
                                        </p:tav>
                                        <p:tav tm="100000">
                                          <p:val>
                                            <p:strVal val="#ppt_y"/>
                                          </p:val>
                                        </p:tav>
                                      </p:tavLst>
                                    </p:anim>
                                  </p:childTnLst>
                                </p:cTn>
                              </p:par>
                              <p:par>
                                <p:cTn id="53" presetID="23" presetClass="entr" presetSubtype="528" fill="hold" nodeType="withEffect">
                                  <p:stCondLst>
                                    <p:cond delay="300"/>
                                  </p:stCondLst>
                                  <p:childTnLst>
                                    <p:set>
                                      <p:cBhvr>
                                        <p:cTn id="54" dur="1" fill="hold">
                                          <p:stCondLst>
                                            <p:cond delay="0"/>
                                          </p:stCondLst>
                                        </p:cTn>
                                        <p:tgtEl>
                                          <p:spTgt spid="32"/>
                                        </p:tgtEl>
                                        <p:attrNameLst>
                                          <p:attrName>style.visibility</p:attrName>
                                        </p:attrNameLst>
                                      </p:cBhvr>
                                      <p:to>
                                        <p:strVal val="visible"/>
                                      </p:to>
                                    </p:set>
                                    <p:anim calcmode="lin" valueType="num">
                                      <p:cBhvr>
                                        <p:cTn id="55" dur="500" fill="hold"/>
                                        <p:tgtEl>
                                          <p:spTgt spid="32"/>
                                        </p:tgtEl>
                                        <p:attrNameLst>
                                          <p:attrName>ppt_w</p:attrName>
                                        </p:attrNameLst>
                                      </p:cBhvr>
                                      <p:tavLst>
                                        <p:tav tm="0">
                                          <p:val>
                                            <p:fltVal val="0"/>
                                          </p:val>
                                        </p:tav>
                                        <p:tav tm="100000">
                                          <p:val>
                                            <p:strVal val="#ppt_w"/>
                                          </p:val>
                                        </p:tav>
                                      </p:tavLst>
                                    </p:anim>
                                    <p:anim calcmode="lin" valueType="num">
                                      <p:cBhvr>
                                        <p:cTn id="56" dur="500" fill="hold"/>
                                        <p:tgtEl>
                                          <p:spTgt spid="32"/>
                                        </p:tgtEl>
                                        <p:attrNameLst>
                                          <p:attrName>ppt_h</p:attrName>
                                        </p:attrNameLst>
                                      </p:cBhvr>
                                      <p:tavLst>
                                        <p:tav tm="0">
                                          <p:val>
                                            <p:fltVal val="0"/>
                                          </p:val>
                                        </p:tav>
                                        <p:tav tm="100000">
                                          <p:val>
                                            <p:strVal val="#ppt_h"/>
                                          </p:val>
                                        </p:tav>
                                      </p:tavLst>
                                    </p:anim>
                                    <p:anim calcmode="lin" valueType="num">
                                      <p:cBhvr>
                                        <p:cTn id="57" dur="500" fill="hold"/>
                                        <p:tgtEl>
                                          <p:spTgt spid="32"/>
                                        </p:tgtEl>
                                        <p:attrNameLst>
                                          <p:attrName>ppt_x</p:attrName>
                                        </p:attrNameLst>
                                      </p:cBhvr>
                                      <p:tavLst>
                                        <p:tav tm="0">
                                          <p:val>
                                            <p:fltVal val="0.5"/>
                                          </p:val>
                                        </p:tav>
                                        <p:tav tm="100000">
                                          <p:val>
                                            <p:strVal val="#ppt_x"/>
                                          </p:val>
                                        </p:tav>
                                      </p:tavLst>
                                    </p:anim>
                                    <p:anim calcmode="lin" valueType="num">
                                      <p:cBhvr>
                                        <p:cTn id="58" dur="500" fill="hold"/>
                                        <p:tgtEl>
                                          <p:spTgt spid="32"/>
                                        </p:tgtEl>
                                        <p:attrNameLst>
                                          <p:attrName>ppt_y</p:attrName>
                                        </p:attrNameLst>
                                      </p:cBhvr>
                                      <p:tavLst>
                                        <p:tav tm="0">
                                          <p:val>
                                            <p:fltVal val="0.5"/>
                                          </p:val>
                                        </p:tav>
                                        <p:tav tm="100000">
                                          <p:val>
                                            <p:strVal val="#ppt_y"/>
                                          </p:val>
                                        </p:tav>
                                      </p:tavLst>
                                    </p:anim>
                                  </p:childTnLst>
                                </p:cTn>
                              </p:par>
                              <p:par>
                                <p:cTn id="59" presetID="23" presetClass="entr" presetSubtype="528" fill="hold" nodeType="withEffect">
                                  <p:stCondLst>
                                    <p:cond delay="600"/>
                                  </p:stCondLst>
                                  <p:childTnLst>
                                    <p:set>
                                      <p:cBhvr>
                                        <p:cTn id="60" dur="1" fill="hold">
                                          <p:stCondLst>
                                            <p:cond delay="0"/>
                                          </p:stCondLst>
                                        </p:cTn>
                                        <p:tgtEl>
                                          <p:spTgt spid="35"/>
                                        </p:tgtEl>
                                        <p:attrNameLst>
                                          <p:attrName>style.visibility</p:attrName>
                                        </p:attrNameLst>
                                      </p:cBhvr>
                                      <p:to>
                                        <p:strVal val="visible"/>
                                      </p:to>
                                    </p:set>
                                    <p:anim calcmode="lin" valueType="num">
                                      <p:cBhvr>
                                        <p:cTn id="61" dur="500" fill="hold"/>
                                        <p:tgtEl>
                                          <p:spTgt spid="35"/>
                                        </p:tgtEl>
                                        <p:attrNameLst>
                                          <p:attrName>ppt_w</p:attrName>
                                        </p:attrNameLst>
                                      </p:cBhvr>
                                      <p:tavLst>
                                        <p:tav tm="0">
                                          <p:val>
                                            <p:fltVal val="0"/>
                                          </p:val>
                                        </p:tav>
                                        <p:tav tm="100000">
                                          <p:val>
                                            <p:strVal val="#ppt_w"/>
                                          </p:val>
                                        </p:tav>
                                      </p:tavLst>
                                    </p:anim>
                                    <p:anim calcmode="lin" valueType="num">
                                      <p:cBhvr>
                                        <p:cTn id="62" dur="500" fill="hold"/>
                                        <p:tgtEl>
                                          <p:spTgt spid="35"/>
                                        </p:tgtEl>
                                        <p:attrNameLst>
                                          <p:attrName>ppt_h</p:attrName>
                                        </p:attrNameLst>
                                      </p:cBhvr>
                                      <p:tavLst>
                                        <p:tav tm="0">
                                          <p:val>
                                            <p:fltVal val="0"/>
                                          </p:val>
                                        </p:tav>
                                        <p:tav tm="100000">
                                          <p:val>
                                            <p:strVal val="#ppt_h"/>
                                          </p:val>
                                        </p:tav>
                                      </p:tavLst>
                                    </p:anim>
                                    <p:anim calcmode="lin" valueType="num">
                                      <p:cBhvr>
                                        <p:cTn id="63" dur="500" fill="hold"/>
                                        <p:tgtEl>
                                          <p:spTgt spid="35"/>
                                        </p:tgtEl>
                                        <p:attrNameLst>
                                          <p:attrName>ppt_x</p:attrName>
                                        </p:attrNameLst>
                                      </p:cBhvr>
                                      <p:tavLst>
                                        <p:tav tm="0">
                                          <p:val>
                                            <p:fltVal val="0.5"/>
                                          </p:val>
                                        </p:tav>
                                        <p:tav tm="100000">
                                          <p:val>
                                            <p:strVal val="#ppt_x"/>
                                          </p:val>
                                        </p:tav>
                                      </p:tavLst>
                                    </p:anim>
                                    <p:anim calcmode="lin" valueType="num">
                                      <p:cBhvr>
                                        <p:cTn id="64" dur="500" fill="hold"/>
                                        <p:tgtEl>
                                          <p:spTgt spid="35"/>
                                        </p:tgtEl>
                                        <p:attrNameLst>
                                          <p:attrName>ppt_y</p:attrName>
                                        </p:attrNameLst>
                                      </p:cBhvr>
                                      <p:tavLst>
                                        <p:tav tm="0">
                                          <p:val>
                                            <p:fltVal val="0.5"/>
                                          </p:val>
                                        </p:tav>
                                        <p:tav tm="100000">
                                          <p:val>
                                            <p:strVal val="#ppt_y"/>
                                          </p:val>
                                        </p:tav>
                                      </p:tavLst>
                                    </p:anim>
                                  </p:childTnLst>
                                </p:cTn>
                              </p:par>
                              <p:par>
                                <p:cTn id="65" presetID="23" presetClass="entr" presetSubtype="528" fill="hold" nodeType="withEffect">
                                  <p:stCondLst>
                                    <p:cond delay="600"/>
                                  </p:stCondLst>
                                  <p:childTnLst>
                                    <p:set>
                                      <p:cBhvr>
                                        <p:cTn id="66" dur="1" fill="hold">
                                          <p:stCondLst>
                                            <p:cond delay="0"/>
                                          </p:stCondLst>
                                        </p:cTn>
                                        <p:tgtEl>
                                          <p:spTgt spid="38"/>
                                        </p:tgtEl>
                                        <p:attrNameLst>
                                          <p:attrName>style.visibility</p:attrName>
                                        </p:attrNameLst>
                                      </p:cBhvr>
                                      <p:to>
                                        <p:strVal val="visible"/>
                                      </p:to>
                                    </p:set>
                                    <p:anim calcmode="lin" valueType="num">
                                      <p:cBhvr>
                                        <p:cTn id="67" dur="500" fill="hold"/>
                                        <p:tgtEl>
                                          <p:spTgt spid="38"/>
                                        </p:tgtEl>
                                        <p:attrNameLst>
                                          <p:attrName>ppt_w</p:attrName>
                                        </p:attrNameLst>
                                      </p:cBhvr>
                                      <p:tavLst>
                                        <p:tav tm="0">
                                          <p:val>
                                            <p:fltVal val="0"/>
                                          </p:val>
                                        </p:tav>
                                        <p:tav tm="100000">
                                          <p:val>
                                            <p:strVal val="#ppt_w"/>
                                          </p:val>
                                        </p:tav>
                                      </p:tavLst>
                                    </p:anim>
                                    <p:anim calcmode="lin" valueType="num">
                                      <p:cBhvr>
                                        <p:cTn id="68" dur="500" fill="hold"/>
                                        <p:tgtEl>
                                          <p:spTgt spid="38"/>
                                        </p:tgtEl>
                                        <p:attrNameLst>
                                          <p:attrName>ppt_h</p:attrName>
                                        </p:attrNameLst>
                                      </p:cBhvr>
                                      <p:tavLst>
                                        <p:tav tm="0">
                                          <p:val>
                                            <p:fltVal val="0"/>
                                          </p:val>
                                        </p:tav>
                                        <p:tav tm="100000">
                                          <p:val>
                                            <p:strVal val="#ppt_h"/>
                                          </p:val>
                                        </p:tav>
                                      </p:tavLst>
                                    </p:anim>
                                    <p:anim calcmode="lin" valueType="num">
                                      <p:cBhvr>
                                        <p:cTn id="69" dur="500" fill="hold"/>
                                        <p:tgtEl>
                                          <p:spTgt spid="38"/>
                                        </p:tgtEl>
                                        <p:attrNameLst>
                                          <p:attrName>ppt_x</p:attrName>
                                        </p:attrNameLst>
                                      </p:cBhvr>
                                      <p:tavLst>
                                        <p:tav tm="0">
                                          <p:val>
                                            <p:fltVal val="0.5"/>
                                          </p:val>
                                        </p:tav>
                                        <p:tav tm="100000">
                                          <p:val>
                                            <p:strVal val="#ppt_x"/>
                                          </p:val>
                                        </p:tav>
                                      </p:tavLst>
                                    </p:anim>
                                    <p:anim calcmode="lin" valueType="num">
                                      <p:cBhvr>
                                        <p:cTn id="70" dur="500" fill="hold"/>
                                        <p:tgtEl>
                                          <p:spTgt spid="38"/>
                                        </p:tgtEl>
                                        <p:attrNameLst>
                                          <p:attrName>ppt_y</p:attrName>
                                        </p:attrNameLst>
                                      </p:cBhvr>
                                      <p:tavLst>
                                        <p:tav tm="0">
                                          <p:val>
                                            <p:fltVal val="0.5"/>
                                          </p:val>
                                        </p:tav>
                                        <p:tav tm="100000">
                                          <p:val>
                                            <p:strVal val="#ppt_y"/>
                                          </p:val>
                                        </p:tav>
                                      </p:tavLst>
                                    </p:anim>
                                  </p:childTnLst>
                                </p:cTn>
                              </p:par>
                              <p:par>
                                <p:cTn id="71" presetID="23" presetClass="entr" presetSubtype="528" fill="hold" nodeType="withEffect">
                                  <p:stCondLst>
                                    <p:cond delay="300"/>
                                  </p:stCondLst>
                                  <p:childTnLst>
                                    <p:set>
                                      <p:cBhvr>
                                        <p:cTn id="72" dur="1" fill="hold">
                                          <p:stCondLst>
                                            <p:cond delay="0"/>
                                          </p:stCondLst>
                                        </p:cTn>
                                        <p:tgtEl>
                                          <p:spTgt spid="41"/>
                                        </p:tgtEl>
                                        <p:attrNameLst>
                                          <p:attrName>style.visibility</p:attrName>
                                        </p:attrNameLst>
                                      </p:cBhvr>
                                      <p:to>
                                        <p:strVal val="visible"/>
                                      </p:to>
                                    </p:set>
                                    <p:anim calcmode="lin" valueType="num">
                                      <p:cBhvr>
                                        <p:cTn id="73" dur="500" fill="hold"/>
                                        <p:tgtEl>
                                          <p:spTgt spid="41"/>
                                        </p:tgtEl>
                                        <p:attrNameLst>
                                          <p:attrName>ppt_w</p:attrName>
                                        </p:attrNameLst>
                                      </p:cBhvr>
                                      <p:tavLst>
                                        <p:tav tm="0">
                                          <p:val>
                                            <p:fltVal val="0"/>
                                          </p:val>
                                        </p:tav>
                                        <p:tav tm="100000">
                                          <p:val>
                                            <p:strVal val="#ppt_w"/>
                                          </p:val>
                                        </p:tav>
                                      </p:tavLst>
                                    </p:anim>
                                    <p:anim calcmode="lin" valueType="num">
                                      <p:cBhvr>
                                        <p:cTn id="74" dur="500" fill="hold"/>
                                        <p:tgtEl>
                                          <p:spTgt spid="41"/>
                                        </p:tgtEl>
                                        <p:attrNameLst>
                                          <p:attrName>ppt_h</p:attrName>
                                        </p:attrNameLst>
                                      </p:cBhvr>
                                      <p:tavLst>
                                        <p:tav tm="0">
                                          <p:val>
                                            <p:fltVal val="0"/>
                                          </p:val>
                                        </p:tav>
                                        <p:tav tm="100000">
                                          <p:val>
                                            <p:strVal val="#ppt_h"/>
                                          </p:val>
                                        </p:tav>
                                      </p:tavLst>
                                    </p:anim>
                                    <p:anim calcmode="lin" valueType="num">
                                      <p:cBhvr>
                                        <p:cTn id="75" dur="500" fill="hold"/>
                                        <p:tgtEl>
                                          <p:spTgt spid="41"/>
                                        </p:tgtEl>
                                        <p:attrNameLst>
                                          <p:attrName>ppt_x</p:attrName>
                                        </p:attrNameLst>
                                      </p:cBhvr>
                                      <p:tavLst>
                                        <p:tav tm="0">
                                          <p:val>
                                            <p:fltVal val="0.5"/>
                                          </p:val>
                                        </p:tav>
                                        <p:tav tm="100000">
                                          <p:val>
                                            <p:strVal val="#ppt_x"/>
                                          </p:val>
                                        </p:tav>
                                      </p:tavLst>
                                    </p:anim>
                                    <p:anim calcmode="lin" valueType="num">
                                      <p:cBhvr>
                                        <p:cTn id="76" dur="500" fill="hold"/>
                                        <p:tgtEl>
                                          <p:spTgt spid="41"/>
                                        </p:tgtEl>
                                        <p:attrNameLst>
                                          <p:attrName>ppt_y</p:attrName>
                                        </p:attrNameLst>
                                      </p:cBhvr>
                                      <p:tavLst>
                                        <p:tav tm="0">
                                          <p:val>
                                            <p:fltVal val="0.5"/>
                                          </p:val>
                                        </p:tav>
                                        <p:tav tm="100000">
                                          <p:val>
                                            <p:strVal val="#ppt_y"/>
                                          </p:val>
                                        </p:tav>
                                      </p:tavLst>
                                    </p:anim>
                                  </p:childTnLst>
                                </p:cTn>
                              </p:par>
                              <p:par>
                                <p:cTn id="77" presetID="23" presetClass="entr" presetSubtype="528" fill="hold" nodeType="withEffect">
                                  <p:stCondLst>
                                    <p:cond delay="600"/>
                                  </p:stCondLst>
                                  <p:childTnLst>
                                    <p:set>
                                      <p:cBhvr>
                                        <p:cTn id="78" dur="1" fill="hold">
                                          <p:stCondLst>
                                            <p:cond delay="0"/>
                                          </p:stCondLst>
                                        </p:cTn>
                                        <p:tgtEl>
                                          <p:spTgt spid="44"/>
                                        </p:tgtEl>
                                        <p:attrNameLst>
                                          <p:attrName>style.visibility</p:attrName>
                                        </p:attrNameLst>
                                      </p:cBhvr>
                                      <p:to>
                                        <p:strVal val="visible"/>
                                      </p:to>
                                    </p:set>
                                    <p:anim calcmode="lin" valueType="num">
                                      <p:cBhvr>
                                        <p:cTn id="79" dur="500" fill="hold"/>
                                        <p:tgtEl>
                                          <p:spTgt spid="44"/>
                                        </p:tgtEl>
                                        <p:attrNameLst>
                                          <p:attrName>ppt_w</p:attrName>
                                        </p:attrNameLst>
                                      </p:cBhvr>
                                      <p:tavLst>
                                        <p:tav tm="0">
                                          <p:val>
                                            <p:fltVal val="0"/>
                                          </p:val>
                                        </p:tav>
                                        <p:tav tm="100000">
                                          <p:val>
                                            <p:strVal val="#ppt_w"/>
                                          </p:val>
                                        </p:tav>
                                      </p:tavLst>
                                    </p:anim>
                                    <p:anim calcmode="lin" valueType="num">
                                      <p:cBhvr>
                                        <p:cTn id="80" dur="500" fill="hold"/>
                                        <p:tgtEl>
                                          <p:spTgt spid="44"/>
                                        </p:tgtEl>
                                        <p:attrNameLst>
                                          <p:attrName>ppt_h</p:attrName>
                                        </p:attrNameLst>
                                      </p:cBhvr>
                                      <p:tavLst>
                                        <p:tav tm="0">
                                          <p:val>
                                            <p:fltVal val="0"/>
                                          </p:val>
                                        </p:tav>
                                        <p:tav tm="100000">
                                          <p:val>
                                            <p:strVal val="#ppt_h"/>
                                          </p:val>
                                        </p:tav>
                                      </p:tavLst>
                                    </p:anim>
                                    <p:anim calcmode="lin" valueType="num">
                                      <p:cBhvr>
                                        <p:cTn id="81" dur="500" fill="hold"/>
                                        <p:tgtEl>
                                          <p:spTgt spid="44"/>
                                        </p:tgtEl>
                                        <p:attrNameLst>
                                          <p:attrName>ppt_x</p:attrName>
                                        </p:attrNameLst>
                                      </p:cBhvr>
                                      <p:tavLst>
                                        <p:tav tm="0">
                                          <p:val>
                                            <p:fltVal val="0.5"/>
                                          </p:val>
                                        </p:tav>
                                        <p:tav tm="100000">
                                          <p:val>
                                            <p:strVal val="#ppt_x"/>
                                          </p:val>
                                        </p:tav>
                                      </p:tavLst>
                                    </p:anim>
                                    <p:anim calcmode="lin" valueType="num">
                                      <p:cBhvr>
                                        <p:cTn id="82" dur="500" fill="hold"/>
                                        <p:tgtEl>
                                          <p:spTgt spid="44"/>
                                        </p:tgtEl>
                                        <p:attrNameLst>
                                          <p:attrName>ppt_y</p:attrName>
                                        </p:attrNameLst>
                                      </p:cBhvr>
                                      <p:tavLst>
                                        <p:tav tm="0">
                                          <p:val>
                                            <p:fltVal val="0.5"/>
                                          </p:val>
                                        </p:tav>
                                        <p:tav tm="100000">
                                          <p:val>
                                            <p:strVal val="#ppt_y"/>
                                          </p:val>
                                        </p:tav>
                                      </p:tavLst>
                                    </p:anim>
                                  </p:childTnLst>
                                </p:cTn>
                              </p:par>
                              <p:par>
                                <p:cTn id="83" presetID="23" presetClass="entr" presetSubtype="528" fill="hold" nodeType="withEffect">
                                  <p:stCondLst>
                                    <p:cond delay="600"/>
                                  </p:stCondLst>
                                  <p:childTnLst>
                                    <p:set>
                                      <p:cBhvr>
                                        <p:cTn id="84" dur="1" fill="hold">
                                          <p:stCondLst>
                                            <p:cond delay="0"/>
                                          </p:stCondLst>
                                        </p:cTn>
                                        <p:tgtEl>
                                          <p:spTgt spid="47"/>
                                        </p:tgtEl>
                                        <p:attrNameLst>
                                          <p:attrName>style.visibility</p:attrName>
                                        </p:attrNameLst>
                                      </p:cBhvr>
                                      <p:to>
                                        <p:strVal val="visible"/>
                                      </p:to>
                                    </p:set>
                                    <p:anim calcmode="lin" valueType="num">
                                      <p:cBhvr>
                                        <p:cTn id="85" dur="500" fill="hold"/>
                                        <p:tgtEl>
                                          <p:spTgt spid="47"/>
                                        </p:tgtEl>
                                        <p:attrNameLst>
                                          <p:attrName>ppt_w</p:attrName>
                                        </p:attrNameLst>
                                      </p:cBhvr>
                                      <p:tavLst>
                                        <p:tav tm="0">
                                          <p:val>
                                            <p:fltVal val="0"/>
                                          </p:val>
                                        </p:tav>
                                        <p:tav tm="100000">
                                          <p:val>
                                            <p:strVal val="#ppt_w"/>
                                          </p:val>
                                        </p:tav>
                                      </p:tavLst>
                                    </p:anim>
                                    <p:anim calcmode="lin" valueType="num">
                                      <p:cBhvr>
                                        <p:cTn id="86" dur="500" fill="hold"/>
                                        <p:tgtEl>
                                          <p:spTgt spid="47"/>
                                        </p:tgtEl>
                                        <p:attrNameLst>
                                          <p:attrName>ppt_h</p:attrName>
                                        </p:attrNameLst>
                                      </p:cBhvr>
                                      <p:tavLst>
                                        <p:tav tm="0">
                                          <p:val>
                                            <p:fltVal val="0"/>
                                          </p:val>
                                        </p:tav>
                                        <p:tav tm="100000">
                                          <p:val>
                                            <p:strVal val="#ppt_h"/>
                                          </p:val>
                                        </p:tav>
                                      </p:tavLst>
                                    </p:anim>
                                    <p:anim calcmode="lin" valueType="num">
                                      <p:cBhvr>
                                        <p:cTn id="87" dur="500" fill="hold"/>
                                        <p:tgtEl>
                                          <p:spTgt spid="47"/>
                                        </p:tgtEl>
                                        <p:attrNameLst>
                                          <p:attrName>ppt_x</p:attrName>
                                        </p:attrNameLst>
                                      </p:cBhvr>
                                      <p:tavLst>
                                        <p:tav tm="0">
                                          <p:val>
                                            <p:fltVal val="0.5"/>
                                          </p:val>
                                        </p:tav>
                                        <p:tav tm="100000">
                                          <p:val>
                                            <p:strVal val="#ppt_x"/>
                                          </p:val>
                                        </p:tav>
                                      </p:tavLst>
                                    </p:anim>
                                    <p:anim calcmode="lin" valueType="num">
                                      <p:cBhvr>
                                        <p:cTn id="88" dur="500" fill="hold"/>
                                        <p:tgtEl>
                                          <p:spTgt spid="47"/>
                                        </p:tgtEl>
                                        <p:attrNameLst>
                                          <p:attrName>ppt_y</p:attrName>
                                        </p:attrNameLst>
                                      </p:cBhvr>
                                      <p:tavLst>
                                        <p:tav tm="0">
                                          <p:val>
                                            <p:fltVal val="0.5"/>
                                          </p:val>
                                        </p:tav>
                                        <p:tav tm="100000">
                                          <p:val>
                                            <p:strVal val="#ppt_y"/>
                                          </p:val>
                                        </p:tav>
                                      </p:tavLst>
                                    </p:anim>
                                  </p:childTnLst>
                                </p:cTn>
                              </p:par>
                              <p:par>
                                <p:cTn id="89" presetID="26" presetClass="emph" presetSubtype="0" repeatCount="3000" fill="hold" nodeType="withEffect">
                                  <p:stCondLst>
                                    <p:cond delay="600"/>
                                  </p:stCondLst>
                                  <p:childTnLst>
                                    <p:animEffect transition="out" filter="fade">
                                      <p:cBhvr>
                                        <p:cTn id="90" dur="500" tmFilter="0, 0; .2, .5; .8, .5; 1, 0"/>
                                        <p:tgtEl>
                                          <p:spTgt spid="11"/>
                                        </p:tgtEl>
                                      </p:cBhvr>
                                    </p:animEffect>
                                    <p:animScale>
                                      <p:cBhvr>
                                        <p:cTn id="91" dur="250" autoRev="1" fill="hold"/>
                                        <p:tgtEl>
                                          <p:spTgt spid="11"/>
                                        </p:tgtEl>
                                      </p:cBhvr>
                                      <p:by x="105000" y="105000"/>
                                    </p:animScale>
                                  </p:childTnLst>
                                </p:cTn>
                              </p:par>
                              <p:par>
                                <p:cTn id="92" presetID="26" presetClass="emph" presetSubtype="0" repeatCount="3000" fill="hold" nodeType="withEffect">
                                  <p:stCondLst>
                                    <p:cond delay="710"/>
                                  </p:stCondLst>
                                  <p:childTnLst>
                                    <p:animEffect transition="out" filter="fade">
                                      <p:cBhvr>
                                        <p:cTn id="93" dur="500" tmFilter="0, 0; .2, .5; .8, .5; 1, 0"/>
                                        <p:tgtEl>
                                          <p:spTgt spid="32"/>
                                        </p:tgtEl>
                                      </p:cBhvr>
                                    </p:animEffect>
                                    <p:animScale>
                                      <p:cBhvr>
                                        <p:cTn id="94" dur="250" autoRev="1" fill="hold"/>
                                        <p:tgtEl>
                                          <p:spTgt spid="32"/>
                                        </p:tgtEl>
                                      </p:cBhvr>
                                      <p:by x="105000" y="105000"/>
                                    </p:animScale>
                                  </p:childTnLst>
                                </p:cTn>
                              </p:par>
                              <p:par>
                                <p:cTn id="95" presetID="26" presetClass="emph" presetSubtype="0" repeatCount="3000" fill="hold" nodeType="withEffect">
                                  <p:stCondLst>
                                    <p:cond delay="410"/>
                                  </p:stCondLst>
                                  <p:childTnLst>
                                    <p:animEffect transition="out" filter="fade">
                                      <p:cBhvr>
                                        <p:cTn id="96" dur="500" tmFilter="0, 0; .2, .5; .8, .5; 1, 0"/>
                                        <p:tgtEl>
                                          <p:spTgt spid="38"/>
                                        </p:tgtEl>
                                      </p:cBhvr>
                                    </p:animEffect>
                                    <p:animScale>
                                      <p:cBhvr>
                                        <p:cTn id="97" dur="250" autoRev="1" fill="hold"/>
                                        <p:tgtEl>
                                          <p:spTgt spid="38"/>
                                        </p:tgtEl>
                                      </p:cBhvr>
                                      <p:by x="105000" y="105000"/>
                                    </p:animScale>
                                  </p:childTnLst>
                                </p:cTn>
                              </p:par>
                              <p:par>
                                <p:cTn id="98" presetID="26" presetClass="emph" presetSubtype="0" repeatCount="3000" fill="hold" nodeType="withEffect">
                                  <p:stCondLst>
                                    <p:cond delay="810"/>
                                  </p:stCondLst>
                                  <p:childTnLst>
                                    <p:animEffect transition="out" filter="fade">
                                      <p:cBhvr>
                                        <p:cTn id="99" dur="500" tmFilter="0, 0; .2, .5; .8, .5; 1, 0"/>
                                        <p:tgtEl>
                                          <p:spTgt spid="41"/>
                                        </p:tgtEl>
                                      </p:cBhvr>
                                    </p:animEffect>
                                    <p:animScale>
                                      <p:cBhvr>
                                        <p:cTn id="100" dur="250" autoRev="1" fill="hold"/>
                                        <p:tgtEl>
                                          <p:spTgt spid="41"/>
                                        </p:tgtEl>
                                      </p:cBhvr>
                                      <p:by x="105000" y="105000"/>
                                    </p:animScale>
                                  </p:childTnLst>
                                </p:cTn>
                              </p:par>
                            </p:childTnLst>
                          </p:cTn>
                        </p:par>
                        <p:par>
                          <p:cTn id="101" fill="hold">
                            <p:stCondLst>
                              <p:cond delay="2910"/>
                            </p:stCondLst>
                            <p:childTnLst>
                              <p:par>
                                <p:cTn id="102" presetID="16" presetClass="entr" presetSubtype="42" fill="hold" nodeType="after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barn(outHorizontal)">
                                      <p:cBhvr>
                                        <p:cTn id="10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经济全球化对世界的</a:t>
            </a:r>
            <a:r>
              <a:rPr lang="zh-CN" altLang="en-US" sz="4400" kern="1200" dirty="0" smtClean="0">
                <a:solidFill>
                  <a:schemeClr val="tx1"/>
                </a:solidFill>
                <a:effectLst/>
                <a:latin typeface="+mj-lt"/>
                <a:ea typeface="+mj-ea"/>
                <a:cs typeface="+mj-cs"/>
              </a:rPr>
              <a:t>影响（</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sz="3200" b="1" dirty="0" smtClean="0"/>
              <a:t>对世界格局的影响</a:t>
            </a:r>
            <a:endParaRPr lang="en-US" altLang="zh-CN" sz="3200" b="1" dirty="0" smtClean="0"/>
          </a:p>
          <a:p>
            <a:pPr lvl="1"/>
            <a:r>
              <a:rPr lang="zh-CN" altLang="en-US" sz="2800" b="1" dirty="0" smtClean="0"/>
              <a:t>推动世界经济秩序的变革</a:t>
            </a:r>
            <a:endParaRPr lang="en-US" altLang="zh-CN" sz="2800" b="1" dirty="0" smtClean="0"/>
          </a:p>
          <a:p>
            <a:pPr lvl="2"/>
            <a:r>
              <a:rPr lang="zh-CN" altLang="en-US" sz="2400" b="1" dirty="0" smtClean="0"/>
              <a:t>世界经济重心</a:t>
            </a:r>
            <a:r>
              <a:rPr lang="zh-CN" altLang="en-US" sz="2400" dirty="0" smtClean="0"/>
              <a:t>加快“自西向东”位移，国际力量对比发生革命性变化</a:t>
            </a:r>
            <a:endParaRPr lang="en-US" altLang="zh-CN" sz="2400" dirty="0" smtClean="0"/>
          </a:p>
          <a:p>
            <a:pPr lvl="3"/>
            <a:r>
              <a:rPr lang="zh-CN" altLang="en-US" sz="2200" dirty="0" smtClean="0"/>
              <a:t>世界银行：欧美等高收入国家</a:t>
            </a:r>
            <a:r>
              <a:rPr lang="en-US" altLang="zh-CN" sz="2200" dirty="0" smtClean="0"/>
              <a:t>GDP</a:t>
            </a:r>
            <a:r>
              <a:rPr lang="zh-CN" altLang="en-US" sz="2200" dirty="0" smtClean="0"/>
              <a:t>全球占比从</a:t>
            </a:r>
            <a:r>
              <a:rPr lang="en-US" altLang="zh-CN" sz="2200" dirty="0" smtClean="0"/>
              <a:t>2000</a:t>
            </a:r>
            <a:r>
              <a:rPr lang="zh-CN" altLang="en-US" sz="2200" dirty="0" smtClean="0"/>
              <a:t>年的</a:t>
            </a:r>
            <a:r>
              <a:rPr lang="en-US" altLang="zh-CN" sz="2200" dirty="0" smtClean="0">
                <a:solidFill>
                  <a:srgbClr val="FF0000"/>
                </a:solidFill>
              </a:rPr>
              <a:t>82.25%</a:t>
            </a:r>
            <a:r>
              <a:rPr lang="zh-CN" altLang="en-US" sz="2200" dirty="0" smtClean="0"/>
              <a:t>下降到</a:t>
            </a:r>
            <a:r>
              <a:rPr lang="en-US" altLang="zh-CN" sz="2200" dirty="0" smtClean="0"/>
              <a:t>2019</a:t>
            </a:r>
            <a:r>
              <a:rPr lang="zh-CN" altLang="en-US" sz="2200" dirty="0" smtClean="0"/>
              <a:t>年的</a:t>
            </a:r>
            <a:r>
              <a:rPr lang="en-US" altLang="zh-CN" sz="2200" dirty="0" smtClean="0">
                <a:solidFill>
                  <a:srgbClr val="FF0000"/>
                </a:solidFill>
              </a:rPr>
              <a:t>62.77%</a:t>
            </a:r>
            <a:r>
              <a:rPr lang="zh-CN" altLang="en-US" sz="2200" dirty="0" smtClean="0"/>
              <a:t>，新兴市场国家和发展中国家对世界增长的贡献率超过</a:t>
            </a:r>
            <a:r>
              <a:rPr lang="en-US" altLang="zh-CN" sz="2200" dirty="0" smtClean="0">
                <a:solidFill>
                  <a:srgbClr val="FF0000"/>
                </a:solidFill>
              </a:rPr>
              <a:t>80%</a:t>
            </a:r>
            <a:r>
              <a:rPr lang="zh-CN" altLang="en-US" sz="2200" dirty="0" smtClean="0"/>
              <a:t>。</a:t>
            </a:r>
            <a:endParaRPr lang="en-US" altLang="zh-CN" sz="2200" dirty="0" smtClean="0"/>
          </a:p>
          <a:p>
            <a:pPr lvl="3"/>
            <a:r>
              <a:rPr lang="zh-CN" altLang="en-US" sz="2200" dirty="0" smtClean="0"/>
              <a:t>未来</a:t>
            </a:r>
            <a:r>
              <a:rPr lang="en-US" altLang="zh-CN" sz="2200" dirty="0" smtClean="0"/>
              <a:t>10</a:t>
            </a:r>
            <a:r>
              <a:rPr lang="zh-CN" altLang="en-US" sz="2200" dirty="0" smtClean="0"/>
              <a:t>年将是世界经济新旧动能转换的关键期</a:t>
            </a:r>
            <a:endParaRPr lang="en-US" altLang="zh-CN" sz="2200" dirty="0" smtClean="0"/>
          </a:p>
          <a:p>
            <a:pPr lvl="2"/>
            <a:r>
              <a:rPr lang="zh-CN" altLang="en-US" sz="2400" dirty="0" smtClean="0"/>
              <a:t>中国高速增长，成为世界经济的重要引擎，成为经济全球化重要</a:t>
            </a:r>
            <a:r>
              <a:rPr lang="zh-CN" altLang="en-US" sz="2400" b="1" dirty="0" smtClean="0"/>
              <a:t>参与者</a:t>
            </a:r>
            <a:r>
              <a:rPr lang="zh-CN" altLang="en-US" sz="2400" dirty="0" smtClean="0"/>
              <a:t>、</a:t>
            </a:r>
            <a:r>
              <a:rPr lang="zh-CN" altLang="en-US" sz="2400" b="1" dirty="0" smtClean="0"/>
              <a:t>贡献者</a:t>
            </a:r>
            <a:r>
              <a:rPr lang="zh-CN" altLang="en-US" sz="2400" dirty="0" smtClean="0"/>
              <a:t>和</a:t>
            </a:r>
            <a:r>
              <a:rPr lang="zh-CN" altLang="en-US" sz="2400" b="1" dirty="0" smtClean="0"/>
              <a:t>引领者</a:t>
            </a:r>
            <a:endParaRPr lang="en-US" altLang="zh-CN" sz="2400" b="1" dirty="0" smtClean="0"/>
          </a:p>
          <a:p>
            <a:pPr lvl="3"/>
            <a:r>
              <a:rPr lang="zh-CN" altLang="en-US" sz="2000" b="1" dirty="0"/>
              <a:t>习近</a:t>
            </a:r>
            <a:r>
              <a:rPr lang="zh-CN" altLang="en-US" sz="2000" b="1" dirty="0" smtClean="0"/>
              <a:t>平：</a:t>
            </a:r>
            <a:r>
              <a:rPr lang="en-US" altLang="zh-CN" sz="2000" b="1" dirty="0" smtClean="0"/>
              <a:t>20</a:t>
            </a:r>
            <a:r>
              <a:rPr lang="zh-CN" altLang="en-US" sz="2000" b="1" dirty="0" smtClean="0"/>
              <a:t>年前甚至</a:t>
            </a:r>
            <a:r>
              <a:rPr lang="en-US" altLang="zh-CN" sz="2000" b="1" dirty="0" smtClean="0"/>
              <a:t>15</a:t>
            </a:r>
            <a:r>
              <a:rPr lang="zh-CN" altLang="en-US" sz="2000" b="1" dirty="0" smtClean="0"/>
              <a:t>年前，经济全球化的主要推手是美国及西方国家，今天反而是我们被认为是世界上推动贸易和投资自由化便利化的最大旗手，积极主动同形形色色的保护主义作斗争。</a:t>
            </a:r>
            <a:endParaRPr lang="en-US" altLang="zh-CN" sz="2000" b="1" dirty="0" smtClean="0"/>
          </a:p>
          <a:p>
            <a:pPr lvl="2"/>
            <a:r>
              <a:rPr lang="zh-CN" altLang="en-US" sz="2400" dirty="0" smtClean="0"/>
              <a:t>发展中国家经济实力和影响力的不断增强，有利于推动世界经济秩序的变革与调整，推动经济全球化的健康发展</a:t>
            </a:r>
            <a:endParaRPr lang="en-US" altLang="zh-CN" sz="2400" dirty="0" smtClean="0"/>
          </a:p>
        </p:txBody>
      </p:sp>
      <p:grpSp>
        <p:nvGrpSpPr>
          <p:cNvPr id="4" name="Group 399"/>
          <p:cNvGrpSpPr/>
          <p:nvPr/>
        </p:nvGrpSpPr>
        <p:grpSpPr>
          <a:xfrm>
            <a:off x="10007574" y="1004724"/>
            <a:ext cx="1739806" cy="1690715"/>
            <a:chOff x="3690938" y="436563"/>
            <a:chExt cx="5264150" cy="5114925"/>
          </a:xfrm>
        </p:grpSpPr>
        <p:sp>
          <p:nvSpPr>
            <p:cNvPr id="5" name="Freeform 400"/>
            <p:cNvSpPr>
              <a:spLocks noEditPoints="1"/>
            </p:cNvSpPr>
            <p:nvPr/>
          </p:nvSpPr>
          <p:spPr bwMode="auto">
            <a:xfrm>
              <a:off x="3690938" y="436563"/>
              <a:ext cx="5264150" cy="5114925"/>
            </a:xfrm>
            <a:custGeom>
              <a:avLst/>
              <a:gdLst>
                <a:gd name="T0" fmla="*/ 2355 w 2519"/>
                <a:gd name="T1" fmla="*/ 1508 h 2448"/>
                <a:gd name="T2" fmla="*/ 2189 w 2519"/>
                <a:gd name="T3" fmla="*/ 1879 h 2448"/>
                <a:gd name="T4" fmla="*/ 2175 w 2519"/>
                <a:gd name="T5" fmla="*/ 1942 h 2448"/>
                <a:gd name="T6" fmla="*/ 2012 w 2519"/>
                <a:gd name="T7" fmla="*/ 2110 h 2448"/>
                <a:gd name="T8" fmla="*/ 1952 w 2519"/>
                <a:gd name="T9" fmla="*/ 2246 h 2448"/>
                <a:gd name="T10" fmla="*/ 1892 w 2519"/>
                <a:gd name="T11" fmla="*/ 2214 h 2448"/>
                <a:gd name="T12" fmla="*/ 1571 w 2519"/>
                <a:gd name="T13" fmla="*/ 2367 h 2448"/>
                <a:gd name="T14" fmla="*/ 1499 w 2519"/>
                <a:gd name="T15" fmla="*/ 2401 h 2448"/>
                <a:gd name="T16" fmla="*/ 1365 w 2519"/>
                <a:gd name="T17" fmla="*/ 2378 h 2448"/>
                <a:gd name="T18" fmla="*/ 856 w 2519"/>
                <a:gd name="T19" fmla="*/ 2171 h 2448"/>
                <a:gd name="T20" fmla="*/ 337 w 2519"/>
                <a:gd name="T21" fmla="*/ 775 h 2448"/>
                <a:gd name="T22" fmla="*/ 1155 w 2519"/>
                <a:gd name="T23" fmla="*/ 132 h 2448"/>
                <a:gd name="T24" fmla="*/ 1223 w 2519"/>
                <a:gd name="T25" fmla="*/ 75 h 2448"/>
                <a:gd name="T26" fmla="*/ 1380 w 2519"/>
                <a:gd name="T27" fmla="*/ 119 h 2448"/>
                <a:gd name="T28" fmla="*/ 1517 w 2519"/>
                <a:gd name="T29" fmla="*/ 98 h 2448"/>
                <a:gd name="T30" fmla="*/ 1927 w 2519"/>
                <a:gd name="T31" fmla="*/ 444 h 2448"/>
                <a:gd name="T32" fmla="*/ 2125 w 2519"/>
                <a:gd name="T33" fmla="*/ 591 h 2448"/>
                <a:gd name="T34" fmla="*/ 2125 w 2519"/>
                <a:gd name="T35" fmla="*/ 591 h 2448"/>
                <a:gd name="T36" fmla="*/ 1690 w 2519"/>
                <a:gd name="T37" fmla="*/ 393 h 2448"/>
                <a:gd name="T38" fmla="*/ 195 w 2519"/>
                <a:gd name="T39" fmla="*/ 1086 h 2448"/>
                <a:gd name="T40" fmla="*/ 163 w 2519"/>
                <a:gd name="T41" fmla="*/ 1009 h 2448"/>
                <a:gd name="T42" fmla="*/ 201 w 2519"/>
                <a:gd name="T43" fmla="*/ 764 h 2448"/>
                <a:gd name="T44" fmla="*/ 337 w 2519"/>
                <a:gd name="T45" fmla="*/ 775 h 2448"/>
                <a:gd name="T46" fmla="*/ 1384 w 2519"/>
                <a:gd name="T47" fmla="*/ 66 h 2448"/>
                <a:gd name="T48" fmla="*/ 1147 w 2519"/>
                <a:gd name="T49" fmla="*/ 0 h 2448"/>
                <a:gd name="T50" fmla="*/ 1064 w 2519"/>
                <a:gd name="T51" fmla="*/ 79 h 2448"/>
                <a:gd name="T52" fmla="*/ 141 w 2519"/>
                <a:gd name="T53" fmla="*/ 925 h 2448"/>
                <a:gd name="T54" fmla="*/ 83 w 2519"/>
                <a:gd name="T55" fmla="*/ 1247 h 2448"/>
                <a:gd name="T56" fmla="*/ 1468 w 2519"/>
                <a:gd name="T57" fmla="*/ 2434 h 2448"/>
                <a:gd name="T58" fmla="*/ 1476 w 2519"/>
                <a:gd name="T59" fmla="*/ 2447 h 2448"/>
                <a:gd name="T60" fmla="*/ 1604 w 2519"/>
                <a:gd name="T61" fmla="*/ 2447 h 2448"/>
                <a:gd name="T62" fmla="*/ 1599 w 2519"/>
                <a:gd name="T63" fmla="*/ 2406 h 2448"/>
                <a:gd name="T64" fmla="*/ 1941 w 2519"/>
                <a:gd name="T65" fmla="*/ 2315 h 2448"/>
                <a:gd name="T66" fmla="*/ 2028 w 2519"/>
                <a:gd name="T67" fmla="*/ 2212 h 2448"/>
                <a:gd name="T68" fmla="*/ 2102 w 2519"/>
                <a:gd name="T69" fmla="*/ 2227 h 2448"/>
                <a:gd name="T70" fmla="*/ 2154 w 2519"/>
                <a:gd name="T71" fmla="*/ 2075 h 2448"/>
                <a:gd name="T72" fmla="*/ 2198 w 2519"/>
                <a:gd name="T73" fmla="*/ 2030 h 2448"/>
                <a:gd name="T74" fmla="*/ 2252 w 2519"/>
                <a:gd name="T75" fmla="*/ 1939 h 2448"/>
                <a:gd name="T76" fmla="*/ 2274 w 2519"/>
                <a:gd name="T77" fmla="*/ 1943 h 2448"/>
                <a:gd name="T78" fmla="*/ 2480 w 2519"/>
                <a:gd name="T79" fmla="*/ 1372 h 2448"/>
                <a:gd name="T80" fmla="*/ 2465 w 2519"/>
                <a:gd name="T81" fmla="*/ 883 h 2448"/>
                <a:gd name="T82" fmla="*/ 1600 w 2519"/>
                <a:gd name="T83" fmla="*/ 96 h 2448"/>
                <a:gd name="T84" fmla="*/ 1553 w 2519"/>
                <a:gd name="T85" fmla="*/ 0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19" h="2448">
                  <a:moveTo>
                    <a:pt x="2355" y="1508"/>
                  </a:moveTo>
                  <a:cubicBezTo>
                    <a:pt x="2355" y="1508"/>
                    <a:pt x="2355" y="1508"/>
                    <a:pt x="2355" y="1508"/>
                  </a:cubicBezTo>
                  <a:cubicBezTo>
                    <a:pt x="2355" y="1508"/>
                    <a:pt x="2355" y="1508"/>
                    <a:pt x="2355" y="1508"/>
                  </a:cubicBezTo>
                  <a:cubicBezTo>
                    <a:pt x="2306" y="1653"/>
                    <a:pt x="2250" y="1775"/>
                    <a:pt x="2189" y="1879"/>
                  </a:cubicBezTo>
                  <a:cubicBezTo>
                    <a:pt x="2192" y="1882"/>
                    <a:pt x="2194" y="1884"/>
                    <a:pt x="2196" y="1887"/>
                  </a:cubicBezTo>
                  <a:cubicBezTo>
                    <a:pt x="2207" y="1908"/>
                    <a:pt x="2188" y="1927"/>
                    <a:pt x="2175" y="1942"/>
                  </a:cubicBezTo>
                  <a:cubicBezTo>
                    <a:pt x="2155" y="1964"/>
                    <a:pt x="2132" y="1984"/>
                    <a:pt x="2108" y="2000"/>
                  </a:cubicBezTo>
                  <a:cubicBezTo>
                    <a:pt x="2077" y="2040"/>
                    <a:pt x="2045" y="2077"/>
                    <a:pt x="2012" y="2110"/>
                  </a:cubicBezTo>
                  <a:cubicBezTo>
                    <a:pt x="2018" y="2127"/>
                    <a:pt x="2022" y="2147"/>
                    <a:pt x="2023" y="2159"/>
                  </a:cubicBezTo>
                  <a:cubicBezTo>
                    <a:pt x="2003" y="2188"/>
                    <a:pt x="1975" y="2216"/>
                    <a:pt x="1952" y="2246"/>
                  </a:cubicBezTo>
                  <a:cubicBezTo>
                    <a:pt x="1950" y="2246"/>
                    <a:pt x="1948" y="2247"/>
                    <a:pt x="1946" y="2247"/>
                  </a:cubicBezTo>
                  <a:cubicBezTo>
                    <a:pt x="1927" y="2247"/>
                    <a:pt x="1909" y="2229"/>
                    <a:pt x="1892" y="2214"/>
                  </a:cubicBezTo>
                  <a:cubicBezTo>
                    <a:pt x="1791" y="2286"/>
                    <a:pt x="1685" y="2330"/>
                    <a:pt x="1579" y="2354"/>
                  </a:cubicBezTo>
                  <a:cubicBezTo>
                    <a:pt x="1578" y="2359"/>
                    <a:pt x="1575" y="2363"/>
                    <a:pt x="1571" y="2367"/>
                  </a:cubicBezTo>
                  <a:cubicBezTo>
                    <a:pt x="1554" y="2383"/>
                    <a:pt x="1531" y="2401"/>
                    <a:pt x="1507" y="2401"/>
                  </a:cubicBezTo>
                  <a:cubicBezTo>
                    <a:pt x="1504" y="2401"/>
                    <a:pt x="1502" y="2401"/>
                    <a:pt x="1499" y="2401"/>
                  </a:cubicBezTo>
                  <a:cubicBezTo>
                    <a:pt x="1485" y="2395"/>
                    <a:pt x="1475" y="2383"/>
                    <a:pt x="1464" y="2373"/>
                  </a:cubicBezTo>
                  <a:cubicBezTo>
                    <a:pt x="1431" y="2376"/>
                    <a:pt x="1397" y="2378"/>
                    <a:pt x="1365" y="2378"/>
                  </a:cubicBezTo>
                  <a:cubicBezTo>
                    <a:pt x="957" y="2378"/>
                    <a:pt x="601" y="2145"/>
                    <a:pt x="601" y="2145"/>
                  </a:cubicBezTo>
                  <a:cubicBezTo>
                    <a:pt x="690" y="2163"/>
                    <a:pt x="775" y="2171"/>
                    <a:pt x="856" y="2171"/>
                  </a:cubicBezTo>
                  <a:cubicBezTo>
                    <a:pt x="1389" y="2171"/>
                    <a:pt x="1784" y="1817"/>
                    <a:pt x="2355" y="1508"/>
                  </a:cubicBezTo>
                  <a:moveTo>
                    <a:pt x="337" y="775"/>
                  </a:moveTo>
                  <a:cubicBezTo>
                    <a:pt x="448" y="577"/>
                    <a:pt x="616" y="355"/>
                    <a:pt x="860" y="216"/>
                  </a:cubicBezTo>
                  <a:cubicBezTo>
                    <a:pt x="956" y="161"/>
                    <a:pt x="1056" y="136"/>
                    <a:pt x="1155" y="132"/>
                  </a:cubicBezTo>
                  <a:cubicBezTo>
                    <a:pt x="1177" y="110"/>
                    <a:pt x="1192" y="76"/>
                    <a:pt x="1222" y="75"/>
                  </a:cubicBezTo>
                  <a:cubicBezTo>
                    <a:pt x="1222" y="75"/>
                    <a:pt x="1223" y="75"/>
                    <a:pt x="1223" y="75"/>
                  </a:cubicBezTo>
                  <a:cubicBezTo>
                    <a:pt x="1228" y="75"/>
                    <a:pt x="1234" y="76"/>
                    <a:pt x="1239" y="78"/>
                  </a:cubicBezTo>
                  <a:cubicBezTo>
                    <a:pt x="1287" y="90"/>
                    <a:pt x="1331" y="119"/>
                    <a:pt x="1380" y="119"/>
                  </a:cubicBezTo>
                  <a:cubicBezTo>
                    <a:pt x="1387" y="119"/>
                    <a:pt x="1393" y="119"/>
                    <a:pt x="1400" y="117"/>
                  </a:cubicBezTo>
                  <a:cubicBezTo>
                    <a:pt x="1439" y="115"/>
                    <a:pt x="1480" y="116"/>
                    <a:pt x="1517" y="98"/>
                  </a:cubicBezTo>
                  <a:cubicBezTo>
                    <a:pt x="1553" y="117"/>
                    <a:pt x="1536" y="169"/>
                    <a:pt x="1532" y="201"/>
                  </a:cubicBezTo>
                  <a:cubicBezTo>
                    <a:pt x="1629" y="239"/>
                    <a:pt x="1789" y="345"/>
                    <a:pt x="1927" y="444"/>
                  </a:cubicBezTo>
                  <a:cubicBezTo>
                    <a:pt x="1953" y="457"/>
                    <a:pt x="1979" y="473"/>
                    <a:pt x="2002" y="492"/>
                  </a:cubicBezTo>
                  <a:cubicBezTo>
                    <a:pt x="2055" y="534"/>
                    <a:pt x="2095" y="567"/>
                    <a:pt x="2125" y="591"/>
                  </a:cubicBezTo>
                  <a:cubicBezTo>
                    <a:pt x="2169" y="625"/>
                    <a:pt x="2197" y="646"/>
                    <a:pt x="2196" y="646"/>
                  </a:cubicBezTo>
                  <a:cubicBezTo>
                    <a:pt x="2196" y="646"/>
                    <a:pt x="2174" y="630"/>
                    <a:pt x="2125" y="591"/>
                  </a:cubicBezTo>
                  <a:cubicBezTo>
                    <a:pt x="2076" y="553"/>
                    <a:pt x="2005" y="499"/>
                    <a:pt x="1927" y="444"/>
                  </a:cubicBezTo>
                  <a:cubicBezTo>
                    <a:pt x="1856" y="408"/>
                    <a:pt x="1776" y="393"/>
                    <a:pt x="1690" y="393"/>
                  </a:cubicBezTo>
                  <a:cubicBezTo>
                    <a:pt x="1074" y="393"/>
                    <a:pt x="159" y="1197"/>
                    <a:pt x="159" y="1197"/>
                  </a:cubicBezTo>
                  <a:cubicBezTo>
                    <a:pt x="159" y="1197"/>
                    <a:pt x="170" y="1155"/>
                    <a:pt x="195" y="1086"/>
                  </a:cubicBezTo>
                  <a:cubicBezTo>
                    <a:pt x="191" y="1085"/>
                    <a:pt x="186" y="1084"/>
                    <a:pt x="181" y="1083"/>
                  </a:cubicBezTo>
                  <a:cubicBezTo>
                    <a:pt x="135" y="1082"/>
                    <a:pt x="122" y="1031"/>
                    <a:pt x="163" y="1009"/>
                  </a:cubicBezTo>
                  <a:cubicBezTo>
                    <a:pt x="202" y="973"/>
                    <a:pt x="214" y="913"/>
                    <a:pt x="191" y="865"/>
                  </a:cubicBezTo>
                  <a:cubicBezTo>
                    <a:pt x="171" y="834"/>
                    <a:pt x="150" y="778"/>
                    <a:pt x="201" y="764"/>
                  </a:cubicBezTo>
                  <a:cubicBezTo>
                    <a:pt x="203" y="764"/>
                    <a:pt x="206" y="764"/>
                    <a:pt x="209" y="764"/>
                  </a:cubicBezTo>
                  <a:cubicBezTo>
                    <a:pt x="251" y="764"/>
                    <a:pt x="294" y="774"/>
                    <a:pt x="337" y="775"/>
                  </a:cubicBezTo>
                  <a:moveTo>
                    <a:pt x="1553" y="0"/>
                  </a:moveTo>
                  <a:cubicBezTo>
                    <a:pt x="1533" y="0"/>
                    <a:pt x="1484" y="66"/>
                    <a:pt x="1384" y="66"/>
                  </a:cubicBezTo>
                  <a:cubicBezTo>
                    <a:pt x="1384" y="66"/>
                    <a:pt x="1384" y="66"/>
                    <a:pt x="1384" y="66"/>
                  </a:cubicBezTo>
                  <a:cubicBezTo>
                    <a:pt x="1284" y="66"/>
                    <a:pt x="1192" y="0"/>
                    <a:pt x="1147" y="0"/>
                  </a:cubicBezTo>
                  <a:cubicBezTo>
                    <a:pt x="1130" y="0"/>
                    <a:pt x="1120" y="10"/>
                    <a:pt x="1120" y="39"/>
                  </a:cubicBezTo>
                  <a:cubicBezTo>
                    <a:pt x="1120" y="57"/>
                    <a:pt x="1057" y="63"/>
                    <a:pt x="1064" y="79"/>
                  </a:cubicBezTo>
                  <a:cubicBezTo>
                    <a:pt x="685" y="142"/>
                    <a:pt x="390" y="363"/>
                    <a:pt x="219" y="692"/>
                  </a:cubicBezTo>
                  <a:cubicBezTo>
                    <a:pt x="63" y="708"/>
                    <a:pt x="141" y="799"/>
                    <a:pt x="141" y="925"/>
                  </a:cubicBezTo>
                  <a:cubicBezTo>
                    <a:pt x="141" y="1012"/>
                    <a:pt x="0" y="1100"/>
                    <a:pt x="88" y="1144"/>
                  </a:cubicBezTo>
                  <a:cubicBezTo>
                    <a:pt x="85" y="1178"/>
                    <a:pt x="83" y="1212"/>
                    <a:pt x="83" y="1247"/>
                  </a:cubicBezTo>
                  <a:cubicBezTo>
                    <a:pt x="83" y="1910"/>
                    <a:pt x="622" y="2448"/>
                    <a:pt x="1285" y="2448"/>
                  </a:cubicBezTo>
                  <a:cubicBezTo>
                    <a:pt x="1347" y="2448"/>
                    <a:pt x="1408" y="2443"/>
                    <a:pt x="1468" y="2434"/>
                  </a:cubicBezTo>
                  <a:cubicBezTo>
                    <a:pt x="1468" y="2434"/>
                    <a:pt x="1468" y="2435"/>
                    <a:pt x="1468" y="2436"/>
                  </a:cubicBezTo>
                  <a:cubicBezTo>
                    <a:pt x="1468" y="2444"/>
                    <a:pt x="1471" y="2447"/>
                    <a:pt x="1476" y="2447"/>
                  </a:cubicBezTo>
                  <a:cubicBezTo>
                    <a:pt x="1491" y="2447"/>
                    <a:pt x="1526" y="2415"/>
                    <a:pt x="1555" y="2415"/>
                  </a:cubicBezTo>
                  <a:cubicBezTo>
                    <a:pt x="1584" y="2415"/>
                    <a:pt x="1599" y="2447"/>
                    <a:pt x="1604" y="2447"/>
                  </a:cubicBezTo>
                  <a:cubicBezTo>
                    <a:pt x="1606" y="2447"/>
                    <a:pt x="1606" y="2444"/>
                    <a:pt x="1606" y="2436"/>
                  </a:cubicBezTo>
                  <a:cubicBezTo>
                    <a:pt x="1606" y="2425"/>
                    <a:pt x="1604" y="2415"/>
                    <a:pt x="1599" y="2406"/>
                  </a:cubicBezTo>
                  <a:cubicBezTo>
                    <a:pt x="1698" y="2380"/>
                    <a:pt x="1771" y="2347"/>
                    <a:pt x="1858" y="2297"/>
                  </a:cubicBezTo>
                  <a:cubicBezTo>
                    <a:pt x="1901" y="2309"/>
                    <a:pt x="1924" y="2315"/>
                    <a:pt x="1941" y="2315"/>
                  </a:cubicBezTo>
                  <a:cubicBezTo>
                    <a:pt x="1957" y="2315"/>
                    <a:pt x="1967" y="2310"/>
                    <a:pt x="1982" y="2300"/>
                  </a:cubicBezTo>
                  <a:cubicBezTo>
                    <a:pt x="2040" y="2261"/>
                    <a:pt x="1985" y="2212"/>
                    <a:pt x="2028" y="2212"/>
                  </a:cubicBezTo>
                  <a:cubicBezTo>
                    <a:pt x="2040" y="2212"/>
                    <a:pt x="2060" y="2216"/>
                    <a:pt x="2093" y="2225"/>
                  </a:cubicBezTo>
                  <a:cubicBezTo>
                    <a:pt x="2097" y="2227"/>
                    <a:pt x="2100" y="2227"/>
                    <a:pt x="2102" y="2227"/>
                  </a:cubicBezTo>
                  <a:cubicBezTo>
                    <a:pt x="2121" y="2227"/>
                    <a:pt x="2078" y="2189"/>
                    <a:pt x="2054" y="2169"/>
                  </a:cubicBezTo>
                  <a:cubicBezTo>
                    <a:pt x="2089" y="2140"/>
                    <a:pt x="2123" y="2108"/>
                    <a:pt x="2154" y="2075"/>
                  </a:cubicBezTo>
                  <a:cubicBezTo>
                    <a:pt x="2157" y="2079"/>
                    <a:pt x="2159" y="2081"/>
                    <a:pt x="2160" y="2081"/>
                  </a:cubicBezTo>
                  <a:cubicBezTo>
                    <a:pt x="2170" y="2081"/>
                    <a:pt x="2172" y="2030"/>
                    <a:pt x="2198" y="2030"/>
                  </a:cubicBezTo>
                  <a:cubicBezTo>
                    <a:pt x="2246" y="2030"/>
                    <a:pt x="2231" y="2011"/>
                    <a:pt x="2231" y="1958"/>
                  </a:cubicBezTo>
                  <a:cubicBezTo>
                    <a:pt x="2231" y="1943"/>
                    <a:pt x="2241" y="1939"/>
                    <a:pt x="2252" y="1939"/>
                  </a:cubicBezTo>
                  <a:cubicBezTo>
                    <a:pt x="2257" y="1939"/>
                    <a:pt x="2262" y="1940"/>
                    <a:pt x="2266" y="1941"/>
                  </a:cubicBezTo>
                  <a:cubicBezTo>
                    <a:pt x="2270" y="1942"/>
                    <a:pt x="2273" y="1943"/>
                    <a:pt x="2274" y="1943"/>
                  </a:cubicBezTo>
                  <a:cubicBezTo>
                    <a:pt x="2275" y="1943"/>
                    <a:pt x="2273" y="1942"/>
                    <a:pt x="2267" y="1938"/>
                  </a:cubicBezTo>
                  <a:cubicBezTo>
                    <a:pt x="2382" y="1775"/>
                    <a:pt x="2458" y="1581"/>
                    <a:pt x="2480" y="1372"/>
                  </a:cubicBezTo>
                  <a:cubicBezTo>
                    <a:pt x="2519" y="1352"/>
                    <a:pt x="2513" y="1263"/>
                    <a:pt x="2477" y="1147"/>
                  </a:cubicBezTo>
                  <a:cubicBezTo>
                    <a:pt x="2437" y="1017"/>
                    <a:pt x="2512" y="883"/>
                    <a:pt x="2465" y="883"/>
                  </a:cubicBezTo>
                  <a:cubicBezTo>
                    <a:pt x="2455" y="883"/>
                    <a:pt x="2444" y="889"/>
                    <a:pt x="2435" y="900"/>
                  </a:cubicBezTo>
                  <a:cubicBezTo>
                    <a:pt x="2312" y="493"/>
                    <a:pt x="2016" y="195"/>
                    <a:pt x="1600" y="96"/>
                  </a:cubicBezTo>
                  <a:cubicBezTo>
                    <a:pt x="1612" y="75"/>
                    <a:pt x="1564" y="63"/>
                    <a:pt x="1564" y="39"/>
                  </a:cubicBezTo>
                  <a:cubicBezTo>
                    <a:pt x="1564" y="10"/>
                    <a:pt x="1561" y="0"/>
                    <a:pt x="1553" y="0"/>
                  </a:cubicBezTo>
                </a:path>
              </a:pathLst>
            </a:custGeom>
            <a:solidFill>
              <a:srgbClr val="D4DDD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Freeform 401"/>
            <p:cNvSpPr>
              <a:spLocks noEditPoints="1"/>
            </p:cNvSpPr>
            <p:nvPr/>
          </p:nvSpPr>
          <p:spPr bwMode="auto">
            <a:xfrm>
              <a:off x="3946526" y="593726"/>
              <a:ext cx="4335463" cy="2343150"/>
            </a:xfrm>
            <a:custGeom>
              <a:avLst/>
              <a:gdLst>
                <a:gd name="T0" fmla="*/ 2003 w 2075"/>
                <a:gd name="T1" fmla="*/ 516 h 1122"/>
                <a:gd name="T2" fmla="*/ 2074 w 2075"/>
                <a:gd name="T3" fmla="*/ 571 h 1122"/>
                <a:gd name="T4" fmla="*/ 2003 w 2075"/>
                <a:gd name="T5" fmla="*/ 516 h 1122"/>
                <a:gd name="T6" fmla="*/ 1805 w 2075"/>
                <a:gd name="T7" fmla="*/ 369 h 1122"/>
                <a:gd name="T8" fmla="*/ 2003 w 2075"/>
                <a:gd name="T9" fmla="*/ 516 h 1122"/>
                <a:gd name="T10" fmla="*/ 1880 w 2075"/>
                <a:gd name="T11" fmla="*/ 417 h 1122"/>
                <a:gd name="T12" fmla="*/ 1805 w 2075"/>
                <a:gd name="T13" fmla="*/ 369 h 1122"/>
                <a:gd name="T14" fmla="*/ 847 w 2075"/>
                <a:gd name="T15" fmla="*/ 250 h 1122"/>
                <a:gd name="T16" fmla="*/ 764 w 2075"/>
                <a:gd name="T17" fmla="*/ 214 h 1122"/>
                <a:gd name="T18" fmla="*/ 872 w 2075"/>
                <a:gd name="T19" fmla="*/ 140 h 1122"/>
                <a:gd name="T20" fmla="*/ 915 w 2075"/>
                <a:gd name="T21" fmla="*/ 136 h 1122"/>
                <a:gd name="T22" fmla="*/ 998 w 2075"/>
                <a:gd name="T23" fmla="*/ 172 h 1122"/>
                <a:gd name="T24" fmla="*/ 891 w 2075"/>
                <a:gd name="T25" fmla="*/ 246 h 1122"/>
                <a:gd name="T26" fmla="*/ 847 w 2075"/>
                <a:gd name="T27" fmla="*/ 250 h 1122"/>
                <a:gd name="T28" fmla="*/ 1101 w 2075"/>
                <a:gd name="T29" fmla="*/ 0 h 1122"/>
                <a:gd name="T30" fmla="*/ 1100 w 2075"/>
                <a:gd name="T31" fmla="*/ 0 h 1122"/>
                <a:gd name="T32" fmla="*/ 1033 w 2075"/>
                <a:gd name="T33" fmla="*/ 57 h 1122"/>
                <a:gd name="T34" fmla="*/ 738 w 2075"/>
                <a:gd name="T35" fmla="*/ 141 h 1122"/>
                <a:gd name="T36" fmla="*/ 215 w 2075"/>
                <a:gd name="T37" fmla="*/ 700 h 1122"/>
                <a:gd name="T38" fmla="*/ 87 w 2075"/>
                <a:gd name="T39" fmla="*/ 689 h 1122"/>
                <a:gd name="T40" fmla="*/ 79 w 2075"/>
                <a:gd name="T41" fmla="*/ 689 h 1122"/>
                <a:gd name="T42" fmla="*/ 69 w 2075"/>
                <a:gd name="T43" fmla="*/ 790 h 1122"/>
                <a:gd name="T44" fmla="*/ 41 w 2075"/>
                <a:gd name="T45" fmla="*/ 934 h 1122"/>
                <a:gd name="T46" fmla="*/ 59 w 2075"/>
                <a:gd name="T47" fmla="*/ 1008 h 1122"/>
                <a:gd name="T48" fmla="*/ 73 w 2075"/>
                <a:gd name="T49" fmla="*/ 1011 h 1122"/>
                <a:gd name="T50" fmla="*/ 37 w 2075"/>
                <a:gd name="T51" fmla="*/ 1122 h 1122"/>
                <a:gd name="T52" fmla="*/ 1568 w 2075"/>
                <a:gd name="T53" fmla="*/ 318 h 1122"/>
                <a:gd name="T54" fmla="*/ 1805 w 2075"/>
                <a:gd name="T55" fmla="*/ 369 h 1122"/>
                <a:gd name="T56" fmla="*/ 1410 w 2075"/>
                <a:gd name="T57" fmla="*/ 126 h 1122"/>
                <a:gd name="T58" fmla="*/ 1395 w 2075"/>
                <a:gd name="T59" fmla="*/ 23 h 1122"/>
                <a:gd name="T60" fmla="*/ 1278 w 2075"/>
                <a:gd name="T61" fmla="*/ 42 h 1122"/>
                <a:gd name="T62" fmla="*/ 1258 w 2075"/>
                <a:gd name="T63" fmla="*/ 44 h 1122"/>
                <a:gd name="T64" fmla="*/ 1117 w 2075"/>
                <a:gd name="T65" fmla="*/ 3 h 1122"/>
                <a:gd name="T66" fmla="*/ 1101 w 2075"/>
                <a:gd name="T6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5" h="1122">
                  <a:moveTo>
                    <a:pt x="2003" y="516"/>
                  </a:moveTo>
                  <a:cubicBezTo>
                    <a:pt x="2052" y="555"/>
                    <a:pt x="2074" y="571"/>
                    <a:pt x="2074" y="571"/>
                  </a:cubicBezTo>
                  <a:cubicBezTo>
                    <a:pt x="2075" y="571"/>
                    <a:pt x="2047" y="550"/>
                    <a:pt x="2003" y="516"/>
                  </a:cubicBezTo>
                  <a:moveTo>
                    <a:pt x="1805" y="369"/>
                  </a:moveTo>
                  <a:cubicBezTo>
                    <a:pt x="1883" y="424"/>
                    <a:pt x="1954" y="478"/>
                    <a:pt x="2003" y="516"/>
                  </a:cubicBezTo>
                  <a:cubicBezTo>
                    <a:pt x="1973" y="492"/>
                    <a:pt x="1933" y="459"/>
                    <a:pt x="1880" y="417"/>
                  </a:cubicBezTo>
                  <a:cubicBezTo>
                    <a:pt x="1857" y="398"/>
                    <a:pt x="1831" y="382"/>
                    <a:pt x="1805" y="369"/>
                  </a:cubicBezTo>
                  <a:moveTo>
                    <a:pt x="847" y="250"/>
                  </a:moveTo>
                  <a:cubicBezTo>
                    <a:pt x="802" y="250"/>
                    <a:pt x="768" y="236"/>
                    <a:pt x="764" y="214"/>
                  </a:cubicBezTo>
                  <a:cubicBezTo>
                    <a:pt x="759" y="185"/>
                    <a:pt x="807" y="151"/>
                    <a:pt x="872" y="140"/>
                  </a:cubicBezTo>
                  <a:cubicBezTo>
                    <a:pt x="887" y="137"/>
                    <a:pt x="901" y="136"/>
                    <a:pt x="915" y="136"/>
                  </a:cubicBezTo>
                  <a:cubicBezTo>
                    <a:pt x="960" y="136"/>
                    <a:pt x="994" y="149"/>
                    <a:pt x="998" y="172"/>
                  </a:cubicBezTo>
                  <a:cubicBezTo>
                    <a:pt x="1003" y="201"/>
                    <a:pt x="955" y="234"/>
                    <a:pt x="891" y="246"/>
                  </a:cubicBezTo>
                  <a:cubicBezTo>
                    <a:pt x="875" y="249"/>
                    <a:pt x="861" y="250"/>
                    <a:pt x="847" y="250"/>
                  </a:cubicBezTo>
                  <a:moveTo>
                    <a:pt x="1101" y="0"/>
                  </a:moveTo>
                  <a:cubicBezTo>
                    <a:pt x="1101" y="0"/>
                    <a:pt x="1100" y="0"/>
                    <a:pt x="1100" y="0"/>
                  </a:cubicBezTo>
                  <a:cubicBezTo>
                    <a:pt x="1070" y="1"/>
                    <a:pt x="1055" y="35"/>
                    <a:pt x="1033" y="57"/>
                  </a:cubicBezTo>
                  <a:cubicBezTo>
                    <a:pt x="934" y="61"/>
                    <a:pt x="834" y="86"/>
                    <a:pt x="738" y="141"/>
                  </a:cubicBezTo>
                  <a:cubicBezTo>
                    <a:pt x="494" y="280"/>
                    <a:pt x="326" y="502"/>
                    <a:pt x="215" y="700"/>
                  </a:cubicBezTo>
                  <a:cubicBezTo>
                    <a:pt x="172" y="699"/>
                    <a:pt x="129" y="689"/>
                    <a:pt x="87" y="689"/>
                  </a:cubicBezTo>
                  <a:cubicBezTo>
                    <a:pt x="84" y="689"/>
                    <a:pt x="81" y="689"/>
                    <a:pt x="79" y="689"/>
                  </a:cubicBezTo>
                  <a:cubicBezTo>
                    <a:pt x="28" y="703"/>
                    <a:pt x="49" y="759"/>
                    <a:pt x="69" y="790"/>
                  </a:cubicBezTo>
                  <a:cubicBezTo>
                    <a:pt x="92" y="838"/>
                    <a:pt x="80" y="898"/>
                    <a:pt x="41" y="934"/>
                  </a:cubicBezTo>
                  <a:cubicBezTo>
                    <a:pt x="0" y="956"/>
                    <a:pt x="13" y="1007"/>
                    <a:pt x="59" y="1008"/>
                  </a:cubicBezTo>
                  <a:cubicBezTo>
                    <a:pt x="64" y="1009"/>
                    <a:pt x="69" y="1010"/>
                    <a:pt x="73" y="1011"/>
                  </a:cubicBezTo>
                  <a:cubicBezTo>
                    <a:pt x="48" y="1080"/>
                    <a:pt x="37" y="1122"/>
                    <a:pt x="37" y="1122"/>
                  </a:cubicBezTo>
                  <a:cubicBezTo>
                    <a:pt x="37" y="1122"/>
                    <a:pt x="952" y="318"/>
                    <a:pt x="1568" y="318"/>
                  </a:cubicBezTo>
                  <a:cubicBezTo>
                    <a:pt x="1654" y="318"/>
                    <a:pt x="1734" y="333"/>
                    <a:pt x="1805" y="369"/>
                  </a:cubicBezTo>
                  <a:cubicBezTo>
                    <a:pt x="1667" y="270"/>
                    <a:pt x="1507" y="164"/>
                    <a:pt x="1410" y="126"/>
                  </a:cubicBezTo>
                  <a:cubicBezTo>
                    <a:pt x="1414" y="94"/>
                    <a:pt x="1431" y="42"/>
                    <a:pt x="1395" y="23"/>
                  </a:cubicBezTo>
                  <a:cubicBezTo>
                    <a:pt x="1358" y="41"/>
                    <a:pt x="1317" y="40"/>
                    <a:pt x="1278" y="42"/>
                  </a:cubicBezTo>
                  <a:cubicBezTo>
                    <a:pt x="1271" y="44"/>
                    <a:pt x="1265" y="44"/>
                    <a:pt x="1258" y="44"/>
                  </a:cubicBezTo>
                  <a:cubicBezTo>
                    <a:pt x="1209" y="44"/>
                    <a:pt x="1165" y="15"/>
                    <a:pt x="1117" y="3"/>
                  </a:cubicBezTo>
                  <a:cubicBezTo>
                    <a:pt x="1112" y="1"/>
                    <a:pt x="1106" y="0"/>
                    <a:pt x="1101" y="0"/>
                  </a:cubicBezTo>
                </a:path>
              </a:pathLst>
            </a:custGeom>
            <a:solidFill>
              <a:srgbClr val="DCE5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Freeform 402"/>
            <p:cNvSpPr>
              <a:spLocks/>
            </p:cNvSpPr>
            <p:nvPr/>
          </p:nvSpPr>
          <p:spPr bwMode="auto">
            <a:xfrm>
              <a:off x="4946651" y="3587751"/>
              <a:ext cx="3665538" cy="1865313"/>
            </a:xfrm>
            <a:custGeom>
              <a:avLst/>
              <a:gdLst>
                <a:gd name="T0" fmla="*/ 1754 w 1754"/>
                <a:gd name="T1" fmla="*/ 0 h 893"/>
                <a:gd name="T2" fmla="*/ 255 w 1754"/>
                <a:gd name="T3" fmla="*/ 663 h 893"/>
                <a:gd name="T4" fmla="*/ 0 w 1754"/>
                <a:gd name="T5" fmla="*/ 637 h 893"/>
                <a:gd name="T6" fmla="*/ 764 w 1754"/>
                <a:gd name="T7" fmla="*/ 870 h 893"/>
                <a:gd name="T8" fmla="*/ 863 w 1754"/>
                <a:gd name="T9" fmla="*/ 865 h 893"/>
                <a:gd name="T10" fmla="*/ 898 w 1754"/>
                <a:gd name="T11" fmla="*/ 893 h 893"/>
                <a:gd name="T12" fmla="*/ 906 w 1754"/>
                <a:gd name="T13" fmla="*/ 893 h 893"/>
                <a:gd name="T14" fmla="*/ 970 w 1754"/>
                <a:gd name="T15" fmla="*/ 859 h 893"/>
                <a:gd name="T16" fmla="*/ 978 w 1754"/>
                <a:gd name="T17" fmla="*/ 846 h 893"/>
                <a:gd name="T18" fmla="*/ 1291 w 1754"/>
                <a:gd name="T19" fmla="*/ 706 h 893"/>
                <a:gd name="T20" fmla="*/ 1345 w 1754"/>
                <a:gd name="T21" fmla="*/ 739 h 893"/>
                <a:gd name="T22" fmla="*/ 1351 w 1754"/>
                <a:gd name="T23" fmla="*/ 738 h 893"/>
                <a:gd name="T24" fmla="*/ 1422 w 1754"/>
                <a:gd name="T25" fmla="*/ 651 h 893"/>
                <a:gd name="T26" fmla="*/ 1411 w 1754"/>
                <a:gd name="T27" fmla="*/ 602 h 893"/>
                <a:gd name="T28" fmla="*/ 1507 w 1754"/>
                <a:gd name="T29" fmla="*/ 492 h 893"/>
                <a:gd name="T30" fmla="*/ 1574 w 1754"/>
                <a:gd name="T31" fmla="*/ 434 h 893"/>
                <a:gd name="T32" fmla="*/ 1595 w 1754"/>
                <a:gd name="T33" fmla="*/ 379 h 893"/>
                <a:gd name="T34" fmla="*/ 1588 w 1754"/>
                <a:gd name="T35" fmla="*/ 371 h 893"/>
                <a:gd name="T36" fmla="*/ 1754 w 1754"/>
                <a:gd name="T37" fmla="*/ 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4" h="893">
                  <a:moveTo>
                    <a:pt x="1754" y="0"/>
                  </a:moveTo>
                  <a:cubicBezTo>
                    <a:pt x="1183" y="309"/>
                    <a:pt x="788" y="663"/>
                    <a:pt x="255" y="663"/>
                  </a:cubicBezTo>
                  <a:cubicBezTo>
                    <a:pt x="174" y="663"/>
                    <a:pt x="89" y="655"/>
                    <a:pt x="0" y="637"/>
                  </a:cubicBezTo>
                  <a:cubicBezTo>
                    <a:pt x="0" y="637"/>
                    <a:pt x="356" y="870"/>
                    <a:pt x="764" y="870"/>
                  </a:cubicBezTo>
                  <a:cubicBezTo>
                    <a:pt x="796" y="870"/>
                    <a:pt x="830" y="868"/>
                    <a:pt x="863" y="865"/>
                  </a:cubicBezTo>
                  <a:cubicBezTo>
                    <a:pt x="874" y="875"/>
                    <a:pt x="884" y="887"/>
                    <a:pt x="898" y="893"/>
                  </a:cubicBezTo>
                  <a:cubicBezTo>
                    <a:pt x="901" y="893"/>
                    <a:pt x="903" y="893"/>
                    <a:pt x="906" y="893"/>
                  </a:cubicBezTo>
                  <a:cubicBezTo>
                    <a:pt x="930" y="893"/>
                    <a:pt x="953" y="875"/>
                    <a:pt x="970" y="859"/>
                  </a:cubicBezTo>
                  <a:cubicBezTo>
                    <a:pt x="974" y="855"/>
                    <a:pt x="977" y="851"/>
                    <a:pt x="978" y="846"/>
                  </a:cubicBezTo>
                  <a:cubicBezTo>
                    <a:pt x="1084" y="822"/>
                    <a:pt x="1190" y="778"/>
                    <a:pt x="1291" y="706"/>
                  </a:cubicBezTo>
                  <a:cubicBezTo>
                    <a:pt x="1308" y="721"/>
                    <a:pt x="1326" y="739"/>
                    <a:pt x="1345" y="739"/>
                  </a:cubicBezTo>
                  <a:cubicBezTo>
                    <a:pt x="1347" y="739"/>
                    <a:pt x="1349" y="738"/>
                    <a:pt x="1351" y="738"/>
                  </a:cubicBezTo>
                  <a:cubicBezTo>
                    <a:pt x="1374" y="708"/>
                    <a:pt x="1402" y="680"/>
                    <a:pt x="1422" y="651"/>
                  </a:cubicBezTo>
                  <a:cubicBezTo>
                    <a:pt x="1421" y="639"/>
                    <a:pt x="1417" y="619"/>
                    <a:pt x="1411" y="602"/>
                  </a:cubicBezTo>
                  <a:cubicBezTo>
                    <a:pt x="1444" y="569"/>
                    <a:pt x="1476" y="532"/>
                    <a:pt x="1507" y="492"/>
                  </a:cubicBezTo>
                  <a:cubicBezTo>
                    <a:pt x="1531" y="476"/>
                    <a:pt x="1554" y="456"/>
                    <a:pt x="1574" y="434"/>
                  </a:cubicBezTo>
                  <a:cubicBezTo>
                    <a:pt x="1587" y="419"/>
                    <a:pt x="1606" y="400"/>
                    <a:pt x="1595" y="379"/>
                  </a:cubicBezTo>
                  <a:cubicBezTo>
                    <a:pt x="1593" y="376"/>
                    <a:pt x="1591" y="374"/>
                    <a:pt x="1588" y="371"/>
                  </a:cubicBezTo>
                  <a:cubicBezTo>
                    <a:pt x="1649" y="267"/>
                    <a:pt x="1705" y="145"/>
                    <a:pt x="1754" y="0"/>
                  </a:cubicBezTo>
                </a:path>
              </a:pathLst>
            </a:custGeom>
            <a:solidFill>
              <a:srgbClr val="BE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Oval 403"/>
            <p:cNvSpPr>
              <a:spLocks noChangeArrowheads="1"/>
            </p:cNvSpPr>
            <p:nvPr/>
          </p:nvSpPr>
          <p:spPr bwMode="auto">
            <a:xfrm>
              <a:off x="5056188" y="2335213"/>
              <a:ext cx="1533525" cy="1533525"/>
            </a:xfrm>
            <a:prstGeom prst="ellipse">
              <a:avLst/>
            </a:pr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404"/>
            <p:cNvSpPr>
              <a:spLocks/>
            </p:cNvSpPr>
            <p:nvPr/>
          </p:nvSpPr>
          <p:spPr bwMode="auto">
            <a:xfrm>
              <a:off x="5114926" y="2373313"/>
              <a:ext cx="1301750" cy="744538"/>
            </a:xfrm>
            <a:custGeom>
              <a:avLst/>
              <a:gdLst>
                <a:gd name="T0" fmla="*/ 292 w 623"/>
                <a:gd name="T1" fmla="*/ 19 h 356"/>
                <a:gd name="T2" fmla="*/ 0 w 623"/>
                <a:gd name="T3" fmla="*/ 356 h 356"/>
                <a:gd name="T4" fmla="*/ 318 w 623"/>
                <a:gd name="T5" fmla="*/ 94 h 356"/>
                <a:gd name="T6" fmla="*/ 623 w 623"/>
                <a:gd name="T7" fmla="*/ 166 h 356"/>
                <a:gd name="T8" fmla="*/ 292 w 623"/>
                <a:gd name="T9" fmla="*/ 19 h 356"/>
              </a:gdLst>
              <a:ahLst/>
              <a:cxnLst>
                <a:cxn ang="0">
                  <a:pos x="T0" y="T1"/>
                </a:cxn>
                <a:cxn ang="0">
                  <a:pos x="T2" y="T3"/>
                </a:cxn>
                <a:cxn ang="0">
                  <a:pos x="T4" y="T5"/>
                </a:cxn>
                <a:cxn ang="0">
                  <a:pos x="T6" y="T7"/>
                </a:cxn>
                <a:cxn ang="0">
                  <a:pos x="T8" y="T9"/>
                </a:cxn>
              </a:cxnLst>
              <a:rect l="0" t="0" r="r" b="b"/>
              <a:pathLst>
                <a:path w="623" h="356">
                  <a:moveTo>
                    <a:pt x="292" y="19"/>
                  </a:moveTo>
                  <a:cubicBezTo>
                    <a:pt x="122" y="44"/>
                    <a:pt x="0" y="190"/>
                    <a:pt x="0" y="356"/>
                  </a:cubicBezTo>
                  <a:cubicBezTo>
                    <a:pt x="39" y="213"/>
                    <a:pt x="162" y="117"/>
                    <a:pt x="318" y="94"/>
                  </a:cubicBezTo>
                  <a:cubicBezTo>
                    <a:pt x="434" y="77"/>
                    <a:pt x="542" y="95"/>
                    <a:pt x="623" y="166"/>
                  </a:cubicBezTo>
                  <a:cubicBezTo>
                    <a:pt x="552" y="61"/>
                    <a:pt x="425" y="0"/>
                    <a:pt x="292" y="19"/>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405"/>
            <p:cNvSpPr>
              <a:spLocks/>
            </p:cNvSpPr>
            <p:nvPr/>
          </p:nvSpPr>
          <p:spPr bwMode="auto">
            <a:xfrm>
              <a:off x="5051426" y="2249488"/>
              <a:ext cx="1301750" cy="696913"/>
            </a:xfrm>
            <a:custGeom>
              <a:avLst/>
              <a:gdLst>
                <a:gd name="T0" fmla="*/ 302 w 623"/>
                <a:gd name="T1" fmla="*/ 19 h 333"/>
                <a:gd name="T2" fmla="*/ 0 w 623"/>
                <a:gd name="T3" fmla="*/ 333 h 333"/>
                <a:gd name="T4" fmla="*/ 316 w 623"/>
                <a:gd name="T5" fmla="*/ 52 h 333"/>
                <a:gd name="T6" fmla="*/ 623 w 623"/>
                <a:gd name="T7" fmla="*/ 143 h 333"/>
                <a:gd name="T8" fmla="*/ 302 w 623"/>
                <a:gd name="T9" fmla="*/ 19 h 333"/>
              </a:gdLst>
              <a:ahLst/>
              <a:cxnLst>
                <a:cxn ang="0">
                  <a:pos x="T0" y="T1"/>
                </a:cxn>
                <a:cxn ang="0">
                  <a:pos x="T2" y="T3"/>
                </a:cxn>
                <a:cxn ang="0">
                  <a:pos x="T4" y="T5"/>
                </a:cxn>
                <a:cxn ang="0">
                  <a:pos x="T6" y="T7"/>
                </a:cxn>
                <a:cxn ang="0">
                  <a:pos x="T8" y="T9"/>
                </a:cxn>
              </a:cxnLst>
              <a:rect l="0" t="0" r="r" b="b"/>
              <a:pathLst>
                <a:path w="623" h="333">
                  <a:moveTo>
                    <a:pt x="302" y="19"/>
                  </a:moveTo>
                  <a:cubicBezTo>
                    <a:pt x="133" y="44"/>
                    <a:pt x="0" y="166"/>
                    <a:pt x="0" y="333"/>
                  </a:cubicBezTo>
                  <a:cubicBezTo>
                    <a:pt x="39" y="189"/>
                    <a:pt x="159" y="75"/>
                    <a:pt x="316" y="52"/>
                  </a:cubicBezTo>
                  <a:cubicBezTo>
                    <a:pt x="431" y="35"/>
                    <a:pt x="542" y="72"/>
                    <a:pt x="623" y="143"/>
                  </a:cubicBezTo>
                  <a:cubicBezTo>
                    <a:pt x="552" y="38"/>
                    <a:pt x="436" y="0"/>
                    <a:pt x="302" y="19"/>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406"/>
            <p:cNvSpPr>
              <a:spLocks noEditPoints="1"/>
            </p:cNvSpPr>
            <p:nvPr/>
          </p:nvSpPr>
          <p:spPr bwMode="auto">
            <a:xfrm>
              <a:off x="5411788" y="3086101"/>
              <a:ext cx="1362075" cy="973138"/>
            </a:xfrm>
            <a:custGeom>
              <a:avLst/>
              <a:gdLst>
                <a:gd name="T0" fmla="*/ 565 w 652"/>
                <a:gd name="T1" fmla="*/ 0 h 466"/>
                <a:gd name="T2" fmla="*/ 545 w 652"/>
                <a:gd name="T3" fmla="*/ 108 h 466"/>
                <a:gd name="T4" fmla="*/ 574 w 652"/>
                <a:gd name="T5" fmla="*/ 95 h 466"/>
                <a:gd name="T6" fmla="*/ 565 w 652"/>
                <a:gd name="T7" fmla="*/ 0 h 466"/>
                <a:gd name="T8" fmla="*/ 640 w 652"/>
                <a:gd name="T9" fmla="*/ 129 h 466"/>
                <a:gd name="T10" fmla="*/ 561 w 652"/>
                <a:gd name="T11" fmla="*/ 240 h 466"/>
                <a:gd name="T12" fmla="*/ 489 w 652"/>
                <a:gd name="T13" fmla="*/ 216 h 466"/>
                <a:gd name="T14" fmla="*/ 469 w 652"/>
                <a:gd name="T15" fmla="*/ 240 h 466"/>
                <a:gd name="T16" fmla="*/ 457 w 652"/>
                <a:gd name="T17" fmla="*/ 234 h 466"/>
                <a:gd name="T18" fmla="*/ 467 w 652"/>
                <a:gd name="T19" fmla="*/ 242 h 466"/>
                <a:gd name="T20" fmla="*/ 320 w 652"/>
                <a:gd name="T21" fmla="*/ 344 h 466"/>
                <a:gd name="T22" fmla="*/ 0 w 652"/>
                <a:gd name="T23" fmla="*/ 324 h 466"/>
                <a:gd name="T24" fmla="*/ 367 w 652"/>
                <a:gd name="T25" fmla="*/ 417 h 466"/>
                <a:gd name="T26" fmla="*/ 518 w 652"/>
                <a:gd name="T27" fmla="*/ 287 h 466"/>
                <a:gd name="T28" fmla="*/ 576 w 652"/>
                <a:gd name="T29" fmla="*/ 264 h 466"/>
                <a:gd name="T30" fmla="*/ 640 w 652"/>
                <a:gd name="T31" fmla="*/ 12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466">
                  <a:moveTo>
                    <a:pt x="565" y="0"/>
                  </a:moveTo>
                  <a:cubicBezTo>
                    <a:pt x="564" y="37"/>
                    <a:pt x="557" y="73"/>
                    <a:pt x="545" y="108"/>
                  </a:cubicBezTo>
                  <a:cubicBezTo>
                    <a:pt x="554" y="103"/>
                    <a:pt x="564" y="98"/>
                    <a:pt x="574" y="95"/>
                  </a:cubicBezTo>
                  <a:cubicBezTo>
                    <a:pt x="575" y="63"/>
                    <a:pt x="572" y="31"/>
                    <a:pt x="565" y="0"/>
                  </a:cubicBezTo>
                  <a:close/>
                  <a:moveTo>
                    <a:pt x="640" y="129"/>
                  </a:moveTo>
                  <a:cubicBezTo>
                    <a:pt x="638" y="177"/>
                    <a:pt x="608" y="222"/>
                    <a:pt x="561" y="240"/>
                  </a:cubicBezTo>
                  <a:cubicBezTo>
                    <a:pt x="524" y="252"/>
                    <a:pt x="492" y="259"/>
                    <a:pt x="489" y="216"/>
                  </a:cubicBezTo>
                  <a:cubicBezTo>
                    <a:pt x="482" y="224"/>
                    <a:pt x="476" y="232"/>
                    <a:pt x="469" y="240"/>
                  </a:cubicBezTo>
                  <a:cubicBezTo>
                    <a:pt x="465" y="238"/>
                    <a:pt x="461" y="236"/>
                    <a:pt x="457" y="234"/>
                  </a:cubicBezTo>
                  <a:cubicBezTo>
                    <a:pt x="460" y="237"/>
                    <a:pt x="464" y="240"/>
                    <a:pt x="467" y="242"/>
                  </a:cubicBezTo>
                  <a:cubicBezTo>
                    <a:pt x="428" y="286"/>
                    <a:pt x="378" y="321"/>
                    <a:pt x="320" y="344"/>
                  </a:cubicBezTo>
                  <a:cubicBezTo>
                    <a:pt x="211" y="386"/>
                    <a:pt x="95" y="375"/>
                    <a:pt x="0" y="324"/>
                  </a:cubicBezTo>
                  <a:cubicBezTo>
                    <a:pt x="93" y="411"/>
                    <a:pt x="241" y="466"/>
                    <a:pt x="367" y="417"/>
                  </a:cubicBezTo>
                  <a:cubicBezTo>
                    <a:pt x="432" y="392"/>
                    <a:pt x="483" y="345"/>
                    <a:pt x="518" y="287"/>
                  </a:cubicBezTo>
                  <a:cubicBezTo>
                    <a:pt x="523" y="267"/>
                    <a:pt x="532" y="276"/>
                    <a:pt x="576" y="264"/>
                  </a:cubicBezTo>
                  <a:cubicBezTo>
                    <a:pt x="627" y="244"/>
                    <a:pt x="652" y="182"/>
                    <a:pt x="640" y="129"/>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Oval 407"/>
            <p:cNvSpPr>
              <a:spLocks noChangeArrowheads="1"/>
            </p:cNvSpPr>
            <p:nvPr/>
          </p:nvSpPr>
          <p:spPr bwMode="auto">
            <a:xfrm>
              <a:off x="5616576" y="4618038"/>
              <a:ext cx="657225" cy="657225"/>
            </a:xfrm>
            <a:prstGeom prst="ellipse">
              <a:avLst/>
            </a:pr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408"/>
            <p:cNvSpPr>
              <a:spLocks/>
            </p:cNvSpPr>
            <p:nvPr/>
          </p:nvSpPr>
          <p:spPr bwMode="auto">
            <a:xfrm>
              <a:off x="5640388" y="4632326"/>
              <a:ext cx="560388" cy="319088"/>
            </a:xfrm>
            <a:custGeom>
              <a:avLst/>
              <a:gdLst>
                <a:gd name="T0" fmla="*/ 125 w 268"/>
                <a:gd name="T1" fmla="*/ 8 h 153"/>
                <a:gd name="T2" fmla="*/ 0 w 268"/>
                <a:gd name="T3" fmla="*/ 153 h 153"/>
                <a:gd name="T4" fmla="*/ 137 w 268"/>
                <a:gd name="T5" fmla="*/ 40 h 153"/>
                <a:gd name="T6" fmla="*/ 268 w 268"/>
                <a:gd name="T7" fmla="*/ 71 h 153"/>
                <a:gd name="T8" fmla="*/ 125 w 268"/>
                <a:gd name="T9" fmla="*/ 8 h 153"/>
              </a:gdLst>
              <a:ahLst/>
              <a:cxnLst>
                <a:cxn ang="0">
                  <a:pos x="T0" y="T1"/>
                </a:cxn>
                <a:cxn ang="0">
                  <a:pos x="T2" y="T3"/>
                </a:cxn>
                <a:cxn ang="0">
                  <a:pos x="T4" y="T5"/>
                </a:cxn>
                <a:cxn ang="0">
                  <a:pos x="T6" y="T7"/>
                </a:cxn>
                <a:cxn ang="0">
                  <a:pos x="T8" y="T9"/>
                </a:cxn>
              </a:cxnLst>
              <a:rect l="0" t="0" r="r" b="b"/>
              <a:pathLst>
                <a:path w="268" h="153">
                  <a:moveTo>
                    <a:pt x="125" y="8"/>
                  </a:moveTo>
                  <a:cubicBezTo>
                    <a:pt x="53" y="19"/>
                    <a:pt x="0" y="82"/>
                    <a:pt x="0" y="153"/>
                  </a:cubicBezTo>
                  <a:cubicBezTo>
                    <a:pt x="17" y="91"/>
                    <a:pt x="70" y="50"/>
                    <a:pt x="137" y="40"/>
                  </a:cubicBezTo>
                  <a:cubicBezTo>
                    <a:pt x="186" y="33"/>
                    <a:pt x="233" y="41"/>
                    <a:pt x="268" y="71"/>
                  </a:cubicBezTo>
                  <a:cubicBezTo>
                    <a:pt x="237" y="26"/>
                    <a:pt x="183" y="0"/>
                    <a:pt x="125" y="8"/>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409"/>
            <p:cNvSpPr>
              <a:spLocks/>
            </p:cNvSpPr>
            <p:nvPr/>
          </p:nvSpPr>
          <p:spPr bwMode="auto">
            <a:xfrm>
              <a:off x="5613401" y="4579938"/>
              <a:ext cx="560388" cy="298450"/>
            </a:xfrm>
            <a:custGeom>
              <a:avLst/>
              <a:gdLst>
                <a:gd name="T0" fmla="*/ 130 w 268"/>
                <a:gd name="T1" fmla="*/ 8 h 143"/>
                <a:gd name="T2" fmla="*/ 0 w 268"/>
                <a:gd name="T3" fmla="*/ 143 h 143"/>
                <a:gd name="T4" fmla="*/ 136 w 268"/>
                <a:gd name="T5" fmla="*/ 22 h 143"/>
                <a:gd name="T6" fmla="*/ 268 w 268"/>
                <a:gd name="T7" fmla="*/ 61 h 143"/>
                <a:gd name="T8" fmla="*/ 130 w 268"/>
                <a:gd name="T9" fmla="*/ 8 h 143"/>
              </a:gdLst>
              <a:ahLst/>
              <a:cxnLst>
                <a:cxn ang="0">
                  <a:pos x="T0" y="T1"/>
                </a:cxn>
                <a:cxn ang="0">
                  <a:pos x="T2" y="T3"/>
                </a:cxn>
                <a:cxn ang="0">
                  <a:pos x="T4" y="T5"/>
                </a:cxn>
                <a:cxn ang="0">
                  <a:pos x="T6" y="T7"/>
                </a:cxn>
                <a:cxn ang="0">
                  <a:pos x="T8" y="T9"/>
                </a:cxn>
              </a:cxnLst>
              <a:rect l="0" t="0" r="r" b="b"/>
              <a:pathLst>
                <a:path w="268" h="143">
                  <a:moveTo>
                    <a:pt x="130" y="8"/>
                  </a:moveTo>
                  <a:cubicBezTo>
                    <a:pt x="57" y="19"/>
                    <a:pt x="0" y="71"/>
                    <a:pt x="0" y="143"/>
                  </a:cubicBezTo>
                  <a:cubicBezTo>
                    <a:pt x="17" y="81"/>
                    <a:pt x="69" y="32"/>
                    <a:pt x="136" y="22"/>
                  </a:cubicBezTo>
                  <a:cubicBezTo>
                    <a:pt x="185" y="15"/>
                    <a:pt x="233" y="31"/>
                    <a:pt x="268" y="61"/>
                  </a:cubicBezTo>
                  <a:cubicBezTo>
                    <a:pt x="238" y="16"/>
                    <a:pt x="187" y="0"/>
                    <a:pt x="130" y="8"/>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410"/>
            <p:cNvSpPr>
              <a:spLocks/>
            </p:cNvSpPr>
            <p:nvPr/>
          </p:nvSpPr>
          <p:spPr bwMode="auto">
            <a:xfrm>
              <a:off x="5770563" y="4941888"/>
              <a:ext cx="541338" cy="417513"/>
            </a:xfrm>
            <a:custGeom>
              <a:avLst/>
              <a:gdLst>
                <a:gd name="T0" fmla="*/ 158 w 259"/>
                <a:gd name="T1" fmla="*/ 179 h 200"/>
                <a:gd name="T2" fmla="*/ 243 w 259"/>
                <a:gd name="T3" fmla="*/ 0 h 200"/>
                <a:gd name="T4" fmla="*/ 138 w 259"/>
                <a:gd name="T5" fmla="*/ 148 h 200"/>
                <a:gd name="T6" fmla="*/ 0 w 259"/>
                <a:gd name="T7" fmla="*/ 139 h 200"/>
                <a:gd name="T8" fmla="*/ 158 w 259"/>
                <a:gd name="T9" fmla="*/ 179 h 200"/>
              </a:gdLst>
              <a:ahLst/>
              <a:cxnLst>
                <a:cxn ang="0">
                  <a:pos x="T0" y="T1"/>
                </a:cxn>
                <a:cxn ang="0">
                  <a:pos x="T2" y="T3"/>
                </a:cxn>
                <a:cxn ang="0">
                  <a:pos x="T4" y="T5"/>
                </a:cxn>
                <a:cxn ang="0">
                  <a:pos x="T6" y="T7"/>
                </a:cxn>
                <a:cxn ang="0">
                  <a:pos x="T8" y="T9"/>
                </a:cxn>
              </a:cxnLst>
              <a:rect l="0" t="0" r="r" b="b"/>
              <a:pathLst>
                <a:path w="259" h="200">
                  <a:moveTo>
                    <a:pt x="158" y="179"/>
                  </a:moveTo>
                  <a:cubicBezTo>
                    <a:pt x="226" y="152"/>
                    <a:pt x="259" y="70"/>
                    <a:pt x="243" y="0"/>
                  </a:cubicBezTo>
                  <a:cubicBezTo>
                    <a:pt x="241" y="64"/>
                    <a:pt x="201" y="123"/>
                    <a:pt x="138" y="148"/>
                  </a:cubicBezTo>
                  <a:cubicBezTo>
                    <a:pt x="91" y="166"/>
                    <a:pt x="41" y="161"/>
                    <a:pt x="0" y="139"/>
                  </a:cubicBezTo>
                  <a:cubicBezTo>
                    <a:pt x="40" y="176"/>
                    <a:pt x="104" y="200"/>
                    <a:pt x="158" y="179"/>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411"/>
            <p:cNvSpPr>
              <a:spLocks/>
            </p:cNvSpPr>
            <p:nvPr/>
          </p:nvSpPr>
          <p:spPr bwMode="auto">
            <a:xfrm>
              <a:off x="5705476" y="4916488"/>
              <a:ext cx="554038" cy="355600"/>
            </a:xfrm>
            <a:custGeom>
              <a:avLst/>
              <a:gdLst>
                <a:gd name="T0" fmla="*/ 147 w 265"/>
                <a:gd name="T1" fmla="*/ 156 h 170"/>
                <a:gd name="T2" fmla="*/ 258 w 265"/>
                <a:gd name="T3" fmla="*/ 0 h 170"/>
                <a:gd name="T4" fmla="*/ 139 w 265"/>
                <a:gd name="T5" fmla="*/ 126 h 170"/>
                <a:gd name="T6" fmla="*/ 0 w 265"/>
                <a:gd name="T7" fmla="*/ 107 h 170"/>
                <a:gd name="T8" fmla="*/ 147 w 265"/>
                <a:gd name="T9" fmla="*/ 156 h 170"/>
              </a:gdLst>
              <a:ahLst/>
              <a:cxnLst>
                <a:cxn ang="0">
                  <a:pos x="T0" y="T1"/>
                </a:cxn>
                <a:cxn ang="0">
                  <a:pos x="T2" y="T3"/>
                </a:cxn>
                <a:cxn ang="0">
                  <a:pos x="T4" y="T5"/>
                </a:cxn>
                <a:cxn ang="0">
                  <a:pos x="T6" y="T7"/>
                </a:cxn>
                <a:cxn ang="0">
                  <a:pos x="T8" y="T9"/>
                </a:cxn>
              </a:cxnLst>
              <a:rect l="0" t="0" r="r" b="b"/>
              <a:pathLst>
                <a:path w="265" h="170">
                  <a:moveTo>
                    <a:pt x="147" y="156"/>
                  </a:moveTo>
                  <a:cubicBezTo>
                    <a:pt x="219" y="138"/>
                    <a:pt x="265" y="71"/>
                    <a:pt x="258" y="0"/>
                  </a:cubicBezTo>
                  <a:cubicBezTo>
                    <a:pt x="247" y="63"/>
                    <a:pt x="205" y="110"/>
                    <a:pt x="139" y="126"/>
                  </a:cubicBezTo>
                  <a:cubicBezTo>
                    <a:pt x="91" y="138"/>
                    <a:pt x="37" y="134"/>
                    <a:pt x="0" y="107"/>
                  </a:cubicBezTo>
                  <a:cubicBezTo>
                    <a:pt x="34" y="149"/>
                    <a:pt x="91" y="170"/>
                    <a:pt x="147" y="156"/>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Oval 412"/>
            <p:cNvSpPr>
              <a:spLocks noChangeArrowheads="1"/>
            </p:cNvSpPr>
            <p:nvPr/>
          </p:nvSpPr>
          <p:spPr bwMode="auto">
            <a:xfrm>
              <a:off x="4573588" y="3548063"/>
              <a:ext cx="315913" cy="312738"/>
            </a:xfrm>
            <a:prstGeom prst="ellipse">
              <a:avLst/>
            </a:pr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413"/>
            <p:cNvSpPr>
              <a:spLocks/>
            </p:cNvSpPr>
            <p:nvPr/>
          </p:nvSpPr>
          <p:spPr bwMode="auto">
            <a:xfrm>
              <a:off x="4586288" y="3554413"/>
              <a:ext cx="266700" cy="152400"/>
            </a:xfrm>
            <a:custGeom>
              <a:avLst/>
              <a:gdLst>
                <a:gd name="T0" fmla="*/ 60 w 128"/>
                <a:gd name="T1" fmla="*/ 4 h 73"/>
                <a:gd name="T2" fmla="*/ 0 w 128"/>
                <a:gd name="T3" fmla="*/ 73 h 73"/>
                <a:gd name="T4" fmla="*/ 65 w 128"/>
                <a:gd name="T5" fmla="*/ 20 h 73"/>
                <a:gd name="T6" fmla="*/ 128 w 128"/>
                <a:gd name="T7" fmla="*/ 34 h 73"/>
                <a:gd name="T8" fmla="*/ 60 w 128"/>
                <a:gd name="T9" fmla="*/ 4 h 73"/>
              </a:gdLst>
              <a:ahLst/>
              <a:cxnLst>
                <a:cxn ang="0">
                  <a:pos x="T0" y="T1"/>
                </a:cxn>
                <a:cxn ang="0">
                  <a:pos x="T2" y="T3"/>
                </a:cxn>
                <a:cxn ang="0">
                  <a:pos x="T4" y="T5"/>
                </a:cxn>
                <a:cxn ang="0">
                  <a:pos x="T6" y="T7"/>
                </a:cxn>
                <a:cxn ang="0">
                  <a:pos x="T8" y="T9"/>
                </a:cxn>
              </a:cxnLst>
              <a:rect l="0" t="0" r="r" b="b"/>
              <a:pathLst>
                <a:path w="128" h="73">
                  <a:moveTo>
                    <a:pt x="60" y="4"/>
                  </a:moveTo>
                  <a:cubicBezTo>
                    <a:pt x="25" y="9"/>
                    <a:pt x="0" y="39"/>
                    <a:pt x="0" y="73"/>
                  </a:cubicBezTo>
                  <a:cubicBezTo>
                    <a:pt x="8" y="44"/>
                    <a:pt x="33" y="24"/>
                    <a:pt x="65" y="20"/>
                  </a:cubicBezTo>
                  <a:cubicBezTo>
                    <a:pt x="89" y="16"/>
                    <a:pt x="111" y="20"/>
                    <a:pt x="128" y="34"/>
                  </a:cubicBezTo>
                  <a:cubicBezTo>
                    <a:pt x="113" y="13"/>
                    <a:pt x="87" y="0"/>
                    <a:pt x="60" y="4"/>
                  </a:cubicBez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414"/>
            <p:cNvSpPr>
              <a:spLocks/>
            </p:cNvSpPr>
            <p:nvPr/>
          </p:nvSpPr>
          <p:spPr bwMode="auto">
            <a:xfrm>
              <a:off x="4573588" y="3529013"/>
              <a:ext cx="266700" cy="141288"/>
            </a:xfrm>
            <a:custGeom>
              <a:avLst/>
              <a:gdLst>
                <a:gd name="T0" fmla="*/ 62 w 128"/>
                <a:gd name="T1" fmla="*/ 4 h 68"/>
                <a:gd name="T2" fmla="*/ 0 w 128"/>
                <a:gd name="T3" fmla="*/ 68 h 68"/>
                <a:gd name="T4" fmla="*/ 64 w 128"/>
                <a:gd name="T5" fmla="*/ 11 h 68"/>
                <a:gd name="T6" fmla="*/ 128 w 128"/>
                <a:gd name="T7" fmla="*/ 29 h 68"/>
                <a:gd name="T8" fmla="*/ 62 w 128"/>
                <a:gd name="T9" fmla="*/ 4 h 68"/>
              </a:gdLst>
              <a:ahLst/>
              <a:cxnLst>
                <a:cxn ang="0">
                  <a:pos x="T0" y="T1"/>
                </a:cxn>
                <a:cxn ang="0">
                  <a:pos x="T2" y="T3"/>
                </a:cxn>
                <a:cxn ang="0">
                  <a:pos x="T4" y="T5"/>
                </a:cxn>
                <a:cxn ang="0">
                  <a:pos x="T6" y="T7"/>
                </a:cxn>
                <a:cxn ang="0">
                  <a:pos x="T8" y="T9"/>
                </a:cxn>
              </a:cxnLst>
              <a:rect l="0" t="0" r="r" b="b"/>
              <a:pathLst>
                <a:path w="128" h="68">
                  <a:moveTo>
                    <a:pt x="62" y="4"/>
                  </a:moveTo>
                  <a:cubicBezTo>
                    <a:pt x="27" y="9"/>
                    <a:pt x="0" y="34"/>
                    <a:pt x="0" y="68"/>
                  </a:cubicBezTo>
                  <a:cubicBezTo>
                    <a:pt x="8" y="39"/>
                    <a:pt x="32" y="16"/>
                    <a:pt x="64" y="11"/>
                  </a:cubicBezTo>
                  <a:cubicBezTo>
                    <a:pt x="88" y="7"/>
                    <a:pt x="111" y="15"/>
                    <a:pt x="128" y="29"/>
                  </a:cubicBezTo>
                  <a:cubicBezTo>
                    <a:pt x="113" y="8"/>
                    <a:pt x="89" y="0"/>
                    <a:pt x="62" y="4"/>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415"/>
            <p:cNvSpPr>
              <a:spLocks/>
            </p:cNvSpPr>
            <p:nvPr/>
          </p:nvSpPr>
          <p:spPr bwMode="auto">
            <a:xfrm>
              <a:off x="4648201" y="3702051"/>
              <a:ext cx="257175" cy="198438"/>
            </a:xfrm>
            <a:custGeom>
              <a:avLst/>
              <a:gdLst>
                <a:gd name="T0" fmla="*/ 75 w 123"/>
                <a:gd name="T1" fmla="*/ 85 h 95"/>
                <a:gd name="T2" fmla="*/ 116 w 123"/>
                <a:gd name="T3" fmla="*/ 0 h 95"/>
                <a:gd name="T4" fmla="*/ 65 w 123"/>
                <a:gd name="T5" fmla="*/ 70 h 95"/>
                <a:gd name="T6" fmla="*/ 0 w 123"/>
                <a:gd name="T7" fmla="*/ 66 h 95"/>
                <a:gd name="T8" fmla="*/ 75 w 123"/>
                <a:gd name="T9" fmla="*/ 85 h 95"/>
              </a:gdLst>
              <a:ahLst/>
              <a:cxnLst>
                <a:cxn ang="0">
                  <a:pos x="T0" y="T1"/>
                </a:cxn>
                <a:cxn ang="0">
                  <a:pos x="T2" y="T3"/>
                </a:cxn>
                <a:cxn ang="0">
                  <a:pos x="T4" y="T5"/>
                </a:cxn>
                <a:cxn ang="0">
                  <a:pos x="T6" y="T7"/>
                </a:cxn>
                <a:cxn ang="0">
                  <a:pos x="T8" y="T9"/>
                </a:cxn>
              </a:cxnLst>
              <a:rect l="0" t="0" r="r" b="b"/>
              <a:pathLst>
                <a:path w="123" h="95">
                  <a:moveTo>
                    <a:pt x="75" y="85"/>
                  </a:moveTo>
                  <a:cubicBezTo>
                    <a:pt x="108" y="73"/>
                    <a:pt x="123" y="33"/>
                    <a:pt x="116" y="0"/>
                  </a:cubicBezTo>
                  <a:cubicBezTo>
                    <a:pt x="114" y="30"/>
                    <a:pt x="95" y="59"/>
                    <a:pt x="65" y="70"/>
                  </a:cubicBezTo>
                  <a:cubicBezTo>
                    <a:pt x="43" y="79"/>
                    <a:pt x="19" y="77"/>
                    <a:pt x="0" y="66"/>
                  </a:cubicBezTo>
                  <a:cubicBezTo>
                    <a:pt x="19" y="84"/>
                    <a:pt x="49" y="95"/>
                    <a:pt x="75" y="85"/>
                  </a:cubicBez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416"/>
            <p:cNvSpPr>
              <a:spLocks/>
            </p:cNvSpPr>
            <p:nvPr/>
          </p:nvSpPr>
          <p:spPr bwMode="auto">
            <a:xfrm>
              <a:off x="4614863" y="3689351"/>
              <a:ext cx="265113" cy="169863"/>
            </a:xfrm>
            <a:custGeom>
              <a:avLst/>
              <a:gdLst>
                <a:gd name="T0" fmla="*/ 71 w 127"/>
                <a:gd name="T1" fmla="*/ 75 h 81"/>
                <a:gd name="T2" fmla="*/ 124 w 127"/>
                <a:gd name="T3" fmla="*/ 0 h 81"/>
                <a:gd name="T4" fmla="*/ 67 w 127"/>
                <a:gd name="T5" fmla="*/ 60 h 81"/>
                <a:gd name="T6" fmla="*/ 0 w 127"/>
                <a:gd name="T7" fmla="*/ 51 h 81"/>
                <a:gd name="T8" fmla="*/ 71 w 127"/>
                <a:gd name="T9" fmla="*/ 75 h 81"/>
              </a:gdLst>
              <a:ahLst/>
              <a:cxnLst>
                <a:cxn ang="0">
                  <a:pos x="T0" y="T1"/>
                </a:cxn>
                <a:cxn ang="0">
                  <a:pos x="T2" y="T3"/>
                </a:cxn>
                <a:cxn ang="0">
                  <a:pos x="T4" y="T5"/>
                </a:cxn>
                <a:cxn ang="0">
                  <a:pos x="T6" y="T7"/>
                </a:cxn>
                <a:cxn ang="0">
                  <a:pos x="T8" y="T9"/>
                </a:cxn>
              </a:cxnLst>
              <a:rect l="0" t="0" r="r" b="b"/>
              <a:pathLst>
                <a:path w="127" h="81">
                  <a:moveTo>
                    <a:pt x="71" y="75"/>
                  </a:moveTo>
                  <a:cubicBezTo>
                    <a:pt x="105" y="66"/>
                    <a:pt x="127" y="34"/>
                    <a:pt x="124" y="0"/>
                  </a:cubicBezTo>
                  <a:cubicBezTo>
                    <a:pt x="119" y="30"/>
                    <a:pt x="99" y="53"/>
                    <a:pt x="67" y="60"/>
                  </a:cubicBezTo>
                  <a:cubicBezTo>
                    <a:pt x="44" y="66"/>
                    <a:pt x="18" y="64"/>
                    <a:pt x="0" y="51"/>
                  </a:cubicBezTo>
                  <a:cubicBezTo>
                    <a:pt x="17" y="71"/>
                    <a:pt x="44" y="81"/>
                    <a:pt x="71" y="75"/>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Oval 417"/>
            <p:cNvSpPr>
              <a:spLocks noChangeArrowheads="1"/>
            </p:cNvSpPr>
            <p:nvPr/>
          </p:nvSpPr>
          <p:spPr bwMode="auto">
            <a:xfrm>
              <a:off x="4964113" y="1500188"/>
              <a:ext cx="593725" cy="593725"/>
            </a:xfrm>
            <a:prstGeom prst="ellipse">
              <a:avLst/>
            </a:prstGeom>
            <a:solidFill>
              <a:srgbClr val="D7DC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418"/>
            <p:cNvSpPr>
              <a:spLocks/>
            </p:cNvSpPr>
            <p:nvPr/>
          </p:nvSpPr>
          <p:spPr bwMode="auto">
            <a:xfrm>
              <a:off x="4986338" y="1512888"/>
              <a:ext cx="504825" cy="287338"/>
            </a:xfrm>
            <a:custGeom>
              <a:avLst/>
              <a:gdLst>
                <a:gd name="T0" fmla="*/ 113 w 241"/>
                <a:gd name="T1" fmla="*/ 8 h 138"/>
                <a:gd name="T2" fmla="*/ 0 w 241"/>
                <a:gd name="T3" fmla="*/ 138 h 138"/>
                <a:gd name="T4" fmla="*/ 123 w 241"/>
                <a:gd name="T5" fmla="*/ 37 h 138"/>
                <a:gd name="T6" fmla="*/ 241 w 241"/>
                <a:gd name="T7" fmla="*/ 65 h 138"/>
                <a:gd name="T8" fmla="*/ 113 w 241"/>
                <a:gd name="T9" fmla="*/ 8 h 138"/>
              </a:gdLst>
              <a:ahLst/>
              <a:cxnLst>
                <a:cxn ang="0">
                  <a:pos x="T0" y="T1"/>
                </a:cxn>
                <a:cxn ang="0">
                  <a:pos x="T2" y="T3"/>
                </a:cxn>
                <a:cxn ang="0">
                  <a:pos x="T4" y="T5"/>
                </a:cxn>
                <a:cxn ang="0">
                  <a:pos x="T6" y="T7"/>
                </a:cxn>
                <a:cxn ang="0">
                  <a:pos x="T8" y="T9"/>
                </a:cxn>
              </a:cxnLst>
              <a:rect l="0" t="0" r="r" b="b"/>
              <a:pathLst>
                <a:path w="241" h="138">
                  <a:moveTo>
                    <a:pt x="113" y="8"/>
                  </a:moveTo>
                  <a:cubicBezTo>
                    <a:pt x="47" y="17"/>
                    <a:pt x="0" y="74"/>
                    <a:pt x="0" y="138"/>
                  </a:cubicBezTo>
                  <a:cubicBezTo>
                    <a:pt x="15" y="83"/>
                    <a:pt x="62" y="45"/>
                    <a:pt x="123" y="37"/>
                  </a:cubicBezTo>
                  <a:cubicBezTo>
                    <a:pt x="167" y="30"/>
                    <a:pt x="209" y="37"/>
                    <a:pt x="241" y="65"/>
                  </a:cubicBezTo>
                  <a:cubicBezTo>
                    <a:pt x="214" y="24"/>
                    <a:pt x="164" y="0"/>
                    <a:pt x="113" y="8"/>
                  </a:cubicBez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419"/>
            <p:cNvSpPr>
              <a:spLocks/>
            </p:cNvSpPr>
            <p:nvPr/>
          </p:nvSpPr>
          <p:spPr bwMode="auto">
            <a:xfrm>
              <a:off x="4962526" y="1465263"/>
              <a:ext cx="503238" cy="268288"/>
            </a:xfrm>
            <a:custGeom>
              <a:avLst/>
              <a:gdLst>
                <a:gd name="T0" fmla="*/ 117 w 241"/>
                <a:gd name="T1" fmla="*/ 8 h 129"/>
                <a:gd name="T2" fmla="*/ 0 w 241"/>
                <a:gd name="T3" fmla="*/ 129 h 129"/>
                <a:gd name="T4" fmla="*/ 122 w 241"/>
                <a:gd name="T5" fmla="*/ 21 h 129"/>
                <a:gd name="T6" fmla="*/ 241 w 241"/>
                <a:gd name="T7" fmla="*/ 56 h 129"/>
                <a:gd name="T8" fmla="*/ 117 w 241"/>
                <a:gd name="T9" fmla="*/ 8 h 129"/>
              </a:gdLst>
              <a:ahLst/>
              <a:cxnLst>
                <a:cxn ang="0">
                  <a:pos x="T0" y="T1"/>
                </a:cxn>
                <a:cxn ang="0">
                  <a:pos x="T2" y="T3"/>
                </a:cxn>
                <a:cxn ang="0">
                  <a:pos x="T4" y="T5"/>
                </a:cxn>
                <a:cxn ang="0">
                  <a:pos x="T6" y="T7"/>
                </a:cxn>
                <a:cxn ang="0">
                  <a:pos x="T8" y="T9"/>
                </a:cxn>
              </a:cxnLst>
              <a:rect l="0" t="0" r="r" b="b"/>
              <a:pathLst>
                <a:path w="241" h="129">
                  <a:moveTo>
                    <a:pt x="117" y="8"/>
                  </a:moveTo>
                  <a:cubicBezTo>
                    <a:pt x="51" y="18"/>
                    <a:pt x="0" y="65"/>
                    <a:pt x="0" y="129"/>
                  </a:cubicBezTo>
                  <a:cubicBezTo>
                    <a:pt x="15" y="74"/>
                    <a:pt x="62" y="29"/>
                    <a:pt x="122" y="21"/>
                  </a:cubicBezTo>
                  <a:cubicBezTo>
                    <a:pt x="167" y="14"/>
                    <a:pt x="210" y="28"/>
                    <a:pt x="241" y="56"/>
                  </a:cubicBezTo>
                  <a:cubicBezTo>
                    <a:pt x="214" y="15"/>
                    <a:pt x="169" y="0"/>
                    <a:pt x="117" y="8"/>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420"/>
            <p:cNvSpPr>
              <a:spLocks/>
            </p:cNvSpPr>
            <p:nvPr/>
          </p:nvSpPr>
          <p:spPr bwMode="auto">
            <a:xfrm>
              <a:off x="5103813" y="1792288"/>
              <a:ext cx="487363" cy="376238"/>
            </a:xfrm>
            <a:custGeom>
              <a:avLst/>
              <a:gdLst>
                <a:gd name="T0" fmla="*/ 142 w 233"/>
                <a:gd name="T1" fmla="*/ 161 h 180"/>
                <a:gd name="T2" fmla="*/ 219 w 233"/>
                <a:gd name="T3" fmla="*/ 0 h 180"/>
                <a:gd name="T4" fmla="*/ 124 w 233"/>
                <a:gd name="T5" fmla="*/ 133 h 180"/>
                <a:gd name="T6" fmla="*/ 0 w 233"/>
                <a:gd name="T7" fmla="*/ 125 h 180"/>
                <a:gd name="T8" fmla="*/ 142 w 233"/>
                <a:gd name="T9" fmla="*/ 161 h 180"/>
              </a:gdLst>
              <a:ahLst/>
              <a:cxnLst>
                <a:cxn ang="0">
                  <a:pos x="T0" y="T1"/>
                </a:cxn>
                <a:cxn ang="0">
                  <a:pos x="T2" y="T3"/>
                </a:cxn>
                <a:cxn ang="0">
                  <a:pos x="T4" y="T5"/>
                </a:cxn>
                <a:cxn ang="0">
                  <a:pos x="T6" y="T7"/>
                </a:cxn>
                <a:cxn ang="0">
                  <a:pos x="T8" y="T9"/>
                </a:cxn>
              </a:cxnLst>
              <a:rect l="0" t="0" r="r" b="b"/>
              <a:pathLst>
                <a:path w="233" h="180">
                  <a:moveTo>
                    <a:pt x="142" y="161"/>
                  </a:moveTo>
                  <a:cubicBezTo>
                    <a:pt x="204" y="137"/>
                    <a:pt x="233" y="62"/>
                    <a:pt x="219" y="0"/>
                  </a:cubicBezTo>
                  <a:cubicBezTo>
                    <a:pt x="216" y="57"/>
                    <a:pt x="181" y="111"/>
                    <a:pt x="124" y="133"/>
                  </a:cubicBezTo>
                  <a:cubicBezTo>
                    <a:pt x="82" y="149"/>
                    <a:pt x="37" y="145"/>
                    <a:pt x="0" y="125"/>
                  </a:cubicBezTo>
                  <a:cubicBezTo>
                    <a:pt x="36" y="159"/>
                    <a:pt x="93" y="180"/>
                    <a:pt x="142" y="161"/>
                  </a:cubicBez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421"/>
            <p:cNvSpPr>
              <a:spLocks/>
            </p:cNvSpPr>
            <p:nvPr/>
          </p:nvSpPr>
          <p:spPr bwMode="auto">
            <a:xfrm>
              <a:off x="5043488" y="1770063"/>
              <a:ext cx="498475" cy="319088"/>
            </a:xfrm>
            <a:custGeom>
              <a:avLst/>
              <a:gdLst>
                <a:gd name="T0" fmla="*/ 133 w 239"/>
                <a:gd name="T1" fmla="*/ 140 h 153"/>
                <a:gd name="T2" fmla="*/ 233 w 239"/>
                <a:gd name="T3" fmla="*/ 0 h 153"/>
                <a:gd name="T4" fmla="*/ 126 w 239"/>
                <a:gd name="T5" fmla="*/ 114 h 153"/>
                <a:gd name="T6" fmla="*/ 0 w 239"/>
                <a:gd name="T7" fmla="*/ 96 h 153"/>
                <a:gd name="T8" fmla="*/ 133 w 239"/>
                <a:gd name="T9" fmla="*/ 140 h 153"/>
              </a:gdLst>
              <a:ahLst/>
              <a:cxnLst>
                <a:cxn ang="0">
                  <a:pos x="T0" y="T1"/>
                </a:cxn>
                <a:cxn ang="0">
                  <a:pos x="T2" y="T3"/>
                </a:cxn>
                <a:cxn ang="0">
                  <a:pos x="T4" y="T5"/>
                </a:cxn>
                <a:cxn ang="0">
                  <a:pos x="T6" y="T7"/>
                </a:cxn>
                <a:cxn ang="0">
                  <a:pos x="T8" y="T9"/>
                </a:cxn>
              </a:cxnLst>
              <a:rect l="0" t="0" r="r" b="b"/>
              <a:pathLst>
                <a:path w="239" h="153">
                  <a:moveTo>
                    <a:pt x="133" y="140"/>
                  </a:moveTo>
                  <a:cubicBezTo>
                    <a:pt x="198" y="125"/>
                    <a:pt x="239" y="64"/>
                    <a:pt x="233" y="0"/>
                  </a:cubicBezTo>
                  <a:cubicBezTo>
                    <a:pt x="224" y="56"/>
                    <a:pt x="185" y="99"/>
                    <a:pt x="126" y="114"/>
                  </a:cubicBezTo>
                  <a:cubicBezTo>
                    <a:pt x="82" y="124"/>
                    <a:pt x="34" y="121"/>
                    <a:pt x="0" y="96"/>
                  </a:cubicBezTo>
                  <a:cubicBezTo>
                    <a:pt x="31" y="134"/>
                    <a:pt x="83" y="153"/>
                    <a:pt x="133" y="140"/>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Oval 422"/>
            <p:cNvSpPr>
              <a:spLocks noChangeArrowheads="1"/>
            </p:cNvSpPr>
            <p:nvPr/>
          </p:nvSpPr>
          <p:spPr bwMode="auto">
            <a:xfrm>
              <a:off x="6869113" y="1187451"/>
              <a:ext cx="315913" cy="314325"/>
            </a:xfrm>
            <a:prstGeom prst="ellipse">
              <a:avLst/>
            </a:prstGeom>
            <a:solidFill>
              <a:srgbClr val="D7DC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423"/>
            <p:cNvSpPr>
              <a:spLocks/>
            </p:cNvSpPr>
            <p:nvPr/>
          </p:nvSpPr>
          <p:spPr bwMode="auto">
            <a:xfrm>
              <a:off x="6881813" y="1195388"/>
              <a:ext cx="268288" cy="152400"/>
            </a:xfrm>
            <a:custGeom>
              <a:avLst/>
              <a:gdLst>
                <a:gd name="T0" fmla="*/ 60 w 128"/>
                <a:gd name="T1" fmla="*/ 4 h 73"/>
                <a:gd name="T2" fmla="*/ 0 w 128"/>
                <a:gd name="T3" fmla="*/ 73 h 73"/>
                <a:gd name="T4" fmla="*/ 65 w 128"/>
                <a:gd name="T5" fmla="*/ 19 h 73"/>
                <a:gd name="T6" fmla="*/ 128 w 128"/>
                <a:gd name="T7" fmla="*/ 34 h 73"/>
                <a:gd name="T8" fmla="*/ 60 w 128"/>
                <a:gd name="T9" fmla="*/ 4 h 73"/>
              </a:gdLst>
              <a:ahLst/>
              <a:cxnLst>
                <a:cxn ang="0">
                  <a:pos x="T0" y="T1"/>
                </a:cxn>
                <a:cxn ang="0">
                  <a:pos x="T2" y="T3"/>
                </a:cxn>
                <a:cxn ang="0">
                  <a:pos x="T4" y="T5"/>
                </a:cxn>
                <a:cxn ang="0">
                  <a:pos x="T6" y="T7"/>
                </a:cxn>
                <a:cxn ang="0">
                  <a:pos x="T8" y="T9"/>
                </a:cxn>
              </a:cxnLst>
              <a:rect l="0" t="0" r="r" b="b"/>
              <a:pathLst>
                <a:path w="128" h="73">
                  <a:moveTo>
                    <a:pt x="60" y="4"/>
                  </a:moveTo>
                  <a:cubicBezTo>
                    <a:pt x="25" y="9"/>
                    <a:pt x="0" y="39"/>
                    <a:pt x="0" y="73"/>
                  </a:cubicBezTo>
                  <a:cubicBezTo>
                    <a:pt x="8" y="44"/>
                    <a:pt x="33" y="24"/>
                    <a:pt x="65" y="19"/>
                  </a:cubicBezTo>
                  <a:cubicBezTo>
                    <a:pt x="89" y="16"/>
                    <a:pt x="111" y="19"/>
                    <a:pt x="128" y="34"/>
                  </a:cubicBezTo>
                  <a:cubicBezTo>
                    <a:pt x="113" y="12"/>
                    <a:pt x="87" y="0"/>
                    <a:pt x="60" y="4"/>
                  </a:cubicBez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424"/>
            <p:cNvSpPr>
              <a:spLocks/>
            </p:cNvSpPr>
            <p:nvPr/>
          </p:nvSpPr>
          <p:spPr bwMode="auto">
            <a:xfrm>
              <a:off x="6869113" y="1169988"/>
              <a:ext cx="268288" cy="141288"/>
            </a:xfrm>
            <a:custGeom>
              <a:avLst/>
              <a:gdLst>
                <a:gd name="T0" fmla="*/ 62 w 128"/>
                <a:gd name="T1" fmla="*/ 4 h 68"/>
                <a:gd name="T2" fmla="*/ 0 w 128"/>
                <a:gd name="T3" fmla="*/ 68 h 68"/>
                <a:gd name="T4" fmla="*/ 65 w 128"/>
                <a:gd name="T5" fmla="*/ 11 h 68"/>
                <a:gd name="T6" fmla="*/ 128 w 128"/>
                <a:gd name="T7" fmla="*/ 29 h 68"/>
                <a:gd name="T8" fmla="*/ 62 w 128"/>
                <a:gd name="T9" fmla="*/ 4 h 68"/>
              </a:gdLst>
              <a:ahLst/>
              <a:cxnLst>
                <a:cxn ang="0">
                  <a:pos x="T0" y="T1"/>
                </a:cxn>
                <a:cxn ang="0">
                  <a:pos x="T2" y="T3"/>
                </a:cxn>
                <a:cxn ang="0">
                  <a:pos x="T4" y="T5"/>
                </a:cxn>
                <a:cxn ang="0">
                  <a:pos x="T6" y="T7"/>
                </a:cxn>
                <a:cxn ang="0">
                  <a:pos x="T8" y="T9"/>
                </a:cxn>
              </a:cxnLst>
              <a:rect l="0" t="0" r="r" b="b"/>
              <a:pathLst>
                <a:path w="128" h="68">
                  <a:moveTo>
                    <a:pt x="62" y="4"/>
                  </a:moveTo>
                  <a:cubicBezTo>
                    <a:pt x="27" y="9"/>
                    <a:pt x="0" y="34"/>
                    <a:pt x="0" y="68"/>
                  </a:cubicBezTo>
                  <a:cubicBezTo>
                    <a:pt x="8" y="39"/>
                    <a:pt x="33" y="15"/>
                    <a:pt x="65" y="11"/>
                  </a:cubicBezTo>
                  <a:cubicBezTo>
                    <a:pt x="88" y="7"/>
                    <a:pt x="111" y="15"/>
                    <a:pt x="128" y="29"/>
                  </a:cubicBezTo>
                  <a:cubicBezTo>
                    <a:pt x="113" y="8"/>
                    <a:pt x="89" y="0"/>
                    <a:pt x="62" y="4"/>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425"/>
            <p:cNvSpPr>
              <a:spLocks/>
            </p:cNvSpPr>
            <p:nvPr/>
          </p:nvSpPr>
          <p:spPr bwMode="auto">
            <a:xfrm>
              <a:off x="6945313" y="1343026"/>
              <a:ext cx="257175" cy="198438"/>
            </a:xfrm>
            <a:custGeom>
              <a:avLst/>
              <a:gdLst>
                <a:gd name="T0" fmla="*/ 75 w 123"/>
                <a:gd name="T1" fmla="*/ 85 h 95"/>
                <a:gd name="T2" fmla="*/ 116 w 123"/>
                <a:gd name="T3" fmla="*/ 0 h 95"/>
                <a:gd name="T4" fmla="*/ 66 w 123"/>
                <a:gd name="T5" fmla="*/ 70 h 95"/>
                <a:gd name="T6" fmla="*/ 0 w 123"/>
                <a:gd name="T7" fmla="*/ 66 h 95"/>
                <a:gd name="T8" fmla="*/ 75 w 123"/>
                <a:gd name="T9" fmla="*/ 85 h 95"/>
              </a:gdLst>
              <a:ahLst/>
              <a:cxnLst>
                <a:cxn ang="0">
                  <a:pos x="T0" y="T1"/>
                </a:cxn>
                <a:cxn ang="0">
                  <a:pos x="T2" y="T3"/>
                </a:cxn>
                <a:cxn ang="0">
                  <a:pos x="T4" y="T5"/>
                </a:cxn>
                <a:cxn ang="0">
                  <a:pos x="T6" y="T7"/>
                </a:cxn>
                <a:cxn ang="0">
                  <a:pos x="T8" y="T9"/>
                </a:cxn>
              </a:cxnLst>
              <a:rect l="0" t="0" r="r" b="b"/>
              <a:pathLst>
                <a:path w="123" h="95">
                  <a:moveTo>
                    <a:pt x="75" y="85"/>
                  </a:moveTo>
                  <a:cubicBezTo>
                    <a:pt x="108" y="72"/>
                    <a:pt x="123" y="33"/>
                    <a:pt x="116" y="0"/>
                  </a:cubicBezTo>
                  <a:cubicBezTo>
                    <a:pt x="115" y="30"/>
                    <a:pt x="96" y="58"/>
                    <a:pt x="66" y="70"/>
                  </a:cubicBezTo>
                  <a:cubicBezTo>
                    <a:pt x="43" y="79"/>
                    <a:pt x="20" y="76"/>
                    <a:pt x="0" y="66"/>
                  </a:cubicBezTo>
                  <a:cubicBezTo>
                    <a:pt x="19" y="84"/>
                    <a:pt x="49" y="95"/>
                    <a:pt x="75" y="85"/>
                  </a:cubicBez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426"/>
            <p:cNvSpPr>
              <a:spLocks/>
            </p:cNvSpPr>
            <p:nvPr/>
          </p:nvSpPr>
          <p:spPr bwMode="auto">
            <a:xfrm>
              <a:off x="6913563" y="1330326"/>
              <a:ext cx="263525" cy="169863"/>
            </a:xfrm>
            <a:custGeom>
              <a:avLst/>
              <a:gdLst>
                <a:gd name="T0" fmla="*/ 70 w 126"/>
                <a:gd name="T1" fmla="*/ 74 h 81"/>
                <a:gd name="T2" fmla="*/ 123 w 126"/>
                <a:gd name="T3" fmla="*/ 0 h 81"/>
                <a:gd name="T4" fmla="*/ 66 w 126"/>
                <a:gd name="T5" fmla="*/ 60 h 81"/>
                <a:gd name="T6" fmla="*/ 0 w 126"/>
                <a:gd name="T7" fmla="*/ 51 h 81"/>
                <a:gd name="T8" fmla="*/ 70 w 126"/>
                <a:gd name="T9" fmla="*/ 74 h 81"/>
              </a:gdLst>
              <a:ahLst/>
              <a:cxnLst>
                <a:cxn ang="0">
                  <a:pos x="T0" y="T1"/>
                </a:cxn>
                <a:cxn ang="0">
                  <a:pos x="T2" y="T3"/>
                </a:cxn>
                <a:cxn ang="0">
                  <a:pos x="T4" y="T5"/>
                </a:cxn>
                <a:cxn ang="0">
                  <a:pos x="T6" y="T7"/>
                </a:cxn>
                <a:cxn ang="0">
                  <a:pos x="T8" y="T9"/>
                </a:cxn>
              </a:cxnLst>
              <a:rect l="0" t="0" r="r" b="b"/>
              <a:pathLst>
                <a:path w="126" h="81">
                  <a:moveTo>
                    <a:pt x="70" y="74"/>
                  </a:moveTo>
                  <a:cubicBezTo>
                    <a:pt x="104" y="66"/>
                    <a:pt x="126" y="34"/>
                    <a:pt x="123" y="0"/>
                  </a:cubicBezTo>
                  <a:cubicBezTo>
                    <a:pt x="118" y="30"/>
                    <a:pt x="98" y="52"/>
                    <a:pt x="66" y="60"/>
                  </a:cubicBezTo>
                  <a:cubicBezTo>
                    <a:pt x="43" y="66"/>
                    <a:pt x="18" y="64"/>
                    <a:pt x="0" y="51"/>
                  </a:cubicBezTo>
                  <a:cubicBezTo>
                    <a:pt x="16" y="71"/>
                    <a:pt x="43" y="81"/>
                    <a:pt x="70" y="74"/>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427"/>
            <p:cNvSpPr>
              <a:spLocks/>
            </p:cNvSpPr>
            <p:nvPr/>
          </p:nvSpPr>
          <p:spPr bwMode="auto">
            <a:xfrm>
              <a:off x="7972426" y="3679826"/>
              <a:ext cx="474663" cy="547688"/>
            </a:xfrm>
            <a:custGeom>
              <a:avLst/>
              <a:gdLst>
                <a:gd name="T0" fmla="*/ 214 w 227"/>
                <a:gd name="T1" fmla="*/ 151 h 262"/>
                <a:gd name="T2" fmla="*/ 90 w 227"/>
                <a:gd name="T3" fmla="*/ 251 h 262"/>
                <a:gd name="T4" fmla="*/ 13 w 227"/>
                <a:gd name="T5" fmla="*/ 111 h 262"/>
                <a:gd name="T6" fmla="*/ 137 w 227"/>
                <a:gd name="T7" fmla="*/ 11 h 262"/>
                <a:gd name="T8" fmla="*/ 214 w 227"/>
                <a:gd name="T9" fmla="*/ 151 h 262"/>
              </a:gdLst>
              <a:ahLst/>
              <a:cxnLst>
                <a:cxn ang="0">
                  <a:pos x="T0" y="T1"/>
                </a:cxn>
                <a:cxn ang="0">
                  <a:pos x="T2" y="T3"/>
                </a:cxn>
                <a:cxn ang="0">
                  <a:pos x="T4" y="T5"/>
                </a:cxn>
                <a:cxn ang="0">
                  <a:pos x="T6" y="T7"/>
                </a:cxn>
                <a:cxn ang="0">
                  <a:pos x="T8" y="T9"/>
                </a:cxn>
              </a:cxnLst>
              <a:rect l="0" t="0" r="r" b="b"/>
              <a:pathLst>
                <a:path w="227" h="262">
                  <a:moveTo>
                    <a:pt x="214" y="151"/>
                  </a:moveTo>
                  <a:cubicBezTo>
                    <a:pt x="201" y="217"/>
                    <a:pt x="145" y="262"/>
                    <a:pt x="90" y="251"/>
                  </a:cubicBezTo>
                  <a:cubicBezTo>
                    <a:pt x="34" y="240"/>
                    <a:pt x="0" y="177"/>
                    <a:pt x="13" y="111"/>
                  </a:cubicBezTo>
                  <a:cubicBezTo>
                    <a:pt x="26" y="45"/>
                    <a:pt x="82" y="0"/>
                    <a:pt x="137" y="11"/>
                  </a:cubicBezTo>
                  <a:cubicBezTo>
                    <a:pt x="193" y="22"/>
                    <a:pt x="227" y="85"/>
                    <a:pt x="214" y="151"/>
                  </a:cubicBezTo>
                  <a:close/>
                </a:path>
              </a:pathLst>
            </a:cu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428"/>
            <p:cNvSpPr>
              <a:spLocks/>
            </p:cNvSpPr>
            <p:nvPr/>
          </p:nvSpPr>
          <p:spPr bwMode="auto">
            <a:xfrm>
              <a:off x="8015288" y="3719513"/>
              <a:ext cx="384175" cy="200025"/>
            </a:xfrm>
            <a:custGeom>
              <a:avLst/>
              <a:gdLst>
                <a:gd name="T0" fmla="*/ 102 w 184"/>
                <a:gd name="T1" fmla="*/ 2 h 96"/>
                <a:gd name="T2" fmla="*/ 0 w 184"/>
                <a:gd name="T3" fmla="*/ 96 h 96"/>
                <a:gd name="T4" fmla="*/ 105 w 184"/>
                <a:gd name="T5" fmla="*/ 27 h 96"/>
                <a:gd name="T6" fmla="*/ 184 w 184"/>
                <a:gd name="T7" fmla="*/ 68 h 96"/>
                <a:gd name="T8" fmla="*/ 102 w 184"/>
                <a:gd name="T9" fmla="*/ 2 h 96"/>
              </a:gdLst>
              <a:ahLst/>
              <a:cxnLst>
                <a:cxn ang="0">
                  <a:pos x="T0" y="T1"/>
                </a:cxn>
                <a:cxn ang="0">
                  <a:pos x="T2" y="T3"/>
                </a:cxn>
                <a:cxn ang="0">
                  <a:pos x="T4" y="T5"/>
                </a:cxn>
                <a:cxn ang="0">
                  <a:pos x="T6" y="T7"/>
                </a:cxn>
                <a:cxn ang="0">
                  <a:pos x="T8" y="T9"/>
                </a:cxn>
              </a:cxnLst>
              <a:rect l="0" t="0" r="r" b="b"/>
              <a:pathLst>
                <a:path w="184" h="96">
                  <a:moveTo>
                    <a:pt x="102" y="2"/>
                  </a:moveTo>
                  <a:cubicBezTo>
                    <a:pt x="54" y="0"/>
                    <a:pt x="11" y="41"/>
                    <a:pt x="0" y="96"/>
                  </a:cubicBezTo>
                  <a:cubicBezTo>
                    <a:pt x="20" y="51"/>
                    <a:pt x="60" y="26"/>
                    <a:pt x="105" y="27"/>
                  </a:cubicBezTo>
                  <a:cubicBezTo>
                    <a:pt x="137" y="28"/>
                    <a:pt x="166" y="40"/>
                    <a:pt x="184" y="68"/>
                  </a:cubicBezTo>
                  <a:cubicBezTo>
                    <a:pt x="171" y="30"/>
                    <a:pt x="140" y="3"/>
                    <a:pt x="102" y="2"/>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429"/>
            <p:cNvSpPr>
              <a:spLocks/>
            </p:cNvSpPr>
            <p:nvPr/>
          </p:nvSpPr>
          <p:spPr bwMode="auto">
            <a:xfrm>
              <a:off x="8008938" y="3676651"/>
              <a:ext cx="384175" cy="182563"/>
            </a:xfrm>
            <a:custGeom>
              <a:avLst/>
              <a:gdLst>
                <a:gd name="T0" fmla="*/ 104 w 184"/>
                <a:gd name="T1" fmla="*/ 1 h 87"/>
                <a:gd name="T2" fmla="*/ 0 w 184"/>
                <a:gd name="T3" fmla="*/ 87 h 87"/>
                <a:gd name="T4" fmla="*/ 105 w 184"/>
                <a:gd name="T5" fmla="*/ 13 h 87"/>
                <a:gd name="T6" fmla="*/ 184 w 184"/>
                <a:gd name="T7" fmla="*/ 59 h 87"/>
                <a:gd name="T8" fmla="*/ 104 w 184"/>
                <a:gd name="T9" fmla="*/ 1 h 87"/>
              </a:gdLst>
              <a:ahLst/>
              <a:cxnLst>
                <a:cxn ang="0">
                  <a:pos x="T0" y="T1"/>
                </a:cxn>
                <a:cxn ang="0">
                  <a:pos x="T2" y="T3"/>
                </a:cxn>
                <a:cxn ang="0">
                  <a:pos x="T4" y="T5"/>
                </a:cxn>
                <a:cxn ang="0">
                  <a:pos x="T6" y="T7"/>
                </a:cxn>
                <a:cxn ang="0">
                  <a:pos x="T8" y="T9"/>
                </a:cxn>
              </a:cxnLst>
              <a:rect l="0" t="0" r="r" b="b"/>
              <a:pathLst>
                <a:path w="184" h="87">
                  <a:moveTo>
                    <a:pt x="104" y="1"/>
                  </a:moveTo>
                  <a:cubicBezTo>
                    <a:pt x="56" y="0"/>
                    <a:pt x="11" y="33"/>
                    <a:pt x="0" y="87"/>
                  </a:cubicBezTo>
                  <a:cubicBezTo>
                    <a:pt x="20" y="42"/>
                    <a:pt x="61" y="12"/>
                    <a:pt x="105" y="13"/>
                  </a:cubicBezTo>
                  <a:cubicBezTo>
                    <a:pt x="138" y="14"/>
                    <a:pt x="166" y="32"/>
                    <a:pt x="184" y="59"/>
                  </a:cubicBezTo>
                  <a:cubicBezTo>
                    <a:pt x="171" y="21"/>
                    <a:pt x="142" y="2"/>
                    <a:pt x="104" y="1"/>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430"/>
            <p:cNvSpPr>
              <a:spLocks/>
            </p:cNvSpPr>
            <p:nvPr/>
          </p:nvSpPr>
          <p:spPr bwMode="auto">
            <a:xfrm>
              <a:off x="8056563" y="3992563"/>
              <a:ext cx="366713" cy="280988"/>
            </a:xfrm>
            <a:custGeom>
              <a:avLst/>
              <a:gdLst>
                <a:gd name="T0" fmla="*/ 94 w 176"/>
                <a:gd name="T1" fmla="*/ 125 h 134"/>
                <a:gd name="T2" fmla="*/ 176 w 176"/>
                <a:gd name="T3" fmla="*/ 0 h 134"/>
                <a:gd name="T4" fmla="*/ 86 w 176"/>
                <a:gd name="T5" fmla="*/ 99 h 134"/>
                <a:gd name="T6" fmla="*/ 0 w 176"/>
                <a:gd name="T7" fmla="*/ 75 h 134"/>
                <a:gd name="T8" fmla="*/ 94 w 176"/>
                <a:gd name="T9" fmla="*/ 125 h 134"/>
              </a:gdLst>
              <a:ahLst/>
              <a:cxnLst>
                <a:cxn ang="0">
                  <a:pos x="T0" y="T1"/>
                </a:cxn>
                <a:cxn ang="0">
                  <a:pos x="T2" y="T3"/>
                </a:cxn>
                <a:cxn ang="0">
                  <a:pos x="T4" y="T5"/>
                </a:cxn>
                <a:cxn ang="0">
                  <a:pos x="T6" y="T7"/>
                </a:cxn>
                <a:cxn ang="0">
                  <a:pos x="T8" y="T9"/>
                </a:cxn>
              </a:cxnLst>
              <a:rect l="0" t="0" r="r" b="b"/>
              <a:pathLst>
                <a:path w="176" h="134">
                  <a:moveTo>
                    <a:pt x="94" y="125"/>
                  </a:moveTo>
                  <a:cubicBezTo>
                    <a:pt x="142" y="114"/>
                    <a:pt x="175" y="55"/>
                    <a:pt x="176" y="0"/>
                  </a:cubicBezTo>
                  <a:cubicBezTo>
                    <a:pt x="165" y="48"/>
                    <a:pt x="130" y="88"/>
                    <a:pt x="86" y="99"/>
                  </a:cubicBezTo>
                  <a:cubicBezTo>
                    <a:pt x="54" y="106"/>
                    <a:pt x="23" y="96"/>
                    <a:pt x="0" y="75"/>
                  </a:cubicBezTo>
                  <a:cubicBezTo>
                    <a:pt x="19" y="108"/>
                    <a:pt x="56" y="134"/>
                    <a:pt x="94" y="125"/>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431"/>
            <p:cNvSpPr>
              <a:spLocks/>
            </p:cNvSpPr>
            <p:nvPr/>
          </p:nvSpPr>
          <p:spPr bwMode="auto">
            <a:xfrm>
              <a:off x="8026401" y="3967163"/>
              <a:ext cx="379413" cy="228600"/>
            </a:xfrm>
            <a:custGeom>
              <a:avLst/>
              <a:gdLst>
                <a:gd name="T0" fmla="*/ 87 w 181"/>
                <a:gd name="T1" fmla="*/ 105 h 109"/>
                <a:gd name="T2" fmla="*/ 181 w 181"/>
                <a:gd name="T3" fmla="*/ 0 h 109"/>
                <a:gd name="T4" fmla="*/ 86 w 181"/>
                <a:gd name="T5" fmla="*/ 81 h 109"/>
                <a:gd name="T6" fmla="*/ 0 w 181"/>
                <a:gd name="T7" fmla="*/ 49 h 109"/>
                <a:gd name="T8" fmla="*/ 87 w 181"/>
                <a:gd name="T9" fmla="*/ 105 h 109"/>
              </a:gdLst>
              <a:ahLst/>
              <a:cxnLst>
                <a:cxn ang="0">
                  <a:pos x="T0" y="T1"/>
                </a:cxn>
                <a:cxn ang="0">
                  <a:pos x="T2" y="T3"/>
                </a:cxn>
                <a:cxn ang="0">
                  <a:pos x="T4" y="T5"/>
                </a:cxn>
                <a:cxn ang="0">
                  <a:pos x="T6" y="T7"/>
                </a:cxn>
                <a:cxn ang="0">
                  <a:pos x="T8" y="T9"/>
                </a:cxn>
              </a:cxnLst>
              <a:rect l="0" t="0" r="r" b="b"/>
              <a:pathLst>
                <a:path w="181" h="109">
                  <a:moveTo>
                    <a:pt x="87" y="105"/>
                  </a:moveTo>
                  <a:cubicBezTo>
                    <a:pt x="135" y="101"/>
                    <a:pt x="175" y="55"/>
                    <a:pt x="181" y="0"/>
                  </a:cubicBezTo>
                  <a:cubicBezTo>
                    <a:pt x="165" y="47"/>
                    <a:pt x="131" y="77"/>
                    <a:pt x="86" y="81"/>
                  </a:cubicBezTo>
                  <a:cubicBezTo>
                    <a:pt x="54" y="84"/>
                    <a:pt x="20" y="74"/>
                    <a:pt x="0" y="49"/>
                  </a:cubicBezTo>
                  <a:cubicBezTo>
                    <a:pt x="16" y="85"/>
                    <a:pt x="49" y="109"/>
                    <a:pt x="87" y="105"/>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Oval 432"/>
            <p:cNvSpPr>
              <a:spLocks noChangeArrowheads="1"/>
            </p:cNvSpPr>
            <p:nvPr/>
          </p:nvSpPr>
          <p:spPr bwMode="auto">
            <a:xfrm>
              <a:off x="6254751" y="3117851"/>
              <a:ext cx="495300" cy="496888"/>
            </a:xfrm>
            <a:prstGeom prst="ellipse">
              <a:avLst/>
            </a:pr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433"/>
            <p:cNvSpPr>
              <a:spLocks/>
            </p:cNvSpPr>
            <p:nvPr/>
          </p:nvSpPr>
          <p:spPr bwMode="auto">
            <a:xfrm>
              <a:off x="5273676" y="3405188"/>
              <a:ext cx="1393825" cy="492125"/>
            </a:xfrm>
            <a:custGeom>
              <a:avLst/>
              <a:gdLst>
                <a:gd name="T0" fmla="*/ 667 w 667"/>
                <a:gd name="T1" fmla="*/ 0 h 235"/>
                <a:gd name="T2" fmla="*/ 529 w 667"/>
                <a:gd name="T3" fmla="*/ 60 h 235"/>
                <a:gd name="T4" fmla="*/ 332 w 667"/>
                <a:gd name="T5" fmla="*/ 156 h 235"/>
                <a:gd name="T6" fmla="*/ 0 w 667"/>
                <a:gd name="T7" fmla="*/ 93 h 235"/>
                <a:gd name="T8" fmla="*/ 367 w 667"/>
                <a:gd name="T9" fmla="*/ 186 h 235"/>
                <a:gd name="T10" fmla="*/ 530 w 667"/>
                <a:gd name="T11" fmla="*/ 77 h 235"/>
                <a:gd name="T12" fmla="*/ 594 w 667"/>
                <a:gd name="T13" fmla="*/ 87 h 235"/>
                <a:gd name="T14" fmla="*/ 667 w 667"/>
                <a:gd name="T15" fmla="*/ 0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7" h="235">
                  <a:moveTo>
                    <a:pt x="667" y="0"/>
                  </a:moveTo>
                  <a:cubicBezTo>
                    <a:pt x="665" y="48"/>
                    <a:pt x="586" y="69"/>
                    <a:pt x="529" y="60"/>
                  </a:cubicBezTo>
                  <a:cubicBezTo>
                    <a:pt x="462" y="107"/>
                    <a:pt x="423" y="119"/>
                    <a:pt x="332" y="156"/>
                  </a:cubicBezTo>
                  <a:cubicBezTo>
                    <a:pt x="202" y="182"/>
                    <a:pt x="95" y="144"/>
                    <a:pt x="0" y="93"/>
                  </a:cubicBezTo>
                  <a:cubicBezTo>
                    <a:pt x="93" y="180"/>
                    <a:pt x="241" y="235"/>
                    <a:pt x="367" y="186"/>
                  </a:cubicBezTo>
                  <a:cubicBezTo>
                    <a:pt x="432" y="160"/>
                    <a:pt x="495" y="135"/>
                    <a:pt x="530" y="77"/>
                  </a:cubicBezTo>
                  <a:cubicBezTo>
                    <a:pt x="548" y="79"/>
                    <a:pt x="561" y="89"/>
                    <a:pt x="594" y="87"/>
                  </a:cubicBezTo>
                  <a:cubicBezTo>
                    <a:pt x="615" y="89"/>
                    <a:pt x="667" y="95"/>
                    <a:pt x="667" y="0"/>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Oval 434"/>
            <p:cNvSpPr>
              <a:spLocks noChangeArrowheads="1"/>
            </p:cNvSpPr>
            <p:nvPr/>
          </p:nvSpPr>
          <p:spPr bwMode="auto">
            <a:xfrm>
              <a:off x="6496051" y="3814763"/>
              <a:ext cx="620713" cy="622300"/>
            </a:xfrm>
            <a:prstGeom prst="ellipse">
              <a:avLst/>
            </a:pr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435"/>
            <p:cNvSpPr>
              <a:spLocks/>
            </p:cNvSpPr>
            <p:nvPr/>
          </p:nvSpPr>
          <p:spPr bwMode="auto">
            <a:xfrm>
              <a:off x="6518276" y="3829051"/>
              <a:ext cx="528638" cy="303213"/>
            </a:xfrm>
            <a:custGeom>
              <a:avLst/>
              <a:gdLst>
                <a:gd name="T0" fmla="*/ 118 w 253"/>
                <a:gd name="T1" fmla="*/ 8 h 145"/>
                <a:gd name="T2" fmla="*/ 0 w 253"/>
                <a:gd name="T3" fmla="*/ 145 h 145"/>
                <a:gd name="T4" fmla="*/ 129 w 253"/>
                <a:gd name="T5" fmla="*/ 39 h 145"/>
                <a:gd name="T6" fmla="*/ 253 w 253"/>
                <a:gd name="T7" fmla="*/ 68 h 145"/>
                <a:gd name="T8" fmla="*/ 118 w 253"/>
                <a:gd name="T9" fmla="*/ 8 h 145"/>
              </a:gdLst>
              <a:ahLst/>
              <a:cxnLst>
                <a:cxn ang="0">
                  <a:pos x="T0" y="T1"/>
                </a:cxn>
                <a:cxn ang="0">
                  <a:pos x="T2" y="T3"/>
                </a:cxn>
                <a:cxn ang="0">
                  <a:pos x="T4" y="T5"/>
                </a:cxn>
                <a:cxn ang="0">
                  <a:pos x="T6" y="T7"/>
                </a:cxn>
                <a:cxn ang="0">
                  <a:pos x="T8" y="T9"/>
                </a:cxn>
              </a:cxnLst>
              <a:rect l="0" t="0" r="r" b="b"/>
              <a:pathLst>
                <a:path w="253" h="145">
                  <a:moveTo>
                    <a:pt x="118" y="8"/>
                  </a:moveTo>
                  <a:cubicBezTo>
                    <a:pt x="49" y="18"/>
                    <a:pt x="0" y="77"/>
                    <a:pt x="0" y="145"/>
                  </a:cubicBezTo>
                  <a:cubicBezTo>
                    <a:pt x="16" y="87"/>
                    <a:pt x="66" y="48"/>
                    <a:pt x="129" y="39"/>
                  </a:cubicBezTo>
                  <a:cubicBezTo>
                    <a:pt x="176" y="32"/>
                    <a:pt x="220" y="39"/>
                    <a:pt x="253" y="68"/>
                  </a:cubicBezTo>
                  <a:cubicBezTo>
                    <a:pt x="224" y="25"/>
                    <a:pt x="172" y="0"/>
                    <a:pt x="118" y="8"/>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436"/>
            <p:cNvSpPr>
              <a:spLocks/>
            </p:cNvSpPr>
            <p:nvPr/>
          </p:nvSpPr>
          <p:spPr bwMode="auto">
            <a:xfrm>
              <a:off x="6492876" y="3779838"/>
              <a:ext cx="528638" cy="282575"/>
            </a:xfrm>
            <a:custGeom>
              <a:avLst/>
              <a:gdLst>
                <a:gd name="T0" fmla="*/ 122 w 253"/>
                <a:gd name="T1" fmla="*/ 8 h 135"/>
                <a:gd name="T2" fmla="*/ 0 w 253"/>
                <a:gd name="T3" fmla="*/ 135 h 135"/>
                <a:gd name="T4" fmla="*/ 128 w 253"/>
                <a:gd name="T5" fmla="*/ 22 h 135"/>
                <a:gd name="T6" fmla="*/ 253 w 253"/>
                <a:gd name="T7" fmla="*/ 58 h 135"/>
                <a:gd name="T8" fmla="*/ 122 w 253"/>
                <a:gd name="T9" fmla="*/ 8 h 135"/>
              </a:gdLst>
              <a:ahLst/>
              <a:cxnLst>
                <a:cxn ang="0">
                  <a:pos x="T0" y="T1"/>
                </a:cxn>
                <a:cxn ang="0">
                  <a:pos x="T2" y="T3"/>
                </a:cxn>
                <a:cxn ang="0">
                  <a:pos x="T4" y="T5"/>
                </a:cxn>
                <a:cxn ang="0">
                  <a:pos x="T6" y="T7"/>
                </a:cxn>
                <a:cxn ang="0">
                  <a:pos x="T8" y="T9"/>
                </a:cxn>
              </a:cxnLst>
              <a:rect l="0" t="0" r="r" b="b"/>
              <a:pathLst>
                <a:path w="253" h="135">
                  <a:moveTo>
                    <a:pt x="122" y="8"/>
                  </a:moveTo>
                  <a:cubicBezTo>
                    <a:pt x="54" y="19"/>
                    <a:pt x="0" y="68"/>
                    <a:pt x="0" y="135"/>
                  </a:cubicBezTo>
                  <a:cubicBezTo>
                    <a:pt x="16" y="77"/>
                    <a:pt x="64" y="31"/>
                    <a:pt x="128" y="22"/>
                  </a:cubicBezTo>
                  <a:cubicBezTo>
                    <a:pt x="175" y="15"/>
                    <a:pt x="219" y="30"/>
                    <a:pt x="253" y="58"/>
                  </a:cubicBezTo>
                  <a:cubicBezTo>
                    <a:pt x="224" y="16"/>
                    <a:pt x="176" y="0"/>
                    <a:pt x="122" y="8"/>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437"/>
            <p:cNvSpPr>
              <a:spLocks/>
            </p:cNvSpPr>
            <p:nvPr/>
          </p:nvSpPr>
          <p:spPr bwMode="auto">
            <a:xfrm>
              <a:off x="6642101" y="4122738"/>
              <a:ext cx="509588" cy="393700"/>
            </a:xfrm>
            <a:custGeom>
              <a:avLst/>
              <a:gdLst>
                <a:gd name="T0" fmla="*/ 148 w 244"/>
                <a:gd name="T1" fmla="*/ 169 h 189"/>
                <a:gd name="T2" fmla="*/ 229 w 244"/>
                <a:gd name="T3" fmla="*/ 0 h 189"/>
                <a:gd name="T4" fmla="*/ 130 w 244"/>
                <a:gd name="T5" fmla="*/ 139 h 189"/>
                <a:gd name="T6" fmla="*/ 0 w 244"/>
                <a:gd name="T7" fmla="*/ 131 h 189"/>
                <a:gd name="T8" fmla="*/ 148 w 244"/>
                <a:gd name="T9" fmla="*/ 169 h 189"/>
              </a:gdLst>
              <a:ahLst/>
              <a:cxnLst>
                <a:cxn ang="0">
                  <a:pos x="T0" y="T1"/>
                </a:cxn>
                <a:cxn ang="0">
                  <a:pos x="T2" y="T3"/>
                </a:cxn>
                <a:cxn ang="0">
                  <a:pos x="T4" y="T5"/>
                </a:cxn>
                <a:cxn ang="0">
                  <a:pos x="T6" y="T7"/>
                </a:cxn>
                <a:cxn ang="0">
                  <a:pos x="T8" y="T9"/>
                </a:cxn>
              </a:cxnLst>
              <a:rect l="0" t="0" r="r" b="b"/>
              <a:pathLst>
                <a:path w="244" h="189">
                  <a:moveTo>
                    <a:pt x="148" y="169"/>
                  </a:moveTo>
                  <a:cubicBezTo>
                    <a:pt x="213" y="144"/>
                    <a:pt x="244" y="66"/>
                    <a:pt x="229" y="0"/>
                  </a:cubicBezTo>
                  <a:cubicBezTo>
                    <a:pt x="227" y="60"/>
                    <a:pt x="189" y="116"/>
                    <a:pt x="130" y="139"/>
                  </a:cubicBezTo>
                  <a:cubicBezTo>
                    <a:pt x="86" y="156"/>
                    <a:pt x="38" y="152"/>
                    <a:pt x="0" y="131"/>
                  </a:cubicBezTo>
                  <a:cubicBezTo>
                    <a:pt x="37" y="166"/>
                    <a:pt x="97" y="189"/>
                    <a:pt x="148" y="169"/>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438"/>
            <p:cNvSpPr>
              <a:spLocks/>
            </p:cNvSpPr>
            <p:nvPr/>
          </p:nvSpPr>
          <p:spPr bwMode="auto">
            <a:xfrm>
              <a:off x="6578601" y="4098926"/>
              <a:ext cx="522288" cy="334963"/>
            </a:xfrm>
            <a:custGeom>
              <a:avLst/>
              <a:gdLst>
                <a:gd name="T0" fmla="*/ 139 w 250"/>
                <a:gd name="T1" fmla="*/ 147 h 160"/>
                <a:gd name="T2" fmla="*/ 244 w 250"/>
                <a:gd name="T3" fmla="*/ 0 h 160"/>
                <a:gd name="T4" fmla="*/ 132 w 250"/>
                <a:gd name="T5" fmla="*/ 119 h 160"/>
                <a:gd name="T6" fmla="*/ 0 w 250"/>
                <a:gd name="T7" fmla="*/ 101 h 160"/>
                <a:gd name="T8" fmla="*/ 139 w 250"/>
                <a:gd name="T9" fmla="*/ 147 h 160"/>
              </a:gdLst>
              <a:ahLst/>
              <a:cxnLst>
                <a:cxn ang="0">
                  <a:pos x="T0" y="T1"/>
                </a:cxn>
                <a:cxn ang="0">
                  <a:pos x="T2" y="T3"/>
                </a:cxn>
                <a:cxn ang="0">
                  <a:pos x="T4" y="T5"/>
                </a:cxn>
                <a:cxn ang="0">
                  <a:pos x="T6" y="T7"/>
                </a:cxn>
                <a:cxn ang="0">
                  <a:pos x="T8" y="T9"/>
                </a:cxn>
              </a:cxnLst>
              <a:rect l="0" t="0" r="r" b="b"/>
              <a:pathLst>
                <a:path w="250" h="160">
                  <a:moveTo>
                    <a:pt x="139" y="147"/>
                  </a:moveTo>
                  <a:cubicBezTo>
                    <a:pt x="207" y="130"/>
                    <a:pt x="250" y="67"/>
                    <a:pt x="244" y="0"/>
                  </a:cubicBezTo>
                  <a:cubicBezTo>
                    <a:pt x="234" y="59"/>
                    <a:pt x="194" y="103"/>
                    <a:pt x="132" y="119"/>
                  </a:cubicBezTo>
                  <a:cubicBezTo>
                    <a:pt x="86" y="130"/>
                    <a:pt x="35" y="126"/>
                    <a:pt x="0" y="101"/>
                  </a:cubicBezTo>
                  <a:cubicBezTo>
                    <a:pt x="32" y="140"/>
                    <a:pt x="86" y="160"/>
                    <a:pt x="139" y="147"/>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439"/>
            <p:cNvSpPr>
              <a:spLocks/>
            </p:cNvSpPr>
            <p:nvPr/>
          </p:nvSpPr>
          <p:spPr bwMode="auto">
            <a:xfrm>
              <a:off x="5532438" y="877888"/>
              <a:ext cx="509588" cy="238125"/>
            </a:xfrm>
            <a:custGeom>
              <a:avLst/>
              <a:gdLst>
                <a:gd name="T0" fmla="*/ 156 w 244"/>
                <a:gd name="T1" fmla="*/ 0 h 114"/>
                <a:gd name="T2" fmla="*/ 113 w 244"/>
                <a:gd name="T3" fmla="*/ 4 h 114"/>
                <a:gd name="T4" fmla="*/ 5 w 244"/>
                <a:gd name="T5" fmla="*/ 78 h 114"/>
                <a:gd name="T6" fmla="*/ 88 w 244"/>
                <a:gd name="T7" fmla="*/ 114 h 114"/>
                <a:gd name="T8" fmla="*/ 132 w 244"/>
                <a:gd name="T9" fmla="*/ 110 h 114"/>
                <a:gd name="T10" fmla="*/ 239 w 244"/>
                <a:gd name="T11" fmla="*/ 36 h 114"/>
                <a:gd name="T12" fmla="*/ 156 w 244"/>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244" h="114">
                  <a:moveTo>
                    <a:pt x="156" y="0"/>
                  </a:moveTo>
                  <a:cubicBezTo>
                    <a:pt x="142" y="0"/>
                    <a:pt x="128" y="1"/>
                    <a:pt x="113" y="4"/>
                  </a:cubicBezTo>
                  <a:cubicBezTo>
                    <a:pt x="48" y="15"/>
                    <a:pt x="0" y="49"/>
                    <a:pt x="5" y="78"/>
                  </a:cubicBezTo>
                  <a:cubicBezTo>
                    <a:pt x="9" y="100"/>
                    <a:pt x="43" y="114"/>
                    <a:pt x="88" y="114"/>
                  </a:cubicBezTo>
                  <a:cubicBezTo>
                    <a:pt x="102" y="114"/>
                    <a:pt x="116" y="113"/>
                    <a:pt x="132" y="110"/>
                  </a:cubicBezTo>
                  <a:cubicBezTo>
                    <a:pt x="196" y="98"/>
                    <a:pt x="244" y="65"/>
                    <a:pt x="239" y="36"/>
                  </a:cubicBezTo>
                  <a:cubicBezTo>
                    <a:pt x="235" y="13"/>
                    <a:pt x="201" y="0"/>
                    <a:pt x="156" y="0"/>
                  </a:cubicBezTo>
                </a:path>
              </a:pathLst>
            </a:custGeom>
            <a:solidFill>
              <a:srgbClr val="E0E2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440"/>
            <p:cNvSpPr>
              <a:spLocks/>
            </p:cNvSpPr>
            <p:nvPr/>
          </p:nvSpPr>
          <p:spPr bwMode="auto">
            <a:xfrm>
              <a:off x="5553076" y="879476"/>
              <a:ext cx="414338" cy="158750"/>
            </a:xfrm>
            <a:custGeom>
              <a:avLst/>
              <a:gdLst>
                <a:gd name="T0" fmla="*/ 88 w 198"/>
                <a:gd name="T1" fmla="*/ 11 h 76"/>
                <a:gd name="T2" fmla="*/ 4 w 198"/>
                <a:gd name="T3" fmla="*/ 76 h 76"/>
                <a:gd name="T4" fmla="*/ 99 w 198"/>
                <a:gd name="T5" fmla="*/ 20 h 76"/>
                <a:gd name="T6" fmla="*/ 198 w 198"/>
                <a:gd name="T7" fmla="*/ 13 h 76"/>
                <a:gd name="T8" fmla="*/ 88 w 198"/>
                <a:gd name="T9" fmla="*/ 11 h 76"/>
              </a:gdLst>
              <a:ahLst/>
              <a:cxnLst>
                <a:cxn ang="0">
                  <a:pos x="T0" y="T1"/>
                </a:cxn>
                <a:cxn ang="0">
                  <a:pos x="T2" y="T3"/>
                </a:cxn>
                <a:cxn ang="0">
                  <a:pos x="T4" y="T5"/>
                </a:cxn>
                <a:cxn ang="0">
                  <a:pos x="T6" y="T7"/>
                </a:cxn>
                <a:cxn ang="0">
                  <a:pos x="T8" y="T9"/>
                </a:cxn>
              </a:cxnLst>
              <a:rect l="0" t="0" r="r" b="b"/>
              <a:pathLst>
                <a:path w="198" h="76">
                  <a:moveTo>
                    <a:pt x="88" y="11"/>
                  </a:moveTo>
                  <a:cubicBezTo>
                    <a:pt x="35" y="24"/>
                    <a:pt x="0" y="52"/>
                    <a:pt x="4" y="76"/>
                  </a:cubicBezTo>
                  <a:cubicBezTo>
                    <a:pt x="13" y="53"/>
                    <a:pt x="50" y="32"/>
                    <a:pt x="99" y="20"/>
                  </a:cubicBezTo>
                  <a:cubicBezTo>
                    <a:pt x="135" y="11"/>
                    <a:pt x="170" y="7"/>
                    <a:pt x="198" y="13"/>
                  </a:cubicBezTo>
                  <a:cubicBezTo>
                    <a:pt x="172" y="2"/>
                    <a:pt x="130" y="0"/>
                    <a:pt x="88" y="11"/>
                  </a:cubicBez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441"/>
            <p:cNvSpPr>
              <a:spLocks/>
            </p:cNvSpPr>
            <p:nvPr/>
          </p:nvSpPr>
          <p:spPr bwMode="auto">
            <a:xfrm>
              <a:off x="5530851" y="863601"/>
              <a:ext cx="411163" cy="153988"/>
            </a:xfrm>
            <a:custGeom>
              <a:avLst/>
              <a:gdLst>
                <a:gd name="T0" fmla="*/ 92 w 197"/>
                <a:gd name="T1" fmla="*/ 12 h 74"/>
                <a:gd name="T2" fmla="*/ 4 w 197"/>
                <a:gd name="T3" fmla="*/ 74 h 74"/>
                <a:gd name="T4" fmla="*/ 97 w 197"/>
                <a:gd name="T5" fmla="*/ 15 h 74"/>
                <a:gd name="T6" fmla="*/ 197 w 197"/>
                <a:gd name="T7" fmla="*/ 11 h 74"/>
                <a:gd name="T8" fmla="*/ 92 w 197"/>
                <a:gd name="T9" fmla="*/ 12 h 74"/>
              </a:gdLst>
              <a:ahLst/>
              <a:cxnLst>
                <a:cxn ang="0">
                  <a:pos x="T0" y="T1"/>
                </a:cxn>
                <a:cxn ang="0">
                  <a:pos x="T2" y="T3"/>
                </a:cxn>
                <a:cxn ang="0">
                  <a:pos x="T4" y="T5"/>
                </a:cxn>
                <a:cxn ang="0">
                  <a:pos x="T6" y="T7"/>
                </a:cxn>
                <a:cxn ang="0">
                  <a:pos x="T8" y="T9"/>
                </a:cxn>
              </a:cxnLst>
              <a:rect l="0" t="0" r="r" b="b"/>
              <a:pathLst>
                <a:path w="197" h="74">
                  <a:moveTo>
                    <a:pt x="92" y="12"/>
                  </a:moveTo>
                  <a:cubicBezTo>
                    <a:pt x="38" y="25"/>
                    <a:pt x="0" y="50"/>
                    <a:pt x="4" y="74"/>
                  </a:cubicBezTo>
                  <a:cubicBezTo>
                    <a:pt x="12" y="51"/>
                    <a:pt x="48" y="28"/>
                    <a:pt x="97" y="15"/>
                  </a:cubicBezTo>
                  <a:cubicBezTo>
                    <a:pt x="133" y="6"/>
                    <a:pt x="169" y="5"/>
                    <a:pt x="197" y="11"/>
                  </a:cubicBezTo>
                  <a:cubicBezTo>
                    <a:pt x="172" y="0"/>
                    <a:pt x="134" y="1"/>
                    <a:pt x="92" y="12"/>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442"/>
            <p:cNvSpPr>
              <a:spLocks/>
            </p:cNvSpPr>
            <p:nvPr/>
          </p:nvSpPr>
          <p:spPr bwMode="auto">
            <a:xfrm>
              <a:off x="5676901" y="950913"/>
              <a:ext cx="390525" cy="179388"/>
            </a:xfrm>
            <a:custGeom>
              <a:avLst/>
              <a:gdLst>
                <a:gd name="T0" fmla="*/ 119 w 187"/>
                <a:gd name="T1" fmla="*/ 71 h 86"/>
                <a:gd name="T2" fmla="*/ 171 w 187"/>
                <a:gd name="T3" fmla="*/ 0 h 86"/>
                <a:gd name="T4" fmla="*/ 102 w 187"/>
                <a:gd name="T5" fmla="*/ 63 h 86"/>
                <a:gd name="T6" fmla="*/ 0 w 187"/>
                <a:gd name="T7" fmla="*/ 79 h 86"/>
                <a:gd name="T8" fmla="*/ 119 w 187"/>
                <a:gd name="T9" fmla="*/ 71 h 86"/>
              </a:gdLst>
              <a:ahLst/>
              <a:cxnLst>
                <a:cxn ang="0">
                  <a:pos x="T0" y="T1"/>
                </a:cxn>
                <a:cxn ang="0">
                  <a:pos x="T2" y="T3"/>
                </a:cxn>
                <a:cxn ang="0">
                  <a:pos x="T4" y="T5"/>
                </a:cxn>
                <a:cxn ang="0">
                  <a:pos x="T6" y="T7"/>
                </a:cxn>
                <a:cxn ang="0">
                  <a:pos x="T8" y="T9"/>
                </a:cxn>
              </a:cxnLst>
              <a:rect l="0" t="0" r="r" b="b"/>
              <a:pathLst>
                <a:path w="187" h="86">
                  <a:moveTo>
                    <a:pt x="119" y="71"/>
                  </a:moveTo>
                  <a:cubicBezTo>
                    <a:pt x="168" y="53"/>
                    <a:pt x="187" y="21"/>
                    <a:pt x="171" y="0"/>
                  </a:cubicBezTo>
                  <a:cubicBezTo>
                    <a:pt x="173" y="22"/>
                    <a:pt x="147" y="47"/>
                    <a:pt x="102" y="63"/>
                  </a:cubicBezTo>
                  <a:cubicBezTo>
                    <a:pt x="69" y="76"/>
                    <a:pt x="31" y="81"/>
                    <a:pt x="0" y="79"/>
                  </a:cubicBezTo>
                  <a:cubicBezTo>
                    <a:pt x="31" y="86"/>
                    <a:pt x="80" y="86"/>
                    <a:pt x="119" y="71"/>
                  </a:cubicBezTo>
                  <a:close/>
                </a:path>
              </a:pathLst>
            </a:custGeom>
            <a:solidFill>
              <a:srgbClr val="8080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443"/>
            <p:cNvSpPr>
              <a:spLocks/>
            </p:cNvSpPr>
            <p:nvPr/>
          </p:nvSpPr>
          <p:spPr bwMode="auto">
            <a:xfrm>
              <a:off x="5619751" y="946151"/>
              <a:ext cx="407988" cy="166688"/>
            </a:xfrm>
            <a:custGeom>
              <a:avLst/>
              <a:gdLst>
                <a:gd name="T0" fmla="*/ 113 w 195"/>
                <a:gd name="T1" fmla="*/ 67 h 80"/>
                <a:gd name="T2" fmla="*/ 185 w 195"/>
                <a:gd name="T3" fmla="*/ 0 h 80"/>
                <a:gd name="T4" fmla="*/ 105 w 195"/>
                <a:gd name="T5" fmla="*/ 58 h 80"/>
                <a:gd name="T6" fmla="*/ 0 w 195"/>
                <a:gd name="T7" fmla="*/ 70 h 80"/>
                <a:gd name="T8" fmla="*/ 113 w 195"/>
                <a:gd name="T9" fmla="*/ 67 h 80"/>
              </a:gdLst>
              <a:ahLst/>
              <a:cxnLst>
                <a:cxn ang="0">
                  <a:pos x="T0" y="T1"/>
                </a:cxn>
                <a:cxn ang="0">
                  <a:pos x="T2" y="T3"/>
                </a:cxn>
                <a:cxn ang="0">
                  <a:pos x="T4" y="T5"/>
                </a:cxn>
                <a:cxn ang="0">
                  <a:pos x="T6" y="T7"/>
                </a:cxn>
                <a:cxn ang="0">
                  <a:pos x="T8" y="T9"/>
                </a:cxn>
              </a:cxnLst>
              <a:rect l="0" t="0" r="r" b="b"/>
              <a:pathLst>
                <a:path w="195" h="80">
                  <a:moveTo>
                    <a:pt x="113" y="67"/>
                  </a:moveTo>
                  <a:cubicBezTo>
                    <a:pt x="165" y="52"/>
                    <a:pt x="195" y="23"/>
                    <a:pt x="185" y="0"/>
                  </a:cubicBezTo>
                  <a:cubicBezTo>
                    <a:pt x="181" y="22"/>
                    <a:pt x="153" y="44"/>
                    <a:pt x="105" y="58"/>
                  </a:cubicBezTo>
                  <a:cubicBezTo>
                    <a:pt x="70" y="69"/>
                    <a:pt x="30" y="74"/>
                    <a:pt x="0" y="70"/>
                  </a:cubicBezTo>
                  <a:cubicBezTo>
                    <a:pt x="29" y="80"/>
                    <a:pt x="72" y="79"/>
                    <a:pt x="113" y="67"/>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444"/>
            <p:cNvSpPr>
              <a:spLocks/>
            </p:cNvSpPr>
            <p:nvPr/>
          </p:nvSpPr>
          <p:spPr bwMode="auto">
            <a:xfrm>
              <a:off x="4552951" y="4435476"/>
              <a:ext cx="346075" cy="565150"/>
            </a:xfrm>
            <a:custGeom>
              <a:avLst/>
              <a:gdLst>
                <a:gd name="T0" fmla="*/ 136 w 166"/>
                <a:gd name="T1" fmla="*/ 112 h 270"/>
                <a:gd name="T2" fmla="*/ 137 w 166"/>
                <a:gd name="T3" fmla="*/ 258 h 270"/>
                <a:gd name="T4" fmla="*/ 30 w 166"/>
                <a:gd name="T5" fmla="*/ 158 h 270"/>
                <a:gd name="T6" fmla="*/ 30 w 166"/>
                <a:gd name="T7" fmla="*/ 13 h 270"/>
                <a:gd name="T8" fmla="*/ 136 w 166"/>
                <a:gd name="T9" fmla="*/ 112 h 270"/>
              </a:gdLst>
              <a:ahLst/>
              <a:cxnLst>
                <a:cxn ang="0">
                  <a:pos x="T0" y="T1"/>
                </a:cxn>
                <a:cxn ang="0">
                  <a:pos x="T2" y="T3"/>
                </a:cxn>
                <a:cxn ang="0">
                  <a:pos x="T4" y="T5"/>
                </a:cxn>
                <a:cxn ang="0">
                  <a:pos x="T6" y="T7"/>
                </a:cxn>
                <a:cxn ang="0">
                  <a:pos x="T8" y="T9"/>
                </a:cxn>
              </a:cxnLst>
              <a:rect l="0" t="0" r="r" b="b"/>
              <a:pathLst>
                <a:path w="166" h="270">
                  <a:moveTo>
                    <a:pt x="136" y="112"/>
                  </a:moveTo>
                  <a:cubicBezTo>
                    <a:pt x="165" y="180"/>
                    <a:pt x="166" y="245"/>
                    <a:pt x="137" y="258"/>
                  </a:cubicBezTo>
                  <a:cubicBezTo>
                    <a:pt x="108" y="270"/>
                    <a:pt x="60" y="226"/>
                    <a:pt x="30" y="158"/>
                  </a:cubicBezTo>
                  <a:cubicBezTo>
                    <a:pt x="1" y="91"/>
                    <a:pt x="0" y="26"/>
                    <a:pt x="30" y="13"/>
                  </a:cubicBezTo>
                  <a:cubicBezTo>
                    <a:pt x="59" y="0"/>
                    <a:pt x="106" y="45"/>
                    <a:pt x="136" y="112"/>
                  </a:cubicBezTo>
                  <a:close/>
                </a:path>
              </a:pathLst>
            </a:cu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445"/>
            <p:cNvSpPr>
              <a:spLocks/>
            </p:cNvSpPr>
            <p:nvPr/>
          </p:nvSpPr>
          <p:spPr bwMode="auto">
            <a:xfrm>
              <a:off x="4567238" y="4462463"/>
              <a:ext cx="187325" cy="304800"/>
            </a:xfrm>
            <a:custGeom>
              <a:avLst/>
              <a:gdLst>
                <a:gd name="T0" fmla="*/ 21 w 90"/>
                <a:gd name="T1" fmla="*/ 15 h 146"/>
                <a:gd name="T2" fmla="*/ 28 w 90"/>
                <a:gd name="T3" fmla="*/ 146 h 146"/>
                <a:gd name="T4" fmla="*/ 36 w 90"/>
                <a:gd name="T5" fmla="*/ 38 h 146"/>
                <a:gd name="T6" fmla="*/ 90 w 90"/>
                <a:gd name="T7" fmla="*/ 43 h 146"/>
                <a:gd name="T8" fmla="*/ 21 w 90"/>
                <a:gd name="T9" fmla="*/ 15 h 146"/>
              </a:gdLst>
              <a:ahLst/>
              <a:cxnLst>
                <a:cxn ang="0">
                  <a:pos x="T0" y="T1"/>
                </a:cxn>
                <a:cxn ang="0">
                  <a:pos x="T2" y="T3"/>
                </a:cxn>
                <a:cxn ang="0">
                  <a:pos x="T4" y="T5"/>
                </a:cxn>
                <a:cxn ang="0">
                  <a:pos x="T6" y="T7"/>
                </a:cxn>
                <a:cxn ang="0">
                  <a:pos x="T8" y="T9"/>
                </a:cxn>
              </a:cxnLst>
              <a:rect l="0" t="0" r="r" b="b"/>
              <a:pathLst>
                <a:path w="90" h="146">
                  <a:moveTo>
                    <a:pt x="21" y="15"/>
                  </a:moveTo>
                  <a:cubicBezTo>
                    <a:pt x="0" y="34"/>
                    <a:pt x="4" y="90"/>
                    <a:pt x="28" y="146"/>
                  </a:cubicBezTo>
                  <a:cubicBezTo>
                    <a:pt x="13" y="96"/>
                    <a:pt x="17" y="56"/>
                    <a:pt x="36" y="38"/>
                  </a:cubicBezTo>
                  <a:cubicBezTo>
                    <a:pt x="50" y="25"/>
                    <a:pt x="68" y="25"/>
                    <a:pt x="90" y="43"/>
                  </a:cubicBezTo>
                  <a:cubicBezTo>
                    <a:pt x="65" y="13"/>
                    <a:pt x="38" y="0"/>
                    <a:pt x="21" y="15"/>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446"/>
            <p:cNvSpPr>
              <a:spLocks/>
            </p:cNvSpPr>
            <p:nvPr/>
          </p:nvSpPr>
          <p:spPr bwMode="auto">
            <a:xfrm>
              <a:off x="4541838" y="4425951"/>
              <a:ext cx="179388" cy="287338"/>
            </a:xfrm>
            <a:custGeom>
              <a:avLst/>
              <a:gdLst>
                <a:gd name="T0" fmla="*/ 22 w 86"/>
                <a:gd name="T1" fmla="*/ 15 h 138"/>
                <a:gd name="T2" fmla="*/ 24 w 86"/>
                <a:gd name="T3" fmla="*/ 138 h 138"/>
                <a:gd name="T4" fmla="*/ 28 w 86"/>
                <a:gd name="T5" fmla="*/ 25 h 138"/>
                <a:gd name="T6" fmla="*/ 86 w 86"/>
                <a:gd name="T7" fmla="*/ 36 h 138"/>
                <a:gd name="T8" fmla="*/ 22 w 86"/>
                <a:gd name="T9" fmla="*/ 15 h 138"/>
              </a:gdLst>
              <a:ahLst/>
              <a:cxnLst>
                <a:cxn ang="0">
                  <a:pos x="T0" y="T1"/>
                </a:cxn>
                <a:cxn ang="0">
                  <a:pos x="T2" y="T3"/>
                </a:cxn>
                <a:cxn ang="0">
                  <a:pos x="T4" y="T5"/>
                </a:cxn>
                <a:cxn ang="0">
                  <a:pos x="T6" y="T7"/>
                </a:cxn>
                <a:cxn ang="0">
                  <a:pos x="T8" y="T9"/>
                </a:cxn>
              </a:cxnLst>
              <a:rect l="0" t="0" r="r" b="b"/>
              <a:pathLst>
                <a:path w="86" h="138">
                  <a:moveTo>
                    <a:pt x="22" y="15"/>
                  </a:moveTo>
                  <a:cubicBezTo>
                    <a:pt x="1" y="34"/>
                    <a:pt x="0" y="83"/>
                    <a:pt x="24" y="138"/>
                  </a:cubicBezTo>
                  <a:cubicBezTo>
                    <a:pt x="9" y="88"/>
                    <a:pt x="9" y="42"/>
                    <a:pt x="28" y="25"/>
                  </a:cubicBezTo>
                  <a:cubicBezTo>
                    <a:pt x="43" y="12"/>
                    <a:pt x="64" y="17"/>
                    <a:pt x="86" y="36"/>
                  </a:cubicBezTo>
                  <a:cubicBezTo>
                    <a:pt x="60" y="5"/>
                    <a:pt x="38" y="0"/>
                    <a:pt x="22" y="15"/>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447"/>
            <p:cNvSpPr>
              <a:spLocks/>
            </p:cNvSpPr>
            <p:nvPr/>
          </p:nvSpPr>
          <p:spPr bwMode="auto">
            <a:xfrm>
              <a:off x="4765676" y="4665663"/>
              <a:ext cx="166688" cy="368300"/>
            </a:xfrm>
            <a:custGeom>
              <a:avLst/>
              <a:gdLst>
                <a:gd name="T0" fmla="*/ 66 w 80"/>
                <a:gd name="T1" fmla="*/ 151 h 176"/>
                <a:gd name="T2" fmla="*/ 34 w 80"/>
                <a:gd name="T3" fmla="*/ 0 h 176"/>
                <a:gd name="T4" fmla="*/ 49 w 80"/>
                <a:gd name="T5" fmla="*/ 130 h 176"/>
                <a:gd name="T6" fmla="*/ 0 w 80"/>
                <a:gd name="T7" fmla="*/ 144 h 176"/>
                <a:gd name="T8" fmla="*/ 66 w 80"/>
                <a:gd name="T9" fmla="*/ 151 h 176"/>
              </a:gdLst>
              <a:ahLst/>
              <a:cxnLst>
                <a:cxn ang="0">
                  <a:pos x="T0" y="T1"/>
                </a:cxn>
                <a:cxn ang="0">
                  <a:pos x="T2" y="T3"/>
                </a:cxn>
                <a:cxn ang="0">
                  <a:pos x="T4" y="T5"/>
                </a:cxn>
                <a:cxn ang="0">
                  <a:pos x="T6" y="T7"/>
                </a:cxn>
                <a:cxn ang="0">
                  <a:pos x="T8" y="T9"/>
                </a:cxn>
              </a:cxnLst>
              <a:rect l="0" t="0" r="r" b="b"/>
              <a:pathLst>
                <a:path w="80" h="176">
                  <a:moveTo>
                    <a:pt x="66" y="151"/>
                  </a:moveTo>
                  <a:cubicBezTo>
                    <a:pt x="80" y="121"/>
                    <a:pt x="63" y="52"/>
                    <a:pt x="34" y="0"/>
                  </a:cubicBezTo>
                  <a:cubicBezTo>
                    <a:pt x="55" y="50"/>
                    <a:pt x="62" y="102"/>
                    <a:pt x="49" y="130"/>
                  </a:cubicBezTo>
                  <a:cubicBezTo>
                    <a:pt x="39" y="151"/>
                    <a:pt x="21" y="155"/>
                    <a:pt x="0" y="144"/>
                  </a:cubicBezTo>
                  <a:cubicBezTo>
                    <a:pt x="26" y="167"/>
                    <a:pt x="55" y="176"/>
                    <a:pt x="66" y="151"/>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448"/>
            <p:cNvSpPr>
              <a:spLocks/>
            </p:cNvSpPr>
            <p:nvPr/>
          </p:nvSpPr>
          <p:spPr bwMode="auto">
            <a:xfrm>
              <a:off x="4711701" y="4651376"/>
              <a:ext cx="174625" cy="325438"/>
            </a:xfrm>
            <a:custGeom>
              <a:avLst/>
              <a:gdLst>
                <a:gd name="T0" fmla="*/ 66 w 84"/>
                <a:gd name="T1" fmla="*/ 137 h 156"/>
                <a:gd name="T2" fmla="*/ 50 w 84"/>
                <a:gd name="T3" fmla="*/ 0 h 156"/>
                <a:gd name="T4" fmla="*/ 53 w 84"/>
                <a:gd name="T5" fmla="*/ 115 h 156"/>
                <a:gd name="T6" fmla="*/ 0 w 84"/>
                <a:gd name="T7" fmla="*/ 121 h 156"/>
                <a:gd name="T8" fmla="*/ 66 w 84"/>
                <a:gd name="T9" fmla="*/ 137 h 156"/>
              </a:gdLst>
              <a:ahLst/>
              <a:cxnLst>
                <a:cxn ang="0">
                  <a:pos x="T0" y="T1"/>
                </a:cxn>
                <a:cxn ang="0">
                  <a:pos x="T2" y="T3"/>
                </a:cxn>
                <a:cxn ang="0">
                  <a:pos x="T4" y="T5"/>
                </a:cxn>
                <a:cxn ang="0">
                  <a:pos x="T6" y="T7"/>
                </a:cxn>
                <a:cxn ang="0">
                  <a:pos x="T8" y="T9"/>
                </a:cxn>
              </a:cxnLst>
              <a:rect l="0" t="0" r="r" b="b"/>
              <a:pathLst>
                <a:path w="84" h="156">
                  <a:moveTo>
                    <a:pt x="66" y="137"/>
                  </a:moveTo>
                  <a:cubicBezTo>
                    <a:pt x="84" y="113"/>
                    <a:pt x="77" y="54"/>
                    <a:pt x="50" y="0"/>
                  </a:cubicBezTo>
                  <a:cubicBezTo>
                    <a:pt x="68" y="50"/>
                    <a:pt x="70" y="93"/>
                    <a:pt x="53" y="115"/>
                  </a:cubicBezTo>
                  <a:cubicBezTo>
                    <a:pt x="41" y="132"/>
                    <a:pt x="22" y="136"/>
                    <a:pt x="0" y="121"/>
                  </a:cubicBezTo>
                  <a:cubicBezTo>
                    <a:pt x="26" y="149"/>
                    <a:pt x="52" y="156"/>
                    <a:pt x="66" y="137"/>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449"/>
            <p:cNvSpPr>
              <a:spLocks/>
            </p:cNvSpPr>
            <p:nvPr/>
          </p:nvSpPr>
          <p:spPr bwMode="auto">
            <a:xfrm>
              <a:off x="7156451" y="1752601"/>
              <a:ext cx="927100" cy="831850"/>
            </a:xfrm>
            <a:custGeom>
              <a:avLst/>
              <a:gdLst>
                <a:gd name="T0" fmla="*/ 419 w 444"/>
                <a:gd name="T1" fmla="*/ 146 h 398"/>
                <a:gd name="T2" fmla="*/ 267 w 444"/>
                <a:gd name="T3" fmla="*/ 368 h 398"/>
                <a:gd name="T4" fmla="*/ 25 w 444"/>
                <a:gd name="T5" fmla="*/ 252 h 398"/>
                <a:gd name="T6" fmla="*/ 177 w 444"/>
                <a:gd name="T7" fmla="*/ 29 h 398"/>
                <a:gd name="T8" fmla="*/ 419 w 444"/>
                <a:gd name="T9" fmla="*/ 146 h 398"/>
              </a:gdLst>
              <a:ahLst/>
              <a:cxnLst>
                <a:cxn ang="0">
                  <a:pos x="T0" y="T1"/>
                </a:cxn>
                <a:cxn ang="0">
                  <a:pos x="T2" y="T3"/>
                </a:cxn>
                <a:cxn ang="0">
                  <a:pos x="T4" y="T5"/>
                </a:cxn>
                <a:cxn ang="0">
                  <a:pos x="T6" y="T7"/>
                </a:cxn>
                <a:cxn ang="0">
                  <a:pos x="T8" y="T9"/>
                </a:cxn>
              </a:cxnLst>
              <a:rect l="0" t="0" r="r" b="b"/>
              <a:pathLst>
                <a:path w="444" h="398">
                  <a:moveTo>
                    <a:pt x="419" y="146"/>
                  </a:moveTo>
                  <a:cubicBezTo>
                    <a:pt x="444" y="240"/>
                    <a:pt x="376" y="339"/>
                    <a:pt x="267" y="368"/>
                  </a:cubicBezTo>
                  <a:cubicBezTo>
                    <a:pt x="159" y="398"/>
                    <a:pt x="50" y="345"/>
                    <a:pt x="25" y="252"/>
                  </a:cubicBezTo>
                  <a:cubicBezTo>
                    <a:pt x="0" y="158"/>
                    <a:pt x="68" y="58"/>
                    <a:pt x="177" y="29"/>
                  </a:cubicBezTo>
                  <a:cubicBezTo>
                    <a:pt x="286" y="0"/>
                    <a:pt x="394" y="53"/>
                    <a:pt x="419" y="146"/>
                  </a:cubicBezTo>
                  <a:close/>
                </a:path>
              </a:pathLst>
            </a:cu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450"/>
            <p:cNvSpPr>
              <a:spLocks/>
            </p:cNvSpPr>
            <p:nvPr/>
          </p:nvSpPr>
          <p:spPr bwMode="auto">
            <a:xfrm>
              <a:off x="7197726" y="1804988"/>
              <a:ext cx="693738" cy="473075"/>
            </a:xfrm>
            <a:custGeom>
              <a:avLst/>
              <a:gdLst>
                <a:gd name="T0" fmla="*/ 136 w 332"/>
                <a:gd name="T1" fmla="*/ 28 h 226"/>
                <a:gd name="T2" fmla="*/ 21 w 332"/>
                <a:gd name="T3" fmla="*/ 226 h 226"/>
                <a:gd name="T4" fmla="*/ 159 w 332"/>
                <a:gd name="T5" fmla="*/ 59 h 226"/>
                <a:gd name="T6" fmla="*/ 332 w 332"/>
                <a:gd name="T7" fmla="*/ 48 h 226"/>
                <a:gd name="T8" fmla="*/ 136 w 332"/>
                <a:gd name="T9" fmla="*/ 28 h 226"/>
              </a:gdLst>
              <a:ahLst/>
              <a:cxnLst>
                <a:cxn ang="0">
                  <a:pos x="T0" y="T1"/>
                </a:cxn>
                <a:cxn ang="0">
                  <a:pos x="T2" y="T3"/>
                </a:cxn>
                <a:cxn ang="0">
                  <a:pos x="T4" y="T5"/>
                </a:cxn>
                <a:cxn ang="0">
                  <a:pos x="T6" y="T7"/>
                </a:cxn>
                <a:cxn ang="0">
                  <a:pos x="T8" y="T9"/>
                </a:cxn>
              </a:cxnLst>
              <a:rect l="0" t="0" r="r" b="b"/>
              <a:pathLst>
                <a:path w="332" h="226">
                  <a:moveTo>
                    <a:pt x="136" y="28"/>
                  </a:moveTo>
                  <a:cubicBezTo>
                    <a:pt x="48" y="64"/>
                    <a:pt x="0" y="149"/>
                    <a:pt x="21" y="226"/>
                  </a:cubicBezTo>
                  <a:cubicBezTo>
                    <a:pt x="24" y="154"/>
                    <a:pt x="78" y="92"/>
                    <a:pt x="159" y="59"/>
                  </a:cubicBezTo>
                  <a:cubicBezTo>
                    <a:pt x="219" y="34"/>
                    <a:pt x="280" y="27"/>
                    <a:pt x="332" y="48"/>
                  </a:cubicBezTo>
                  <a:cubicBezTo>
                    <a:pt x="281" y="10"/>
                    <a:pt x="205" y="0"/>
                    <a:pt x="136" y="28"/>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451"/>
            <p:cNvSpPr>
              <a:spLocks/>
            </p:cNvSpPr>
            <p:nvPr/>
          </p:nvSpPr>
          <p:spPr bwMode="auto">
            <a:xfrm>
              <a:off x="7143751" y="1752601"/>
              <a:ext cx="693738" cy="454025"/>
            </a:xfrm>
            <a:custGeom>
              <a:avLst/>
              <a:gdLst>
                <a:gd name="T0" fmla="*/ 144 w 332"/>
                <a:gd name="T1" fmla="*/ 29 h 217"/>
                <a:gd name="T2" fmla="*/ 21 w 332"/>
                <a:gd name="T3" fmla="*/ 217 h 217"/>
                <a:gd name="T4" fmla="*/ 155 w 332"/>
                <a:gd name="T5" fmla="*/ 42 h 217"/>
                <a:gd name="T6" fmla="*/ 332 w 332"/>
                <a:gd name="T7" fmla="*/ 39 h 217"/>
                <a:gd name="T8" fmla="*/ 144 w 332"/>
                <a:gd name="T9" fmla="*/ 29 h 217"/>
              </a:gdLst>
              <a:ahLst/>
              <a:cxnLst>
                <a:cxn ang="0">
                  <a:pos x="T0" y="T1"/>
                </a:cxn>
                <a:cxn ang="0">
                  <a:pos x="T2" y="T3"/>
                </a:cxn>
                <a:cxn ang="0">
                  <a:pos x="T4" y="T5"/>
                </a:cxn>
                <a:cxn ang="0">
                  <a:pos x="T6" y="T7"/>
                </a:cxn>
                <a:cxn ang="0">
                  <a:pos x="T8" y="T9"/>
                </a:cxn>
              </a:cxnLst>
              <a:rect l="0" t="0" r="r" b="b"/>
              <a:pathLst>
                <a:path w="332" h="217">
                  <a:moveTo>
                    <a:pt x="144" y="29"/>
                  </a:moveTo>
                  <a:cubicBezTo>
                    <a:pt x="56" y="64"/>
                    <a:pt x="0" y="140"/>
                    <a:pt x="21" y="217"/>
                  </a:cubicBezTo>
                  <a:cubicBezTo>
                    <a:pt x="24" y="145"/>
                    <a:pt x="74" y="75"/>
                    <a:pt x="155" y="42"/>
                  </a:cubicBezTo>
                  <a:cubicBezTo>
                    <a:pt x="215" y="18"/>
                    <a:pt x="279" y="18"/>
                    <a:pt x="332" y="39"/>
                  </a:cubicBezTo>
                  <a:cubicBezTo>
                    <a:pt x="281" y="1"/>
                    <a:pt x="213" y="0"/>
                    <a:pt x="144" y="29"/>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452"/>
            <p:cNvSpPr>
              <a:spLocks/>
            </p:cNvSpPr>
            <p:nvPr/>
          </p:nvSpPr>
          <p:spPr bwMode="auto">
            <a:xfrm>
              <a:off x="7483476" y="2051051"/>
              <a:ext cx="635000" cy="547688"/>
            </a:xfrm>
            <a:custGeom>
              <a:avLst/>
              <a:gdLst>
                <a:gd name="T0" fmla="*/ 209 w 304"/>
                <a:gd name="T1" fmla="*/ 221 h 262"/>
                <a:gd name="T2" fmla="*/ 264 w 304"/>
                <a:gd name="T3" fmla="*/ 0 h 262"/>
                <a:gd name="T4" fmla="*/ 175 w 304"/>
                <a:gd name="T5" fmla="*/ 194 h 262"/>
                <a:gd name="T6" fmla="*/ 0 w 304"/>
                <a:gd name="T7" fmla="*/ 231 h 262"/>
                <a:gd name="T8" fmla="*/ 209 w 304"/>
                <a:gd name="T9" fmla="*/ 221 h 262"/>
              </a:gdLst>
              <a:ahLst/>
              <a:cxnLst>
                <a:cxn ang="0">
                  <a:pos x="T0" y="T1"/>
                </a:cxn>
                <a:cxn ang="0">
                  <a:pos x="T2" y="T3"/>
                </a:cxn>
                <a:cxn ang="0">
                  <a:pos x="T4" y="T5"/>
                </a:cxn>
                <a:cxn ang="0">
                  <a:pos x="T6" y="T7"/>
                </a:cxn>
                <a:cxn ang="0">
                  <a:pos x="T8" y="T9"/>
                </a:cxn>
              </a:cxnLst>
              <a:rect l="0" t="0" r="r" b="b"/>
              <a:pathLst>
                <a:path w="304" h="262">
                  <a:moveTo>
                    <a:pt x="209" y="221"/>
                  </a:moveTo>
                  <a:cubicBezTo>
                    <a:pt x="287" y="170"/>
                    <a:pt x="304" y="70"/>
                    <a:pt x="264" y="0"/>
                  </a:cubicBezTo>
                  <a:cubicBezTo>
                    <a:pt x="279" y="70"/>
                    <a:pt x="247" y="147"/>
                    <a:pt x="175" y="194"/>
                  </a:cubicBezTo>
                  <a:cubicBezTo>
                    <a:pt x="121" y="229"/>
                    <a:pt x="58" y="241"/>
                    <a:pt x="0" y="231"/>
                  </a:cubicBezTo>
                  <a:cubicBezTo>
                    <a:pt x="61" y="258"/>
                    <a:pt x="147" y="262"/>
                    <a:pt x="209" y="221"/>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453"/>
            <p:cNvSpPr>
              <a:spLocks/>
            </p:cNvSpPr>
            <p:nvPr/>
          </p:nvSpPr>
          <p:spPr bwMode="auto">
            <a:xfrm>
              <a:off x="7375526" y="2036763"/>
              <a:ext cx="669925" cy="496888"/>
            </a:xfrm>
            <a:custGeom>
              <a:avLst/>
              <a:gdLst>
                <a:gd name="T0" fmla="*/ 199 w 321"/>
                <a:gd name="T1" fmla="*/ 204 h 238"/>
                <a:gd name="T2" fmla="*/ 292 w 321"/>
                <a:gd name="T3" fmla="*/ 0 h 238"/>
                <a:gd name="T4" fmla="*/ 180 w 321"/>
                <a:gd name="T5" fmla="*/ 175 h 238"/>
                <a:gd name="T6" fmla="*/ 0 w 321"/>
                <a:gd name="T7" fmla="*/ 201 h 238"/>
                <a:gd name="T8" fmla="*/ 199 w 321"/>
                <a:gd name="T9" fmla="*/ 204 h 238"/>
              </a:gdLst>
              <a:ahLst/>
              <a:cxnLst>
                <a:cxn ang="0">
                  <a:pos x="T0" y="T1"/>
                </a:cxn>
                <a:cxn ang="0">
                  <a:pos x="T2" y="T3"/>
                </a:cxn>
                <a:cxn ang="0">
                  <a:pos x="T4" y="T5"/>
                </a:cxn>
                <a:cxn ang="0">
                  <a:pos x="T6" y="T7"/>
                </a:cxn>
                <a:cxn ang="0">
                  <a:pos x="T8" y="T9"/>
                </a:cxn>
              </a:cxnLst>
              <a:rect l="0" t="0" r="r" b="b"/>
              <a:pathLst>
                <a:path w="321" h="238">
                  <a:moveTo>
                    <a:pt x="199" y="204"/>
                  </a:moveTo>
                  <a:cubicBezTo>
                    <a:pt x="283" y="162"/>
                    <a:pt x="321" y="74"/>
                    <a:pt x="292" y="0"/>
                  </a:cubicBezTo>
                  <a:cubicBezTo>
                    <a:pt x="297" y="71"/>
                    <a:pt x="258" y="136"/>
                    <a:pt x="180" y="175"/>
                  </a:cubicBezTo>
                  <a:cubicBezTo>
                    <a:pt x="123" y="204"/>
                    <a:pt x="55" y="218"/>
                    <a:pt x="0" y="201"/>
                  </a:cubicBezTo>
                  <a:cubicBezTo>
                    <a:pt x="55" y="235"/>
                    <a:pt x="132" y="238"/>
                    <a:pt x="199" y="204"/>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454"/>
            <p:cNvSpPr>
              <a:spLocks/>
            </p:cNvSpPr>
            <p:nvPr/>
          </p:nvSpPr>
          <p:spPr bwMode="auto">
            <a:xfrm>
              <a:off x="7394576" y="2155826"/>
              <a:ext cx="133350" cy="92075"/>
            </a:xfrm>
            <a:custGeom>
              <a:avLst/>
              <a:gdLst>
                <a:gd name="T0" fmla="*/ 26 w 64"/>
                <a:gd name="T1" fmla="*/ 5 h 44"/>
                <a:gd name="T2" fmla="*/ 4 w 64"/>
                <a:gd name="T3" fmla="*/ 44 h 44"/>
                <a:gd name="T4" fmla="*/ 31 w 64"/>
                <a:gd name="T5" fmla="*/ 11 h 44"/>
                <a:gd name="T6" fmla="*/ 64 w 64"/>
                <a:gd name="T7" fmla="*/ 9 h 44"/>
                <a:gd name="T8" fmla="*/ 26 w 64"/>
                <a:gd name="T9" fmla="*/ 5 h 44"/>
              </a:gdLst>
              <a:ahLst/>
              <a:cxnLst>
                <a:cxn ang="0">
                  <a:pos x="T0" y="T1"/>
                </a:cxn>
                <a:cxn ang="0">
                  <a:pos x="T2" y="T3"/>
                </a:cxn>
                <a:cxn ang="0">
                  <a:pos x="T4" y="T5"/>
                </a:cxn>
                <a:cxn ang="0">
                  <a:pos x="T6" y="T7"/>
                </a:cxn>
                <a:cxn ang="0">
                  <a:pos x="T8" y="T9"/>
                </a:cxn>
              </a:cxnLst>
              <a:rect l="0" t="0" r="r" b="b"/>
              <a:pathLst>
                <a:path w="64" h="44">
                  <a:moveTo>
                    <a:pt x="26" y="5"/>
                  </a:moveTo>
                  <a:cubicBezTo>
                    <a:pt x="9" y="12"/>
                    <a:pt x="0" y="29"/>
                    <a:pt x="4" y="44"/>
                  </a:cubicBezTo>
                  <a:cubicBezTo>
                    <a:pt x="4" y="30"/>
                    <a:pt x="15" y="18"/>
                    <a:pt x="31" y="11"/>
                  </a:cubicBezTo>
                  <a:cubicBezTo>
                    <a:pt x="42" y="6"/>
                    <a:pt x="54" y="5"/>
                    <a:pt x="64" y="9"/>
                  </a:cubicBezTo>
                  <a:cubicBezTo>
                    <a:pt x="54" y="2"/>
                    <a:pt x="39" y="0"/>
                    <a:pt x="26" y="5"/>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455"/>
            <p:cNvSpPr>
              <a:spLocks/>
            </p:cNvSpPr>
            <p:nvPr/>
          </p:nvSpPr>
          <p:spPr bwMode="auto">
            <a:xfrm>
              <a:off x="7381876" y="2146301"/>
              <a:ext cx="134938" cy="87313"/>
            </a:xfrm>
            <a:custGeom>
              <a:avLst/>
              <a:gdLst>
                <a:gd name="T0" fmla="*/ 28 w 65"/>
                <a:gd name="T1" fmla="*/ 5 h 42"/>
                <a:gd name="T2" fmla="*/ 4 w 65"/>
                <a:gd name="T3" fmla="*/ 42 h 42"/>
                <a:gd name="T4" fmla="*/ 31 w 65"/>
                <a:gd name="T5" fmla="*/ 8 h 42"/>
                <a:gd name="T6" fmla="*/ 65 w 65"/>
                <a:gd name="T7" fmla="*/ 8 h 42"/>
                <a:gd name="T8" fmla="*/ 28 w 65"/>
                <a:gd name="T9" fmla="*/ 5 h 42"/>
              </a:gdLst>
              <a:ahLst/>
              <a:cxnLst>
                <a:cxn ang="0">
                  <a:pos x="T0" y="T1"/>
                </a:cxn>
                <a:cxn ang="0">
                  <a:pos x="T2" y="T3"/>
                </a:cxn>
                <a:cxn ang="0">
                  <a:pos x="T4" y="T5"/>
                </a:cxn>
                <a:cxn ang="0">
                  <a:pos x="T6" y="T7"/>
                </a:cxn>
                <a:cxn ang="0">
                  <a:pos x="T8" y="T9"/>
                </a:cxn>
              </a:cxnLst>
              <a:rect l="0" t="0" r="r" b="b"/>
              <a:pathLst>
                <a:path w="65" h="42">
                  <a:moveTo>
                    <a:pt x="28" y="5"/>
                  </a:moveTo>
                  <a:cubicBezTo>
                    <a:pt x="11" y="12"/>
                    <a:pt x="0" y="27"/>
                    <a:pt x="4" y="42"/>
                  </a:cubicBezTo>
                  <a:cubicBezTo>
                    <a:pt x="5" y="28"/>
                    <a:pt x="15" y="14"/>
                    <a:pt x="31" y="8"/>
                  </a:cubicBezTo>
                  <a:cubicBezTo>
                    <a:pt x="42" y="3"/>
                    <a:pt x="55" y="3"/>
                    <a:pt x="65" y="8"/>
                  </a:cubicBezTo>
                  <a:cubicBezTo>
                    <a:pt x="55" y="0"/>
                    <a:pt x="42" y="0"/>
                    <a:pt x="28" y="5"/>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456"/>
            <p:cNvSpPr>
              <a:spLocks/>
            </p:cNvSpPr>
            <p:nvPr/>
          </p:nvSpPr>
          <p:spPr bwMode="auto">
            <a:xfrm>
              <a:off x="7448551" y="2203451"/>
              <a:ext cx="122238" cy="107950"/>
            </a:xfrm>
            <a:custGeom>
              <a:avLst/>
              <a:gdLst>
                <a:gd name="T0" fmla="*/ 41 w 59"/>
                <a:gd name="T1" fmla="*/ 43 h 51"/>
                <a:gd name="T2" fmla="*/ 52 w 59"/>
                <a:gd name="T3" fmla="*/ 0 h 51"/>
                <a:gd name="T4" fmla="*/ 34 w 59"/>
                <a:gd name="T5" fmla="*/ 38 h 51"/>
                <a:gd name="T6" fmla="*/ 0 w 59"/>
                <a:gd name="T7" fmla="*/ 45 h 51"/>
                <a:gd name="T8" fmla="*/ 41 w 59"/>
                <a:gd name="T9" fmla="*/ 43 h 51"/>
              </a:gdLst>
              <a:ahLst/>
              <a:cxnLst>
                <a:cxn ang="0">
                  <a:pos x="T0" y="T1"/>
                </a:cxn>
                <a:cxn ang="0">
                  <a:pos x="T2" y="T3"/>
                </a:cxn>
                <a:cxn ang="0">
                  <a:pos x="T4" y="T5"/>
                </a:cxn>
                <a:cxn ang="0">
                  <a:pos x="T6" y="T7"/>
                </a:cxn>
                <a:cxn ang="0">
                  <a:pos x="T8" y="T9"/>
                </a:cxn>
              </a:cxnLst>
              <a:rect l="0" t="0" r="r" b="b"/>
              <a:pathLst>
                <a:path w="59" h="51">
                  <a:moveTo>
                    <a:pt x="41" y="43"/>
                  </a:moveTo>
                  <a:cubicBezTo>
                    <a:pt x="56" y="33"/>
                    <a:pt x="59" y="13"/>
                    <a:pt x="52" y="0"/>
                  </a:cubicBezTo>
                  <a:cubicBezTo>
                    <a:pt x="55" y="13"/>
                    <a:pt x="48" y="28"/>
                    <a:pt x="34" y="38"/>
                  </a:cubicBezTo>
                  <a:cubicBezTo>
                    <a:pt x="24" y="44"/>
                    <a:pt x="11" y="47"/>
                    <a:pt x="0" y="45"/>
                  </a:cubicBezTo>
                  <a:cubicBezTo>
                    <a:pt x="12" y="50"/>
                    <a:pt x="29" y="51"/>
                    <a:pt x="41" y="43"/>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457"/>
            <p:cNvSpPr>
              <a:spLocks/>
            </p:cNvSpPr>
            <p:nvPr/>
          </p:nvSpPr>
          <p:spPr bwMode="auto">
            <a:xfrm>
              <a:off x="7427913" y="2200276"/>
              <a:ext cx="131763" cy="98425"/>
            </a:xfrm>
            <a:custGeom>
              <a:avLst/>
              <a:gdLst>
                <a:gd name="T0" fmla="*/ 39 w 63"/>
                <a:gd name="T1" fmla="*/ 40 h 47"/>
                <a:gd name="T2" fmla="*/ 57 w 63"/>
                <a:gd name="T3" fmla="*/ 0 h 47"/>
                <a:gd name="T4" fmla="*/ 35 w 63"/>
                <a:gd name="T5" fmla="*/ 35 h 47"/>
                <a:gd name="T6" fmla="*/ 0 w 63"/>
                <a:gd name="T7" fmla="*/ 40 h 47"/>
                <a:gd name="T8" fmla="*/ 39 w 63"/>
                <a:gd name="T9" fmla="*/ 40 h 47"/>
              </a:gdLst>
              <a:ahLst/>
              <a:cxnLst>
                <a:cxn ang="0">
                  <a:pos x="T0" y="T1"/>
                </a:cxn>
                <a:cxn ang="0">
                  <a:pos x="T2" y="T3"/>
                </a:cxn>
                <a:cxn ang="0">
                  <a:pos x="T4" y="T5"/>
                </a:cxn>
                <a:cxn ang="0">
                  <a:pos x="T6" y="T7"/>
                </a:cxn>
                <a:cxn ang="0">
                  <a:pos x="T8" y="T9"/>
                </a:cxn>
              </a:cxnLst>
              <a:rect l="0" t="0" r="r" b="b"/>
              <a:pathLst>
                <a:path w="63" h="47">
                  <a:moveTo>
                    <a:pt x="39" y="40"/>
                  </a:moveTo>
                  <a:cubicBezTo>
                    <a:pt x="55" y="32"/>
                    <a:pt x="63" y="15"/>
                    <a:pt x="57" y="0"/>
                  </a:cubicBezTo>
                  <a:cubicBezTo>
                    <a:pt x="58" y="14"/>
                    <a:pt x="50" y="27"/>
                    <a:pt x="35" y="35"/>
                  </a:cubicBezTo>
                  <a:cubicBezTo>
                    <a:pt x="24" y="40"/>
                    <a:pt x="11" y="43"/>
                    <a:pt x="0" y="40"/>
                  </a:cubicBezTo>
                  <a:cubicBezTo>
                    <a:pt x="11" y="46"/>
                    <a:pt x="26" y="47"/>
                    <a:pt x="39" y="40"/>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458"/>
            <p:cNvSpPr>
              <a:spLocks/>
            </p:cNvSpPr>
            <p:nvPr/>
          </p:nvSpPr>
          <p:spPr bwMode="auto">
            <a:xfrm>
              <a:off x="7583488" y="1982788"/>
              <a:ext cx="98425" cy="66675"/>
            </a:xfrm>
            <a:custGeom>
              <a:avLst/>
              <a:gdLst>
                <a:gd name="T0" fmla="*/ 19 w 47"/>
                <a:gd name="T1" fmla="*/ 4 h 32"/>
                <a:gd name="T2" fmla="*/ 3 w 47"/>
                <a:gd name="T3" fmla="*/ 32 h 32"/>
                <a:gd name="T4" fmla="*/ 22 w 47"/>
                <a:gd name="T5" fmla="*/ 9 h 32"/>
                <a:gd name="T6" fmla="*/ 47 w 47"/>
                <a:gd name="T7" fmla="*/ 7 h 32"/>
                <a:gd name="T8" fmla="*/ 19 w 47"/>
                <a:gd name="T9" fmla="*/ 4 h 32"/>
              </a:gdLst>
              <a:ahLst/>
              <a:cxnLst>
                <a:cxn ang="0">
                  <a:pos x="T0" y="T1"/>
                </a:cxn>
                <a:cxn ang="0">
                  <a:pos x="T2" y="T3"/>
                </a:cxn>
                <a:cxn ang="0">
                  <a:pos x="T4" y="T5"/>
                </a:cxn>
                <a:cxn ang="0">
                  <a:pos x="T6" y="T7"/>
                </a:cxn>
                <a:cxn ang="0">
                  <a:pos x="T8" y="T9"/>
                </a:cxn>
              </a:cxnLst>
              <a:rect l="0" t="0" r="r" b="b"/>
              <a:pathLst>
                <a:path w="47" h="32">
                  <a:moveTo>
                    <a:pt x="19" y="4"/>
                  </a:moveTo>
                  <a:cubicBezTo>
                    <a:pt x="7" y="9"/>
                    <a:pt x="0" y="21"/>
                    <a:pt x="3" y="32"/>
                  </a:cubicBezTo>
                  <a:cubicBezTo>
                    <a:pt x="3" y="22"/>
                    <a:pt x="11" y="13"/>
                    <a:pt x="22" y="9"/>
                  </a:cubicBezTo>
                  <a:cubicBezTo>
                    <a:pt x="31" y="5"/>
                    <a:pt x="39" y="4"/>
                    <a:pt x="47" y="7"/>
                  </a:cubicBezTo>
                  <a:cubicBezTo>
                    <a:pt x="39" y="2"/>
                    <a:pt x="29" y="0"/>
                    <a:pt x="19" y="4"/>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459"/>
            <p:cNvSpPr>
              <a:spLocks/>
            </p:cNvSpPr>
            <p:nvPr/>
          </p:nvSpPr>
          <p:spPr bwMode="auto">
            <a:xfrm>
              <a:off x="7575551" y="1976438"/>
              <a:ext cx="98425" cy="63500"/>
            </a:xfrm>
            <a:custGeom>
              <a:avLst/>
              <a:gdLst>
                <a:gd name="T0" fmla="*/ 20 w 47"/>
                <a:gd name="T1" fmla="*/ 4 h 30"/>
                <a:gd name="T2" fmla="*/ 3 w 47"/>
                <a:gd name="T3" fmla="*/ 30 h 30"/>
                <a:gd name="T4" fmla="*/ 22 w 47"/>
                <a:gd name="T5" fmla="*/ 6 h 30"/>
                <a:gd name="T6" fmla="*/ 47 w 47"/>
                <a:gd name="T7" fmla="*/ 5 h 30"/>
                <a:gd name="T8" fmla="*/ 20 w 47"/>
                <a:gd name="T9" fmla="*/ 4 h 30"/>
              </a:gdLst>
              <a:ahLst/>
              <a:cxnLst>
                <a:cxn ang="0">
                  <a:pos x="T0" y="T1"/>
                </a:cxn>
                <a:cxn ang="0">
                  <a:pos x="T2" y="T3"/>
                </a:cxn>
                <a:cxn ang="0">
                  <a:pos x="T4" y="T5"/>
                </a:cxn>
                <a:cxn ang="0">
                  <a:pos x="T6" y="T7"/>
                </a:cxn>
                <a:cxn ang="0">
                  <a:pos x="T8" y="T9"/>
                </a:cxn>
              </a:cxnLst>
              <a:rect l="0" t="0" r="r" b="b"/>
              <a:pathLst>
                <a:path w="47" h="30">
                  <a:moveTo>
                    <a:pt x="20" y="4"/>
                  </a:moveTo>
                  <a:cubicBezTo>
                    <a:pt x="8" y="9"/>
                    <a:pt x="0" y="20"/>
                    <a:pt x="3" y="30"/>
                  </a:cubicBezTo>
                  <a:cubicBezTo>
                    <a:pt x="4" y="20"/>
                    <a:pt x="11" y="10"/>
                    <a:pt x="22" y="6"/>
                  </a:cubicBezTo>
                  <a:cubicBezTo>
                    <a:pt x="30" y="2"/>
                    <a:pt x="39" y="2"/>
                    <a:pt x="47" y="5"/>
                  </a:cubicBezTo>
                  <a:cubicBezTo>
                    <a:pt x="40" y="0"/>
                    <a:pt x="30" y="0"/>
                    <a:pt x="20" y="4"/>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460"/>
            <p:cNvSpPr>
              <a:spLocks/>
            </p:cNvSpPr>
            <p:nvPr/>
          </p:nvSpPr>
          <p:spPr bwMode="auto">
            <a:xfrm>
              <a:off x="7623176" y="2017713"/>
              <a:ext cx="90488" cy="77788"/>
            </a:xfrm>
            <a:custGeom>
              <a:avLst/>
              <a:gdLst>
                <a:gd name="T0" fmla="*/ 29 w 43"/>
                <a:gd name="T1" fmla="*/ 31 h 37"/>
                <a:gd name="T2" fmla="*/ 37 w 43"/>
                <a:gd name="T3" fmla="*/ 0 h 37"/>
                <a:gd name="T4" fmla="*/ 25 w 43"/>
                <a:gd name="T5" fmla="*/ 27 h 37"/>
                <a:gd name="T6" fmla="*/ 0 w 43"/>
                <a:gd name="T7" fmla="*/ 32 h 37"/>
                <a:gd name="T8" fmla="*/ 29 w 43"/>
                <a:gd name="T9" fmla="*/ 31 h 37"/>
              </a:gdLst>
              <a:ahLst/>
              <a:cxnLst>
                <a:cxn ang="0">
                  <a:pos x="T0" y="T1"/>
                </a:cxn>
                <a:cxn ang="0">
                  <a:pos x="T2" y="T3"/>
                </a:cxn>
                <a:cxn ang="0">
                  <a:pos x="T4" y="T5"/>
                </a:cxn>
                <a:cxn ang="0">
                  <a:pos x="T6" y="T7"/>
                </a:cxn>
                <a:cxn ang="0">
                  <a:pos x="T8" y="T9"/>
                </a:cxn>
              </a:cxnLst>
              <a:rect l="0" t="0" r="r" b="b"/>
              <a:pathLst>
                <a:path w="43" h="37">
                  <a:moveTo>
                    <a:pt x="29" y="31"/>
                  </a:moveTo>
                  <a:cubicBezTo>
                    <a:pt x="40" y="24"/>
                    <a:pt x="43" y="10"/>
                    <a:pt x="37" y="0"/>
                  </a:cubicBezTo>
                  <a:cubicBezTo>
                    <a:pt x="39" y="10"/>
                    <a:pt x="35" y="21"/>
                    <a:pt x="25" y="27"/>
                  </a:cubicBezTo>
                  <a:cubicBezTo>
                    <a:pt x="17" y="32"/>
                    <a:pt x="8" y="34"/>
                    <a:pt x="0" y="32"/>
                  </a:cubicBezTo>
                  <a:cubicBezTo>
                    <a:pt x="9" y="36"/>
                    <a:pt x="21" y="37"/>
                    <a:pt x="29" y="31"/>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461"/>
            <p:cNvSpPr>
              <a:spLocks/>
            </p:cNvSpPr>
            <p:nvPr/>
          </p:nvSpPr>
          <p:spPr bwMode="auto">
            <a:xfrm>
              <a:off x="7608888" y="2016126"/>
              <a:ext cx="93663" cy="68263"/>
            </a:xfrm>
            <a:custGeom>
              <a:avLst/>
              <a:gdLst>
                <a:gd name="T0" fmla="*/ 28 w 45"/>
                <a:gd name="T1" fmla="*/ 29 h 33"/>
                <a:gd name="T2" fmla="*/ 41 w 45"/>
                <a:gd name="T3" fmla="*/ 0 h 33"/>
                <a:gd name="T4" fmla="*/ 25 w 45"/>
                <a:gd name="T5" fmla="*/ 25 h 33"/>
                <a:gd name="T6" fmla="*/ 0 w 45"/>
                <a:gd name="T7" fmla="*/ 28 h 33"/>
                <a:gd name="T8" fmla="*/ 28 w 45"/>
                <a:gd name="T9" fmla="*/ 29 h 33"/>
              </a:gdLst>
              <a:ahLst/>
              <a:cxnLst>
                <a:cxn ang="0">
                  <a:pos x="T0" y="T1"/>
                </a:cxn>
                <a:cxn ang="0">
                  <a:pos x="T2" y="T3"/>
                </a:cxn>
                <a:cxn ang="0">
                  <a:pos x="T4" y="T5"/>
                </a:cxn>
                <a:cxn ang="0">
                  <a:pos x="T6" y="T7"/>
                </a:cxn>
                <a:cxn ang="0">
                  <a:pos x="T8" y="T9"/>
                </a:cxn>
              </a:cxnLst>
              <a:rect l="0" t="0" r="r" b="b"/>
              <a:pathLst>
                <a:path w="45" h="33">
                  <a:moveTo>
                    <a:pt x="28" y="29"/>
                  </a:moveTo>
                  <a:cubicBezTo>
                    <a:pt x="40" y="23"/>
                    <a:pt x="45" y="10"/>
                    <a:pt x="41" y="0"/>
                  </a:cubicBezTo>
                  <a:cubicBezTo>
                    <a:pt x="42" y="10"/>
                    <a:pt x="36" y="19"/>
                    <a:pt x="25" y="25"/>
                  </a:cubicBezTo>
                  <a:cubicBezTo>
                    <a:pt x="17" y="29"/>
                    <a:pt x="8" y="31"/>
                    <a:pt x="0" y="28"/>
                  </a:cubicBezTo>
                  <a:cubicBezTo>
                    <a:pt x="8" y="33"/>
                    <a:pt x="18" y="33"/>
                    <a:pt x="28" y="29"/>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Oval 462"/>
            <p:cNvSpPr>
              <a:spLocks noChangeArrowheads="1"/>
            </p:cNvSpPr>
            <p:nvPr/>
          </p:nvSpPr>
          <p:spPr bwMode="auto">
            <a:xfrm>
              <a:off x="5640388" y="2644776"/>
              <a:ext cx="400050" cy="369888"/>
            </a:xfrm>
            <a:prstGeom prst="ellipse">
              <a:avLst/>
            </a:pr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463"/>
            <p:cNvSpPr>
              <a:spLocks/>
            </p:cNvSpPr>
            <p:nvPr/>
          </p:nvSpPr>
          <p:spPr bwMode="auto">
            <a:xfrm>
              <a:off x="5656263" y="2652713"/>
              <a:ext cx="339725" cy="180975"/>
            </a:xfrm>
            <a:custGeom>
              <a:avLst/>
              <a:gdLst>
                <a:gd name="T0" fmla="*/ 76 w 163"/>
                <a:gd name="T1" fmla="*/ 5 h 86"/>
                <a:gd name="T2" fmla="*/ 0 w 163"/>
                <a:gd name="T3" fmla="*/ 86 h 86"/>
                <a:gd name="T4" fmla="*/ 83 w 163"/>
                <a:gd name="T5" fmla="*/ 23 h 86"/>
                <a:gd name="T6" fmla="*/ 163 w 163"/>
                <a:gd name="T7" fmla="*/ 40 h 86"/>
                <a:gd name="T8" fmla="*/ 76 w 163"/>
                <a:gd name="T9" fmla="*/ 5 h 86"/>
              </a:gdLst>
              <a:ahLst/>
              <a:cxnLst>
                <a:cxn ang="0">
                  <a:pos x="T0" y="T1"/>
                </a:cxn>
                <a:cxn ang="0">
                  <a:pos x="T2" y="T3"/>
                </a:cxn>
                <a:cxn ang="0">
                  <a:pos x="T4" y="T5"/>
                </a:cxn>
                <a:cxn ang="0">
                  <a:pos x="T6" y="T7"/>
                </a:cxn>
                <a:cxn ang="0">
                  <a:pos x="T8" y="T9"/>
                </a:cxn>
              </a:cxnLst>
              <a:rect l="0" t="0" r="r" b="b"/>
              <a:pathLst>
                <a:path w="163" h="86">
                  <a:moveTo>
                    <a:pt x="76" y="5"/>
                  </a:moveTo>
                  <a:cubicBezTo>
                    <a:pt x="32" y="11"/>
                    <a:pt x="0" y="46"/>
                    <a:pt x="0" y="86"/>
                  </a:cubicBezTo>
                  <a:cubicBezTo>
                    <a:pt x="10" y="52"/>
                    <a:pt x="42" y="29"/>
                    <a:pt x="83" y="23"/>
                  </a:cubicBezTo>
                  <a:cubicBezTo>
                    <a:pt x="113" y="19"/>
                    <a:pt x="142" y="23"/>
                    <a:pt x="163" y="40"/>
                  </a:cubicBezTo>
                  <a:cubicBezTo>
                    <a:pt x="144" y="15"/>
                    <a:pt x="111" y="0"/>
                    <a:pt x="76" y="5"/>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464"/>
            <p:cNvSpPr>
              <a:spLocks/>
            </p:cNvSpPr>
            <p:nvPr/>
          </p:nvSpPr>
          <p:spPr bwMode="auto">
            <a:xfrm>
              <a:off x="5638801" y="2624138"/>
              <a:ext cx="341313" cy="166688"/>
            </a:xfrm>
            <a:custGeom>
              <a:avLst/>
              <a:gdLst>
                <a:gd name="T0" fmla="*/ 79 w 163"/>
                <a:gd name="T1" fmla="*/ 5 h 80"/>
                <a:gd name="T2" fmla="*/ 0 w 163"/>
                <a:gd name="T3" fmla="*/ 80 h 80"/>
                <a:gd name="T4" fmla="*/ 83 w 163"/>
                <a:gd name="T5" fmla="*/ 13 h 80"/>
                <a:gd name="T6" fmla="*/ 163 w 163"/>
                <a:gd name="T7" fmla="*/ 35 h 80"/>
                <a:gd name="T8" fmla="*/ 79 w 163"/>
                <a:gd name="T9" fmla="*/ 5 h 80"/>
              </a:gdLst>
              <a:ahLst/>
              <a:cxnLst>
                <a:cxn ang="0">
                  <a:pos x="T0" y="T1"/>
                </a:cxn>
                <a:cxn ang="0">
                  <a:pos x="T2" y="T3"/>
                </a:cxn>
                <a:cxn ang="0">
                  <a:pos x="T4" y="T5"/>
                </a:cxn>
                <a:cxn ang="0">
                  <a:pos x="T6" y="T7"/>
                </a:cxn>
                <a:cxn ang="0">
                  <a:pos x="T8" y="T9"/>
                </a:cxn>
              </a:cxnLst>
              <a:rect l="0" t="0" r="r" b="b"/>
              <a:pathLst>
                <a:path w="163" h="80">
                  <a:moveTo>
                    <a:pt x="79" y="5"/>
                  </a:moveTo>
                  <a:cubicBezTo>
                    <a:pt x="35" y="11"/>
                    <a:pt x="0" y="40"/>
                    <a:pt x="0" y="80"/>
                  </a:cubicBezTo>
                  <a:cubicBezTo>
                    <a:pt x="11" y="46"/>
                    <a:pt x="42" y="18"/>
                    <a:pt x="83" y="13"/>
                  </a:cubicBezTo>
                  <a:cubicBezTo>
                    <a:pt x="113" y="9"/>
                    <a:pt x="142" y="17"/>
                    <a:pt x="163" y="35"/>
                  </a:cubicBezTo>
                  <a:cubicBezTo>
                    <a:pt x="145" y="9"/>
                    <a:pt x="114" y="0"/>
                    <a:pt x="79" y="5"/>
                  </a:cubicBezTo>
                  <a:close/>
                </a:path>
              </a:pathLst>
            </a:custGeom>
            <a:solidFill>
              <a:srgbClr val="EAEAE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465"/>
            <p:cNvSpPr>
              <a:spLocks/>
            </p:cNvSpPr>
            <p:nvPr/>
          </p:nvSpPr>
          <p:spPr bwMode="auto">
            <a:xfrm>
              <a:off x="5735638" y="2827338"/>
              <a:ext cx="327025" cy="234950"/>
            </a:xfrm>
            <a:custGeom>
              <a:avLst/>
              <a:gdLst>
                <a:gd name="T0" fmla="*/ 96 w 157"/>
                <a:gd name="T1" fmla="*/ 101 h 113"/>
                <a:gd name="T2" fmla="*/ 148 w 157"/>
                <a:gd name="T3" fmla="*/ 0 h 113"/>
                <a:gd name="T4" fmla="*/ 84 w 157"/>
                <a:gd name="T5" fmla="*/ 83 h 113"/>
                <a:gd name="T6" fmla="*/ 0 w 157"/>
                <a:gd name="T7" fmla="*/ 79 h 113"/>
                <a:gd name="T8" fmla="*/ 96 w 157"/>
                <a:gd name="T9" fmla="*/ 101 h 113"/>
              </a:gdLst>
              <a:ahLst/>
              <a:cxnLst>
                <a:cxn ang="0">
                  <a:pos x="T0" y="T1"/>
                </a:cxn>
                <a:cxn ang="0">
                  <a:pos x="T2" y="T3"/>
                </a:cxn>
                <a:cxn ang="0">
                  <a:pos x="T4" y="T5"/>
                </a:cxn>
                <a:cxn ang="0">
                  <a:pos x="T6" y="T7"/>
                </a:cxn>
                <a:cxn ang="0">
                  <a:pos x="T8" y="T9"/>
                </a:cxn>
              </a:cxnLst>
              <a:rect l="0" t="0" r="r" b="b"/>
              <a:pathLst>
                <a:path w="157" h="113">
                  <a:moveTo>
                    <a:pt x="96" y="101"/>
                  </a:moveTo>
                  <a:cubicBezTo>
                    <a:pt x="137" y="86"/>
                    <a:pt x="157" y="40"/>
                    <a:pt x="148" y="0"/>
                  </a:cubicBezTo>
                  <a:cubicBezTo>
                    <a:pt x="146" y="36"/>
                    <a:pt x="122" y="70"/>
                    <a:pt x="84" y="83"/>
                  </a:cubicBezTo>
                  <a:cubicBezTo>
                    <a:pt x="55" y="94"/>
                    <a:pt x="25" y="91"/>
                    <a:pt x="0" y="79"/>
                  </a:cubicBezTo>
                  <a:cubicBezTo>
                    <a:pt x="24" y="100"/>
                    <a:pt x="63" y="113"/>
                    <a:pt x="96" y="101"/>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466"/>
            <p:cNvSpPr>
              <a:spLocks/>
            </p:cNvSpPr>
            <p:nvPr/>
          </p:nvSpPr>
          <p:spPr bwMode="auto">
            <a:xfrm>
              <a:off x="5695951" y="2814638"/>
              <a:ext cx="334963" cy="198438"/>
            </a:xfrm>
            <a:custGeom>
              <a:avLst/>
              <a:gdLst>
                <a:gd name="T0" fmla="*/ 90 w 161"/>
                <a:gd name="T1" fmla="*/ 87 h 95"/>
                <a:gd name="T2" fmla="*/ 157 w 161"/>
                <a:gd name="T3" fmla="*/ 0 h 95"/>
                <a:gd name="T4" fmla="*/ 85 w 161"/>
                <a:gd name="T5" fmla="*/ 71 h 95"/>
                <a:gd name="T6" fmla="*/ 0 w 161"/>
                <a:gd name="T7" fmla="*/ 60 h 95"/>
                <a:gd name="T8" fmla="*/ 90 w 161"/>
                <a:gd name="T9" fmla="*/ 87 h 95"/>
              </a:gdLst>
              <a:ahLst/>
              <a:cxnLst>
                <a:cxn ang="0">
                  <a:pos x="T0" y="T1"/>
                </a:cxn>
                <a:cxn ang="0">
                  <a:pos x="T2" y="T3"/>
                </a:cxn>
                <a:cxn ang="0">
                  <a:pos x="T4" y="T5"/>
                </a:cxn>
                <a:cxn ang="0">
                  <a:pos x="T6" y="T7"/>
                </a:cxn>
                <a:cxn ang="0">
                  <a:pos x="T8" y="T9"/>
                </a:cxn>
              </a:cxnLst>
              <a:rect l="0" t="0" r="r" b="b"/>
              <a:pathLst>
                <a:path w="161" h="95">
                  <a:moveTo>
                    <a:pt x="90" y="87"/>
                  </a:moveTo>
                  <a:cubicBezTo>
                    <a:pt x="133" y="78"/>
                    <a:pt x="161" y="40"/>
                    <a:pt x="157" y="0"/>
                  </a:cubicBezTo>
                  <a:cubicBezTo>
                    <a:pt x="150" y="35"/>
                    <a:pt x="125" y="62"/>
                    <a:pt x="85" y="71"/>
                  </a:cubicBezTo>
                  <a:cubicBezTo>
                    <a:pt x="55" y="77"/>
                    <a:pt x="23" y="75"/>
                    <a:pt x="0" y="60"/>
                  </a:cubicBezTo>
                  <a:cubicBezTo>
                    <a:pt x="21" y="84"/>
                    <a:pt x="55" y="95"/>
                    <a:pt x="90" y="87"/>
                  </a:cubicBezTo>
                  <a:close/>
                </a:path>
              </a:pathLst>
            </a:custGeom>
            <a:solidFill>
              <a:srgbClr val="EAEAE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Oval 467"/>
            <p:cNvSpPr>
              <a:spLocks noChangeArrowheads="1"/>
            </p:cNvSpPr>
            <p:nvPr/>
          </p:nvSpPr>
          <p:spPr bwMode="auto">
            <a:xfrm>
              <a:off x="6572251" y="4597401"/>
              <a:ext cx="257175" cy="255588"/>
            </a:xfrm>
            <a:prstGeom prst="ellipse">
              <a:avLst/>
            </a:pr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468"/>
            <p:cNvSpPr>
              <a:spLocks/>
            </p:cNvSpPr>
            <p:nvPr/>
          </p:nvSpPr>
          <p:spPr bwMode="auto">
            <a:xfrm>
              <a:off x="6583363" y="4602163"/>
              <a:ext cx="217488" cy="125413"/>
            </a:xfrm>
            <a:custGeom>
              <a:avLst/>
              <a:gdLst>
                <a:gd name="T0" fmla="*/ 49 w 104"/>
                <a:gd name="T1" fmla="*/ 4 h 60"/>
                <a:gd name="T2" fmla="*/ 0 w 104"/>
                <a:gd name="T3" fmla="*/ 60 h 60"/>
                <a:gd name="T4" fmla="*/ 53 w 104"/>
                <a:gd name="T5" fmla="*/ 16 h 60"/>
                <a:gd name="T6" fmla="*/ 104 w 104"/>
                <a:gd name="T7" fmla="*/ 28 h 60"/>
                <a:gd name="T8" fmla="*/ 49 w 104"/>
                <a:gd name="T9" fmla="*/ 4 h 60"/>
              </a:gdLst>
              <a:ahLst/>
              <a:cxnLst>
                <a:cxn ang="0">
                  <a:pos x="T0" y="T1"/>
                </a:cxn>
                <a:cxn ang="0">
                  <a:pos x="T2" y="T3"/>
                </a:cxn>
                <a:cxn ang="0">
                  <a:pos x="T4" y="T5"/>
                </a:cxn>
                <a:cxn ang="0">
                  <a:pos x="T6" y="T7"/>
                </a:cxn>
                <a:cxn ang="0">
                  <a:pos x="T8" y="T9"/>
                </a:cxn>
              </a:cxnLst>
              <a:rect l="0" t="0" r="r" b="b"/>
              <a:pathLst>
                <a:path w="104" h="60">
                  <a:moveTo>
                    <a:pt x="49" y="4"/>
                  </a:moveTo>
                  <a:cubicBezTo>
                    <a:pt x="20" y="8"/>
                    <a:pt x="0" y="32"/>
                    <a:pt x="0" y="60"/>
                  </a:cubicBezTo>
                  <a:cubicBezTo>
                    <a:pt x="7" y="36"/>
                    <a:pt x="27" y="20"/>
                    <a:pt x="53" y="16"/>
                  </a:cubicBezTo>
                  <a:cubicBezTo>
                    <a:pt x="72" y="13"/>
                    <a:pt x="90" y="16"/>
                    <a:pt x="104" y="28"/>
                  </a:cubicBezTo>
                  <a:cubicBezTo>
                    <a:pt x="92" y="11"/>
                    <a:pt x="71" y="0"/>
                    <a:pt x="49" y="4"/>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469"/>
            <p:cNvSpPr>
              <a:spLocks/>
            </p:cNvSpPr>
            <p:nvPr/>
          </p:nvSpPr>
          <p:spPr bwMode="auto">
            <a:xfrm>
              <a:off x="6572251" y="4584701"/>
              <a:ext cx="217488" cy="114300"/>
            </a:xfrm>
            <a:custGeom>
              <a:avLst/>
              <a:gdLst>
                <a:gd name="T0" fmla="*/ 50 w 104"/>
                <a:gd name="T1" fmla="*/ 3 h 55"/>
                <a:gd name="T2" fmla="*/ 0 w 104"/>
                <a:gd name="T3" fmla="*/ 55 h 55"/>
                <a:gd name="T4" fmla="*/ 53 w 104"/>
                <a:gd name="T5" fmla="*/ 8 h 55"/>
                <a:gd name="T6" fmla="*/ 104 w 104"/>
                <a:gd name="T7" fmla="*/ 23 h 55"/>
                <a:gd name="T8" fmla="*/ 50 w 104"/>
                <a:gd name="T9" fmla="*/ 3 h 55"/>
              </a:gdLst>
              <a:ahLst/>
              <a:cxnLst>
                <a:cxn ang="0">
                  <a:pos x="T0" y="T1"/>
                </a:cxn>
                <a:cxn ang="0">
                  <a:pos x="T2" y="T3"/>
                </a:cxn>
                <a:cxn ang="0">
                  <a:pos x="T4" y="T5"/>
                </a:cxn>
                <a:cxn ang="0">
                  <a:pos x="T6" y="T7"/>
                </a:cxn>
                <a:cxn ang="0">
                  <a:pos x="T8" y="T9"/>
                </a:cxn>
              </a:cxnLst>
              <a:rect l="0" t="0" r="r" b="b"/>
              <a:pathLst>
                <a:path w="104" h="55">
                  <a:moveTo>
                    <a:pt x="50" y="3"/>
                  </a:moveTo>
                  <a:cubicBezTo>
                    <a:pt x="22" y="7"/>
                    <a:pt x="0" y="27"/>
                    <a:pt x="0" y="55"/>
                  </a:cubicBezTo>
                  <a:cubicBezTo>
                    <a:pt x="7" y="31"/>
                    <a:pt x="27" y="12"/>
                    <a:pt x="53" y="8"/>
                  </a:cubicBezTo>
                  <a:cubicBezTo>
                    <a:pt x="72" y="5"/>
                    <a:pt x="90" y="11"/>
                    <a:pt x="104" y="23"/>
                  </a:cubicBezTo>
                  <a:cubicBezTo>
                    <a:pt x="92" y="6"/>
                    <a:pt x="73" y="0"/>
                    <a:pt x="50" y="3"/>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470"/>
            <p:cNvSpPr>
              <a:spLocks/>
            </p:cNvSpPr>
            <p:nvPr/>
          </p:nvSpPr>
          <p:spPr bwMode="auto">
            <a:xfrm>
              <a:off x="6634163" y="4724401"/>
              <a:ext cx="209550" cy="160338"/>
            </a:xfrm>
            <a:custGeom>
              <a:avLst/>
              <a:gdLst>
                <a:gd name="T0" fmla="*/ 61 w 101"/>
                <a:gd name="T1" fmla="*/ 69 h 77"/>
                <a:gd name="T2" fmla="*/ 94 w 101"/>
                <a:gd name="T3" fmla="*/ 0 h 77"/>
                <a:gd name="T4" fmla="*/ 54 w 101"/>
                <a:gd name="T5" fmla="*/ 57 h 77"/>
                <a:gd name="T6" fmla="*/ 0 w 101"/>
                <a:gd name="T7" fmla="*/ 54 h 77"/>
                <a:gd name="T8" fmla="*/ 61 w 101"/>
                <a:gd name="T9" fmla="*/ 69 h 77"/>
              </a:gdLst>
              <a:ahLst/>
              <a:cxnLst>
                <a:cxn ang="0">
                  <a:pos x="T0" y="T1"/>
                </a:cxn>
                <a:cxn ang="0">
                  <a:pos x="T2" y="T3"/>
                </a:cxn>
                <a:cxn ang="0">
                  <a:pos x="T4" y="T5"/>
                </a:cxn>
                <a:cxn ang="0">
                  <a:pos x="T6" y="T7"/>
                </a:cxn>
                <a:cxn ang="0">
                  <a:pos x="T8" y="T9"/>
                </a:cxn>
              </a:cxnLst>
              <a:rect l="0" t="0" r="r" b="b"/>
              <a:pathLst>
                <a:path w="101" h="77">
                  <a:moveTo>
                    <a:pt x="61" y="69"/>
                  </a:moveTo>
                  <a:cubicBezTo>
                    <a:pt x="88" y="59"/>
                    <a:pt x="101" y="27"/>
                    <a:pt x="94" y="0"/>
                  </a:cubicBezTo>
                  <a:cubicBezTo>
                    <a:pt x="93" y="24"/>
                    <a:pt x="78" y="47"/>
                    <a:pt x="54" y="57"/>
                  </a:cubicBezTo>
                  <a:cubicBezTo>
                    <a:pt x="35" y="64"/>
                    <a:pt x="16" y="62"/>
                    <a:pt x="0" y="54"/>
                  </a:cubicBezTo>
                  <a:cubicBezTo>
                    <a:pt x="16" y="68"/>
                    <a:pt x="40" y="77"/>
                    <a:pt x="61" y="69"/>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471"/>
            <p:cNvSpPr>
              <a:spLocks/>
            </p:cNvSpPr>
            <p:nvPr/>
          </p:nvSpPr>
          <p:spPr bwMode="auto">
            <a:xfrm>
              <a:off x="6608763" y="4713288"/>
              <a:ext cx="214313" cy="138113"/>
            </a:xfrm>
            <a:custGeom>
              <a:avLst/>
              <a:gdLst>
                <a:gd name="T0" fmla="*/ 57 w 103"/>
                <a:gd name="T1" fmla="*/ 60 h 66"/>
                <a:gd name="T2" fmla="*/ 100 w 103"/>
                <a:gd name="T3" fmla="*/ 0 h 66"/>
                <a:gd name="T4" fmla="*/ 54 w 103"/>
                <a:gd name="T5" fmla="*/ 49 h 66"/>
                <a:gd name="T6" fmla="*/ 0 w 103"/>
                <a:gd name="T7" fmla="*/ 42 h 66"/>
                <a:gd name="T8" fmla="*/ 57 w 103"/>
                <a:gd name="T9" fmla="*/ 60 h 66"/>
              </a:gdLst>
              <a:ahLst/>
              <a:cxnLst>
                <a:cxn ang="0">
                  <a:pos x="T0" y="T1"/>
                </a:cxn>
                <a:cxn ang="0">
                  <a:pos x="T2" y="T3"/>
                </a:cxn>
                <a:cxn ang="0">
                  <a:pos x="T4" y="T5"/>
                </a:cxn>
                <a:cxn ang="0">
                  <a:pos x="T6" y="T7"/>
                </a:cxn>
                <a:cxn ang="0">
                  <a:pos x="T8" y="T9"/>
                </a:cxn>
              </a:cxnLst>
              <a:rect l="0" t="0" r="r" b="b"/>
              <a:pathLst>
                <a:path w="103" h="66">
                  <a:moveTo>
                    <a:pt x="57" y="60"/>
                  </a:moveTo>
                  <a:cubicBezTo>
                    <a:pt x="85" y="54"/>
                    <a:pt x="103" y="28"/>
                    <a:pt x="100" y="0"/>
                  </a:cubicBezTo>
                  <a:cubicBezTo>
                    <a:pt x="96" y="24"/>
                    <a:pt x="80" y="43"/>
                    <a:pt x="54" y="49"/>
                  </a:cubicBezTo>
                  <a:cubicBezTo>
                    <a:pt x="35" y="54"/>
                    <a:pt x="15" y="52"/>
                    <a:pt x="0" y="42"/>
                  </a:cubicBezTo>
                  <a:cubicBezTo>
                    <a:pt x="13" y="58"/>
                    <a:pt x="35" y="66"/>
                    <a:pt x="57" y="60"/>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Oval 472"/>
            <p:cNvSpPr>
              <a:spLocks noChangeArrowheads="1"/>
            </p:cNvSpPr>
            <p:nvPr/>
          </p:nvSpPr>
          <p:spPr bwMode="auto">
            <a:xfrm>
              <a:off x="5751513" y="4765676"/>
              <a:ext cx="196850" cy="195263"/>
            </a:xfrm>
            <a:prstGeom prst="ellipse">
              <a:avLst/>
            </a:pr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473"/>
            <p:cNvSpPr>
              <a:spLocks/>
            </p:cNvSpPr>
            <p:nvPr/>
          </p:nvSpPr>
          <p:spPr bwMode="auto">
            <a:xfrm>
              <a:off x="5759451" y="4770438"/>
              <a:ext cx="165100" cy="93663"/>
            </a:xfrm>
            <a:custGeom>
              <a:avLst/>
              <a:gdLst>
                <a:gd name="T0" fmla="*/ 37 w 79"/>
                <a:gd name="T1" fmla="*/ 3 h 45"/>
                <a:gd name="T2" fmla="*/ 0 w 79"/>
                <a:gd name="T3" fmla="*/ 45 h 45"/>
                <a:gd name="T4" fmla="*/ 40 w 79"/>
                <a:gd name="T5" fmla="*/ 12 h 45"/>
                <a:gd name="T6" fmla="*/ 79 w 79"/>
                <a:gd name="T7" fmla="*/ 21 h 45"/>
                <a:gd name="T8" fmla="*/ 37 w 79"/>
                <a:gd name="T9" fmla="*/ 3 h 45"/>
              </a:gdLst>
              <a:ahLst/>
              <a:cxnLst>
                <a:cxn ang="0">
                  <a:pos x="T0" y="T1"/>
                </a:cxn>
                <a:cxn ang="0">
                  <a:pos x="T2" y="T3"/>
                </a:cxn>
                <a:cxn ang="0">
                  <a:pos x="T4" y="T5"/>
                </a:cxn>
                <a:cxn ang="0">
                  <a:pos x="T6" y="T7"/>
                </a:cxn>
                <a:cxn ang="0">
                  <a:pos x="T8" y="T9"/>
                </a:cxn>
              </a:cxnLst>
              <a:rect l="0" t="0" r="r" b="b"/>
              <a:pathLst>
                <a:path w="79" h="45">
                  <a:moveTo>
                    <a:pt x="37" y="3"/>
                  </a:moveTo>
                  <a:cubicBezTo>
                    <a:pt x="16" y="6"/>
                    <a:pt x="0" y="24"/>
                    <a:pt x="0" y="45"/>
                  </a:cubicBezTo>
                  <a:cubicBezTo>
                    <a:pt x="5" y="27"/>
                    <a:pt x="21" y="15"/>
                    <a:pt x="40" y="12"/>
                  </a:cubicBezTo>
                  <a:cubicBezTo>
                    <a:pt x="55" y="10"/>
                    <a:pt x="69" y="12"/>
                    <a:pt x="79" y="21"/>
                  </a:cubicBezTo>
                  <a:cubicBezTo>
                    <a:pt x="70" y="8"/>
                    <a:pt x="54" y="0"/>
                    <a:pt x="37" y="3"/>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474"/>
            <p:cNvSpPr>
              <a:spLocks/>
            </p:cNvSpPr>
            <p:nvPr/>
          </p:nvSpPr>
          <p:spPr bwMode="auto">
            <a:xfrm>
              <a:off x="5751513" y="4756151"/>
              <a:ext cx="165100" cy="87313"/>
            </a:xfrm>
            <a:custGeom>
              <a:avLst/>
              <a:gdLst>
                <a:gd name="T0" fmla="*/ 39 w 79"/>
                <a:gd name="T1" fmla="*/ 2 h 42"/>
                <a:gd name="T2" fmla="*/ 0 w 79"/>
                <a:gd name="T3" fmla="*/ 42 h 42"/>
                <a:gd name="T4" fmla="*/ 40 w 79"/>
                <a:gd name="T5" fmla="*/ 6 h 42"/>
                <a:gd name="T6" fmla="*/ 79 w 79"/>
                <a:gd name="T7" fmla="*/ 18 h 42"/>
                <a:gd name="T8" fmla="*/ 39 w 79"/>
                <a:gd name="T9" fmla="*/ 2 h 42"/>
              </a:gdLst>
              <a:ahLst/>
              <a:cxnLst>
                <a:cxn ang="0">
                  <a:pos x="T0" y="T1"/>
                </a:cxn>
                <a:cxn ang="0">
                  <a:pos x="T2" y="T3"/>
                </a:cxn>
                <a:cxn ang="0">
                  <a:pos x="T4" y="T5"/>
                </a:cxn>
                <a:cxn ang="0">
                  <a:pos x="T6" y="T7"/>
                </a:cxn>
                <a:cxn ang="0">
                  <a:pos x="T8" y="T9"/>
                </a:cxn>
              </a:cxnLst>
              <a:rect l="0" t="0" r="r" b="b"/>
              <a:pathLst>
                <a:path w="79" h="42">
                  <a:moveTo>
                    <a:pt x="39" y="2"/>
                  </a:moveTo>
                  <a:cubicBezTo>
                    <a:pt x="17" y="5"/>
                    <a:pt x="0" y="21"/>
                    <a:pt x="0" y="42"/>
                  </a:cubicBezTo>
                  <a:cubicBezTo>
                    <a:pt x="5" y="24"/>
                    <a:pt x="20" y="9"/>
                    <a:pt x="40" y="6"/>
                  </a:cubicBezTo>
                  <a:cubicBezTo>
                    <a:pt x="55" y="4"/>
                    <a:pt x="69" y="9"/>
                    <a:pt x="79" y="18"/>
                  </a:cubicBezTo>
                  <a:cubicBezTo>
                    <a:pt x="70" y="4"/>
                    <a:pt x="55" y="0"/>
                    <a:pt x="39" y="2"/>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475"/>
            <p:cNvSpPr>
              <a:spLocks/>
            </p:cNvSpPr>
            <p:nvPr/>
          </p:nvSpPr>
          <p:spPr bwMode="auto">
            <a:xfrm>
              <a:off x="5797551" y="4862513"/>
              <a:ext cx="160338" cy="122238"/>
            </a:xfrm>
            <a:custGeom>
              <a:avLst/>
              <a:gdLst>
                <a:gd name="T0" fmla="*/ 47 w 77"/>
                <a:gd name="T1" fmla="*/ 53 h 59"/>
                <a:gd name="T2" fmla="*/ 72 w 77"/>
                <a:gd name="T3" fmla="*/ 0 h 59"/>
                <a:gd name="T4" fmla="*/ 41 w 77"/>
                <a:gd name="T5" fmla="*/ 43 h 59"/>
                <a:gd name="T6" fmla="*/ 0 w 77"/>
                <a:gd name="T7" fmla="*/ 41 h 59"/>
                <a:gd name="T8" fmla="*/ 47 w 77"/>
                <a:gd name="T9" fmla="*/ 53 h 59"/>
              </a:gdLst>
              <a:ahLst/>
              <a:cxnLst>
                <a:cxn ang="0">
                  <a:pos x="T0" y="T1"/>
                </a:cxn>
                <a:cxn ang="0">
                  <a:pos x="T2" y="T3"/>
                </a:cxn>
                <a:cxn ang="0">
                  <a:pos x="T4" y="T5"/>
                </a:cxn>
                <a:cxn ang="0">
                  <a:pos x="T6" y="T7"/>
                </a:cxn>
                <a:cxn ang="0">
                  <a:pos x="T8" y="T9"/>
                </a:cxn>
              </a:cxnLst>
              <a:rect l="0" t="0" r="r" b="b"/>
              <a:pathLst>
                <a:path w="77" h="59">
                  <a:moveTo>
                    <a:pt x="47" y="53"/>
                  </a:moveTo>
                  <a:cubicBezTo>
                    <a:pt x="67" y="45"/>
                    <a:pt x="77" y="20"/>
                    <a:pt x="72" y="0"/>
                  </a:cubicBezTo>
                  <a:cubicBezTo>
                    <a:pt x="71" y="19"/>
                    <a:pt x="60" y="36"/>
                    <a:pt x="41" y="43"/>
                  </a:cubicBezTo>
                  <a:cubicBezTo>
                    <a:pt x="27" y="49"/>
                    <a:pt x="13" y="47"/>
                    <a:pt x="0" y="41"/>
                  </a:cubicBezTo>
                  <a:cubicBezTo>
                    <a:pt x="12" y="52"/>
                    <a:pt x="31" y="59"/>
                    <a:pt x="47" y="53"/>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476"/>
            <p:cNvSpPr>
              <a:spLocks/>
            </p:cNvSpPr>
            <p:nvPr/>
          </p:nvSpPr>
          <p:spPr bwMode="auto">
            <a:xfrm>
              <a:off x="5778501" y="4852988"/>
              <a:ext cx="163513" cy="104775"/>
            </a:xfrm>
            <a:custGeom>
              <a:avLst/>
              <a:gdLst>
                <a:gd name="T0" fmla="*/ 44 w 78"/>
                <a:gd name="T1" fmla="*/ 46 h 50"/>
                <a:gd name="T2" fmla="*/ 76 w 78"/>
                <a:gd name="T3" fmla="*/ 0 h 50"/>
                <a:gd name="T4" fmla="*/ 41 w 78"/>
                <a:gd name="T5" fmla="*/ 37 h 50"/>
                <a:gd name="T6" fmla="*/ 0 w 78"/>
                <a:gd name="T7" fmla="*/ 32 h 50"/>
                <a:gd name="T8" fmla="*/ 44 w 78"/>
                <a:gd name="T9" fmla="*/ 46 h 50"/>
              </a:gdLst>
              <a:ahLst/>
              <a:cxnLst>
                <a:cxn ang="0">
                  <a:pos x="T0" y="T1"/>
                </a:cxn>
                <a:cxn ang="0">
                  <a:pos x="T2" y="T3"/>
                </a:cxn>
                <a:cxn ang="0">
                  <a:pos x="T4" y="T5"/>
                </a:cxn>
                <a:cxn ang="0">
                  <a:pos x="T6" y="T7"/>
                </a:cxn>
                <a:cxn ang="0">
                  <a:pos x="T8" y="T9"/>
                </a:cxn>
              </a:cxnLst>
              <a:rect l="0" t="0" r="r" b="b"/>
              <a:pathLst>
                <a:path w="78" h="50">
                  <a:moveTo>
                    <a:pt x="44" y="46"/>
                  </a:moveTo>
                  <a:cubicBezTo>
                    <a:pt x="65" y="41"/>
                    <a:pt x="78" y="21"/>
                    <a:pt x="76" y="0"/>
                  </a:cubicBezTo>
                  <a:cubicBezTo>
                    <a:pt x="73" y="19"/>
                    <a:pt x="61" y="33"/>
                    <a:pt x="41" y="37"/>
                  </a:cubicBezTo>
                  <a:cubicBezTo>
                    <a:pt x="27" y="41"/>
                    <a:pt x="11" y="40"/>
                    <a:pt x="0" y="32"/>
                  </a:cubicBezTo>
                  <a:cubicBezTo>
                    <a:pt x="10" y="44"/>
                    <a:pt x="27" y="50"/>
                    <a:pt x="44" y="46"/>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Oval 477"/>
            <p:cNvSpPr>
              <a:spLocks noChangeArrowheads="1"/>
            </p:cNvSpPr>
            <p:nvPr/>
          </p:nvSpPr>
          <p:spPr bwMode="auto">
            <a:xfrm>
              <a:off x="6311901" y="4613276"/>
              <a:ext cx="150813" cy="150813"/>
            </a:xfrm>
            <a:prstGeom prst="ellipse">
              <a:avLst/>
            </a:pr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478"/>
            <p:cNvSpPr>
              <a:spLocks/>
            </p:cNvSpPr>
            <p:nvPr/>
          </p:nvSpPr>
          <p:spPr bwMode="auto">
            <a:xfrm>
              <a:off x="6318251" y="4618038"/>
              <a:ext cx="127000" cy="73025"/>
            </a:xfrm>
            <a:custGeom>
              <a:avLst/>
              <a:gdLst>
                <a:gd name="T0" fmla="*/ 28 w 61"/>
                <a:gd name="T1" fmla="*/ 2 h 35"/>
                <a:gd name="T2" fmla="*/ 0 w 61"/>
                <a:gd name="T3" fmla="*/ 35 h 35"/>
                <a:gd name="T4" fmla="*/ 31 w 61"/>
                <a:gd name="T5" fmla="*/ 9 h 35"/>
                <a:gd name="T6" fmla="*/ 61 w 61"/>
                <a:gd name="T7" fmla="*/ 16 h 35"/>
                <a:gd name="T8" fmla="*/ 28 w 61"/>
                <a:gd name="T9" fmla="*/ 2 h 35"/>
              </a:gdLst>
              <a:ahLst/>
              <a:cxnLst>
                <a:cxn ang="0">
                  <a:pos x="T0" y="T1"/>
                </a:cxn>
                <a:cxn ang="0">
                  <a:pos x="T2" y="T3"/>
                </a:cxn>
                <a:cxn ang="0">
                  <a:pos x="T4" y="T5"/>
                </a:cxn>
                <a:cxn ang="0">
                  <a:pos x="T6" y="T7"/>
                </a:cxn>
                <a:cxn ang="0">
                  <a:pos x="T8" y="T9"/>
                </a:cxn>
              </a:cxnLst>
              <a:rect l="0" t="0" r="r" b="b"/>
              <a:pathLst>
                <a:path w="61" h="35">
                  <a:moveTo>
                    <a:pt x="28" y="2"/>
                  </a:moveTo>
                  <a:cubicBezTo>
                    <a:pt x="12" y="4"/>
                    <a:pt x="0" y="18"/>
                    <a:pt x="0" y="35"/>
                  </a:cubicBezTo>
                  <a:cubicBezTo>
                    <a:pt x="4" y="21"/>
                    <a:pt x="16" y="11"/>
                    <a:pt x="31" y="9"/>
                  </a:cubicBezTo>
                  <a:cubicBezTo>
                    <a:pt x="42" y="7"/>
                    <a:pt x="53" y="9"/>
                    <a:pt x="61" y="16"/>
                  </a:cubicBezTo>
                  <a:cubicBezTo>
                    <a:pt x="54" y="6"/>
                    <a:pt x="42" y="0"/>
                    <a:pt x="28" y="2"/>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479"/>
            <p:cNvSpPr>
              <a:spLocks/>
            </p:cNvSpPr>
            <p:nvPr/>
          </p:nvSpPr>
          <p:spPr bwMode="auto">
            <a:xfrm>
              <a:off x="6311901" y="4605338"/>
              <a:ext cx="127000" cy="68263"/>
            </a:xfrm>
            <a:custGeom>
              <a:avLst/>
              <a:gdLst>
                <a:gd name="T0" fmla="*/ 30 w 61"/>
                <a:gd name="T1" fmla="*/ 2 h 33"/>
                <a:gd name="T2" fmla="*/ 0 w 61"/>
                <a:gd name="T3" fmla="*/ 33 h 33"/>
                <a:gd name="T4" fmla="*/ 31 w 61"/>
                <a:gd name="T5" fmla="*/ 5 h 33"/>
                <a:gd name="T6" fmla="*/ 61 w 61"/>
                <a:gd name="T7" fmla="*/ 14 h 33"/>
                <a:gd name="T8" fmla="*/ 30 w 61"/>
                <a:gd name="T9" fmla="*/ 2 h 33"/>
              </a:gdLst>
              <a:ahLst/>
              <a:cxnLst>
                <a:cxn ang="0">
                  <a:pos x="T0" y="T1"/>
                </a:cxn>
                <a:cxn ang="0">
                  <a:pos x="T2" y="T3"/>
                </a:cxn>
                <a:cxn ang="0">
                  <a:pos x="T4" y="T5"/>
                </a:cxn>
                <a:cxn ang="0">
                  <a:pos x="T6" y="T7"/>
                </a:cxn>
                <a:cxn ang="0">
                  <a:pos x="T8" y="T9"/>
                </a:cxn>
              </a:cxnLst>
              <a:rect l="0" t="0" r="r" b="b"/>
              <a:pathLst>
                <a:path w="61" h="33">
                  <a:moveTo>
                    <a:pt x="30" y="2"/>
                  </a:moveTo>
                  <a:cubicBezTo>
                    <a:pt x="13" y="4"/>
                    <a:pt x="0" y="16"/>
                    <a:pt x="0" y="33"/>
                  </a:cubicBezTo>
                  <a:cubicBezTo>
                    <a:pt x="4" y="18"/>
                    <a:pt x="15" y="7"/>
                    <a:pt x="31" y="5"/>
                  </a:cubicBezTo>
                  <a:cubicBezTo>
                    <a:pt x="42" y="3"/>
                    <a:pt x="53" y="7"/>
                    <a:pt x="61" y="14"/>
                  </a:cubicBezTo>
                  <a:cubicBezTo>
                    <a:pt x="54" y="4"/>
                    <a:pt x="43" y="0"/>
                    <a:pt x="30" y="2"/>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480"/>
            <p:cNvSpPr>
              <a:spLocks/>
            </p:cNvSpPr>
            <p:nvPr/>
          </p:nvSpPr>
          <p:spPr bwMode="auto">
            <a:xfrm>
              <a:off x="6346826" y="4686301"/>
              <a:ext cx="123825" cy="96838"/>
            </a:xfrm>
            <a:custGeom>
              <a:avLst/>
              <a:gdLst>
                <a:gd name="T0" fmla="*/ 36 w 59"/>
                <a:gd name="T1" fmla="*/ 42 h 46"/>
                <a:gd name="T2" fmla="*/ 56 w 59"/>
                <a:gd name="T3" fmla="*/ 0 h 46"/>
                <a:gd name="T4" fmla="*/ 32 w 59"/>
                <a:gd name="T5" fmla="*/ 34 h 46"/>
                <a:gd name="T6" fmla="*/ 0 w 59"/>
                <a:gd name="T7" fmla="*/ 32 h 46"/>
                <a:gd name="T8" fmla="*/ 36 w 59"/>
                <a:gd name="T9" fmla="*/ 42 h 46"/>
              </a:gdLst>
              <a:ahLst/>
              <a:cxnLst>
                <a:cxn ang="0">
                  <a:pos x="T0" y="T1"/>
                </a:cxn>
                <a:cxn ang="0">
                  <a:pos x="T2" y="T3"/>
                </a:cxn>
                <a:cxn ang="0">
                  <a:pos x="T4" y="T5"/>
                </a:cxn>
                <a:cxn ang="0">
                  <a:pos x="T6" y="T7"/>
                </a:cxn>
                <a:cxn ang="0">
                  <a:pos x="T8" y="T9"/>
                </a:cxn>
              </a:cxnLst>
              <a:rect l="0" t="0" r="r" b="b"/>
              <a:pathLst>
                <a:path w="59" h="46">
                  <a:moveTo>
                    <a:pt x="36" y="42"/>
                  </a:moveTo>
                  <a:cubicBezTo>
                    <a:pt x="52" y="35"/>
                    <a:pt x="59" y="16"/>
                    <a:pt x="56" y="0"/>
                  </a:cubicBezTo>
                  <a:cubicBezTo>
                    <a:pt x="55" y="15"/>
                    <a:pt x="46" y="29"/>
                    <a:pt x="32" y="34"/>
                  </a:cubicBezTo>
                  <a:cubicBezTo>
                    <a:pt x="21" y="38"/>
                    <a:pt x="9" y="37"/>
                    <a:pt x="0" y="32"/>
                  </a:cubicBezTo>
                  <a:cubicBezTo>
                    <a:pt x="9" y="41"/>
                    <a:pt x="24" y="46"/>
                    <a:pt x="36" y="42"/>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481"/>
            <p:cNvSpPr>
              <a:spLocks/>
            </p:cNvSpPr>
            <p:nvPr/>
          </p:nvSpPr>
          <p:spPr bwMode="auto">
            <a:xfrm>
              <a:off x="6332538" y="4681538"/>
              <a:ext cx="127000" cy="82550"/>
            </a:xfrm>
            <a:custGeom>
              <a:avLst/>
              <a:gdLst>
                <a:gd name="T0" fmla="*/ 34 w 61"/>
                <a:gd name="T1" fmla="*/ 36 h 39"/>
                <a:gd name="T2" fmla="*/ 59 w 61"/>
                <a:gd name="T3" fmla="*/ 0 h 39"/>
                <a:gd name="T4" fmla="*/ 32 w 61"/>
                <a:gd name="T5" fmla="*/ 29 h 39"/>
                <a:gd name="T6" fmla="*/ 0 w 61"/>
                <a:gd name="T7" fmla="*/ 24 h 39"/>
                <a:gd name="T8" fmla="*/ 34 w 61"/>
                <a:gd name="T9" fmla="*/ 36 h 39"/>
              </a:gdLst>
              <a:ahLst/>
              <a:cxnLst>
                <a:cxn ang="0">
                  <a:pos x="T0" y="T1"/>
                </a:cxn>
                <a:cxn ang="0">
                  <a:pos x="T2" y="T3"/>
                </a:cxn>
                <a:cxn ang="0">
                  <a:pos x="T4" y="T5"/>
                </a:cxn>
                <a:cxn ang="0">
                  <a:pos x="T6" y="T7"/>
                </a:cxn>
                <a:cxn ang="0">
                  <a:pos x="T8" y="T9"/>
                </a:cxn>
              </a:cxnLst>
              <a:rect l="0" t="0" r="r" b="b"/>
              <a:pathLst>
                <a:path w="61" h="39">
                  <a:moveTo>
                    <a:pt x="34" y="36"/>
                  </a:moveTo>
                  <a:cubicBezTo>
                    <a:pt x="50" y="31"/>
                    <a:pt x="61" y="16"/>
                    <a:pt x="59" y="0"/>
                  </a:cubicBezTo>
                  <a:cubicBezTo>
                    <a:pt x="57" y="14"/>
                    <a:pt x="47" y="25"/>
                    <a:pt x="32" y="29"/>
                  </a:cubicBezTo>
                  <a:cubicBezTo>
                    <a:pt x="21" y="31"/>
                    <a:pt x="8" y="30"/>
                    <a:pt x="0" y="24"/>
                  </a:cubicBezTo>
                  <a:cubicBezTo>
                    <a:pt x="8" y="34"/>
                    <a:pt x="21" y="39"/>
                    <a:pt x="34" y="36"/>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482"/>
            <p:cNvSpPr>
              <a:spLocks/>
            </p:cNvSpPr>
            <p:nvPr/>
          </p:nvSpPr>
          <p:spPr bwMode="auto">
            <a:xfrm>
              <a:off x="7454901" y="4743451"/>
              <a:ext cx="357188" cy="304800"/>
            </a:xfrm>
            <a:custGeom>
              <a:avLst/>
              <a:gdLst>
                <a:gd name="T0" fmla="*/ 161 w 171"/>
                <a:gd name="T1" fmla="*/ 50 h 146"/>
                <a:gd name="T2" fmla="*/ 103 w 171"/>
                <a:gd name="T3" fmla="*/ 133 h 146"/>
                <a:gd name="T4" fmla="*/ 10 w 171"/>
                <a:gd name="T5" fmla="*/ 96 h 146"/>
                <a:gd name="T6" fmla="*/ 67 w 171"/>
                <a:gd name="T7" fmla="*/ 13 h 146"/>
                <a:gd name="T8" fmla="*/ 161 w 171"/>
                <a:gd name="T9" fmla="*/ 50 h 146"/>
              </a:gdLst>
              <a:ahLst/>
              <a:cxnLst>
                <a:cxn ang="0">
                  <a:pos x="T0" y="T1"/>
                </a:cxn>
                <a:cxn ang="0">
                  <a:pos x="T2" y="T3"/>
                </a:cxn>
                <a:cxn ang="0">
                  <a:pos x="T4" y="T5"/>
                </a:cxn>
                <a:cxn ang="0">
                  <a:pos x="T6" y="T7"/>
                </a:cxn>
                <a:cxn ang="0">
                  <a:pos x="T8" y="T9"/>
                </a:cxn>
              </a:cxnLst>
              <a:rect l="0" t="0" r="r" b="b"/>
              <a:pathLst>
                <a:path w="171" h="146">
                  <a:moveTo>
                    <a:pt x="161" y="50"/>
                  </a:moveTo>
                  <a:cubicBezTo>
                    <a:pt x="171" y="84"/>
                    <a:pt x="145" y="121"/>
                    <a:pt x="103" y="133"/>
                  </a:cubicBezTo>
                  <a:cubicBezTo>
                    <a:pt x="62" y="146"/>
                    <a:pt x="20" y="129"/>
                    <a:pt x="10" y="96"/>
                  </a:cubicBezTo>
                  <a:cubicBezTo>
                    <a:pt x="0" y="62"/>
                    <a:pt x="26" y="25"/>
                    <a:pt x="67" y="13"/>
                  </a:cubicBezTo>
                  <a:cubicBezTo>
                    <a:pt x="109" y="0"/>
                    <a:pt x="151" y="17"/>
                    <a:pt x="161" y="50"/>
                  </a:cubicBezTo>
                  <a:close/>
                </a:path>
              </a:pathLst>
            </a:cu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483"/>
            <p:cNvSpPr>
              <a:spLocks/>
            </p:cNvSpPr>
            <p:nvPr/>
          </p:nvSpPr>
          <p:spPr bwMode="auto">
            <a:xfrm>
              <a:off x="7470776" y="4764088"/>
              <a:ext cx="265113" cy="177800"/>
            </a:xfrm>
            <a:custGeom>
              <a:avLst/>
              <a:gdLst>
                <a:gd name="T0" fmla="*/ 52 w 127"/>
                <a:gd name="T1" fmla="*/ 12 h 85"/>
                <a:gd name="T2" fmla="*/ 8 w 127"/>
                <a:gd name="T3" fmla="*/ 85 h 85"/>
                <a:gd name="T4" fmla="*/ 61 w 127"/>
                <a:gd name="T5" fmla="*/ 22 h 85"/>
                <a:gd name="T6" fmla="*/ 127 w 127"/>
                <a:gd name="T7" fmla="*/ 15 h 85"/>
                <a:gd name="T8" fmla="*/ 52 w 127"/>
                <a:gd name="T9" fmla="*/ 12 h 85"/>
              </a:gdLst>
              <a:ahLst/>
              <a:cxnLst>
                <a:cxn ang="0">
                  <a:pos x="T0" y="T1"/>
                </a:cxn>
                <a:cxn ang="0">
                  <a:pos x="T2" y="T3"/>
                </a:cxn>
                <a:cxn ang="0">
                  <a:pos x="T4" y="T5"/>
                </a:cxn>
                <a:cxn ang="0">
                  <a:pos x="T6" y="T7"/>
                </a:cxn>
                <a:cxn ang="0">
                  <a:pos x="T8" y="T9"/>
                </a:cxn>
              </a:cxnLst>
              <a:rect l="0" t="0" r="r" b="b"/>
              <a:pathLst>
                <a:path w="127" h="85">
                  <a:moveTo>
                    <a:pt x="52" y="12"/>
                  </a:moveTo>
                  <a:cubicBezTo>
                    <a:pt x="18" y="26"/>
                    <a:pt x="0" y="58"/>
                    <a:pt x="8" y="85"/>
                  </a:cubicBezTo>
                  <a:cubicBezTo>
                    <a:pt x="9" y="59"/>
                    <a:pt x="30" y="36"/>
                    <a:pt x="61" y="22"/>
                  </a:cubicBezTo>
                  <a:cubicBezTo>
                    <a:pt x="84" y="13"/>
                    <a:pt x="107" y="9"/>
                    <a:pt x="127" y="15"/>
                  </a:cubicBezTo>
                  <a:cubicBezTo>
                    <a:pt x="107" y="3"/>
                    <a:pt x="78" y="0"/>
                    <a:pt x="52" y="12"/>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484"/>
            <p:cNvSpPr>
              <a:spLocks/>
            </p:cNvSpPr>
            <p:nvPr/>
          </p:nvSpPr>
          <p:spPr bwMode="auto">
            <a:xfrm>
              <a:off x="7450138" y="4745038"/>
              <a:ext cx="265113" cy="171450"/>
            </a:xfrm>
            <a:custGeom>
              <a:avLst/>
              <a:gdLst>
                <a:gd name="T0" fmla="*/ 55 w 127"/>
                <a:gd name="T1" fmla="*/ 12 h 82"/>
                <a:gd name="T2" fmla="*/ 8 w 127"/>
                <a:gd name="T3" fmla="*/ 82 h 82"/>
                <a:gd name="T4" fmla="*/ 59 w 127"/>
                <a:gd name="T5" fmla="*/ 17 h 82"/>
                <a:gd name="T6" fmla="*/ 127 w 127"/>
                <a:gd name="T7" fmla="*/ 13 h 82"/>
                <a:gd name="T8" fmla="*/ 55 w 127"/>
                <a:gd name="T9" fmla="*/ 12 h 82"/>
              </a:gdLst>
              <a:ahLst/>
              <a:cxnLst>
                <a:cxn ang="0">
                  <a:pos x="T0" y="T1"/>
                </a:cxn>
                <a:cxn ang="0">
                  <a:pos x="T2" y="T3"/>
                </a:cxn>
                <a:cxn ang="0">
                  <a:pos x="T4" y="T5"/>
                </a:cxn>
                <a:cxn ang="0">
                  <a:pos x="T6" y="T7"/>
                </a:cxn>
                <a:cxn ang="0">
                  <a:pos x="T8" y="T9"/>
                </a:cxn>
              </a:cxnLst>
              <a:rect l="0" t="0" r="r" b="b"/>
              <a:pathLst>
                <a:path w="127" h="82">
                  <a:moveTo>
                    <a:pt x="55" y="12"/>
                  </a:moveTo>
                  <a:cubicBezTo>
                    <a:pt x="21" y="27"/>
                    <a:pt x="0" y="55"/>
                    <a:pt x="8" y="82"/>
                  </a:cubicBezTo>
                  <a:cubicBezTo>
                    <a:pt x="9" y="56"/>
                    <a:pt x="28" y="30"/>
                    <a:pt x="59" y="17"/>
                  </a:cubicBezTo>
                  <a:cubicBezTo>
                    <a:pt x="82" y="7"/>
                    <a:pt x="107" y="6"/>
                    <a:pt x="127" y="13"/>
                  </a:cubicBezTo>
                  <a:cubicBezTo>
                    <a:pt x="107" y="0"/>
                    <a:pt x="81" y="1"/>
                    <a:pt x="55" y="12"/>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485"/>
            <p:cNvSpPr>
              <a:spLocks/>
            </p:cNvSpPr>
            <p:nvPr/>
          </p:nvSpPr>
          <p:spPr bwMode="auto">
            <a:xfrm>
              <a:off x="7581901" y="4845051"/>
              <a:ext cx="242888" cy="203200"/>
            </a:xfrm>
            <a:custGeom>
              <a:avLst/>
              <a:gdLst>
                <a:gd name="T0" fmla="*/ 80 w 116"/>
                <a:gd name="T1" fmla="*/ 81 h 97"/>
                <a:gd name="T2" fmla="*/ 101 w 116"/>
                <a:gd name="T3" fmla="*/ 0 h 97"/>
                <a:gd name="T4" fmla="*/ 67 w 116"/>
                <a:gd name="T5" fmla="*/ 72 h 97"/>
                <a:gd name="T6" fmla="*/ 0 w 116"/>
                <a:gd name="T7" fmla="*/ 88 h 97"/>
                <a:gd name="T8" fmla="*/ 80 w 116"/>
                <a:gd name="T9" fmla="*/ 81 h 97"/>
              </a:gdLst>
              <a:ahLst/>
              <a:cxnLst>
                <a:cxn ang="0">
                  <a:pos x="T0" y="T1"/>
                </a:cxn>
                <a:cxn ang="0">
                  <a:pos x="T2" y="T3"/>
                </a:cxn>
                <a:cxn ang="0">
                  <a:pos x="T4" y="T5"/>
                </a:cxn>
                <a:cxn ang="0">
                  <a:pos x="T6" y="T7"/>
                </a:cxn>
                <a:cxn ang="0">
                  <a:pos x="T8" y="T9"/>
                </a:cxn>
              </a:cxnLst>
              <a:rect l="0" t="0" r="r" b="b"/>
              <a:pathLst>
                <a:path w="116" h="97">
                  <a:moveTo>
                    <a:pt x="80" y="81"/>
                  </a:moveTo>
                  <a:cubicBezTo>
                    <a:pt x="110" y="61"/>
                    <a:pt x="116" y="25"/>
                    <a:pt x="101" y="0"/>
                  </a:cubicBezTo>
                  <a:cubicBezTo>
                    <a:pt x="107" y="25"/>
                    <a:pt x="94" y="53"/>
                    <a:pt x="67" y="72"/>
                  </a:cubicBezTo>
                  <a:cubicBezTo>
                    <a:pt x="47" y="85"/>
                    <a:pt x="22" y="91"/>
                    <a:pt x="0" y="88"/>
                  </a:cubicBezTo>
                  <a:cubicBezTo>
                    <a:pt x="23" y="97"/>
                    <a:pt x="57" y="96"/>
                    <a:pt x="80" y="81"/>
                  </a:cubicBezTo>
                  <a:close/>
                </a:path>
              </a:pathLst>
            </a:custGeom>
            <a:solidFill>
              <a:srgbClr val="A2AE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486"/>
            <p:cNvSpPr>
              <a:spLocks/>
            </p:cNvSpPr>
            <p:nvPr/>
          </p:nvSpPr>
          <p:spPr bwMode="auto">
            <a:xfrm>
              <a:off x="7540626" y="4841876"/>
              <a:ext cx="257175" cy="185738"/>
            </a:xfrm>
            <a:custGeom>
              <a:avLst/>
              <a:gdLst>
                <a:gd name="T0" fmla="*/ 76 w 123"/>
                <a:gd name="T1" fmla="*/ 75 h 89"/>
                <a:gd name="T2" fmla="*/ 111 w 123"/>
                <a:gd name="T3" fmla="*/ 0 h 89"/>
                <a:gd name="T4" fmla="*/ 69 w 123"/>
                <a:gd name="T5" fmla="*/ 65 h 89"/>
                <a:gd name="T6" fmla="*/ 0 w 123"/>
                <a:gd name="T7" fmla="*/ 78 h 89"/>
                <a:gd name="T8" fmla="*/ 76 w 123"/>
                <a:gd name="T9" fmla="*/ 75 h 89"/>
              </a:gdLst>
              <a:ahLst/>
              <a:cxnLst>
                <a:cxn ang="0">
                  <a:pos x="T0" y="T1"/>
                </a:cxn>
                <a:cxn ang="0">
                  <a:pos x="T2" y="T3"/>
                </a:cxn>
                <a:cxn ang="0">
                  <a:pos x="T4" y="T5"/>
                </a:cxn>
                <a:cxn ang="0">
                  <a:pos x="T6" y="T7"/>
                </a:cxn>
                <a:cxn ang="0">
                  <a:pos x="T8" y="T9"/>
                </a:cxn>
              </a:cxnLst>
              <a:rect l="0" t="0" r="r" b="b"/>
              <a:pathLst>
                <a:path w="123" h="89">
                  <a:moveTo>
                    <a:pt x="76" y="75"/>
                  </a:moveTo>
                  <a:cubicBezTo>
                    <a:pt x="108" y="58"/>
                    <a:pt x="123" y="26"/>
                    <a:pt x="111" y="0"/>
                  </a:cubicBezTo>
                  <a:cubicBezTo>
                    <a:pt x="114" y="26"/>
                    <a:pt x="99" y="49"/>
                    <a:pt x="69" y="65"/>
                  </a:cubicBezTo>
                  <a:cubicBezTo>
                    <a:pt x="47" y="77"/>
                    <a:pt x="21" y="83"/>
                    <a:pt x="0" y="78"/>
                  </a:cubicBezTo>
                  <a:cubicBezTo>
                    <a:pt x="21" y="89"/>
                    <a:pt x="51" y="89"/>
                    <a:pt x="76" y="75"/>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Oval 487"/>
            <p:cNvSpPr>
              <a:spLocks noChangeArrowheads="1"/>
            </p:cNvSpPr>
            <p:nvPr/>
          </p:nvSpPr>
          <p:spPr bwMode="auto">
            <a:xfrm>
              <a:off x="8261351" y="2668588"/>
              <a:ext cx="319088" cy="404813"/>
            </a:xfrm>
            <a:prstGeom prst="ellipse">
              <a:avLst/>
            </a:prstGeom>
            <a:solidFill>
              <a:srgbClr val="C0CAC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488"/>
            <p:cNvSpPr>
              <a:spLocks/>
            </p:cNvSpPr>
            <p:nvPr/>
          </p:nvSpPr>
          <p:spPr bwMode="auto">
            <a:xfrm>
              <a:off x="8274051" y="2678113"/>
              <a:ext cx="271463" cy="196850"/>
            </a:xfrm>
            <a:custGeom>
              <a:avLst/>
              <a:gdLst>
                <a:gd name="T0" fmla="*/ 61 w 130"/>
                <a:gd name="T1" fmla="*/ 5 h 94"/>
                <a:gd name="T2" fmla="*/ 0 w 130"/>
                <a:gd name="T3" fmla="*/ 94 h 94"/>
                <a:gd name="T4" fmla="*/ 66 w 130"/>
                <a:gd name="T5" fmla="*/ 25 h 94"/>
                <a:gd name="T6" fmla="*/ 130 w 130"/>
                <a:gd name="T7" fmla="*/ 44 h 94"/>
                <a:gd name="T8" fmla="*/ 61 w 130"/>
                <a:gd name="T9" fmla="*/ 5 h 94"/>
              </a:gdLst>
              <a:ahLst/>
              <a:cxnLst>
                <a:cxn ang="0">
                  <a:pos x="T0" y="T1"/>
                </a:cxn>
                <a:cxn ang="0">
                  <a:pos x="T2" y="T3"/>
                </a:cxn>
                <a:cxn ang="0">
                  <a:pos x="T4" y="T5"/>
                </a:cxn>
                <a:cxn ang="0">
                  <a:pos x="T6" y="T7"/>
                </a:cxn>
                <a:cxn ang="0">
                  <a:pos x="T8" y="T9"/>
                </a:cxn>
              </a:cxnLst>
              <a:rect l="0" t="0" r="r" b="b"/>
              <a:pathLst>
                <a:path w="130" h="94">
                  <a:moveTo>
                    <a:pt x="61" y="5"/>
                  </a:moveTo>
                  <a:cubicBezTo>
                    <a:pt x="26" y="11"/>
                    <a:pt x="0" y="50"/>
                    <a:pt x="0" y="94"/>
                  </a:cubicBezTo>
                  <a:cubicBezTo>
                    <a:pt x="8" y="56"/>
                    <a:pt x="34" y="31"/>
                    <a:pt x="66" y="25"/>
                  </a:cubicBezTo>
                  <a:cubicBezTo>
                    <a:pt x="90" y="20"/>
                    <a:pt x="113" y="25"/>
                    <a:pt x="130" y="44"/>
                  </a:cubicBezTo>
                  <a:cubicBezTo>
                    <a:pt x="115" y="16"/>
                    <a:pt x="89" y="0"/>
                    <a:pt x="61" y="5"/>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489"/>
            <p:cNvSpPr>
              <a:spLocks/>
            </p:cNvSpPr>
            <p:nvPr/>
          </p:nvSpPr>
          <p:spPr bwMode="auto">
            <a:xfrm>
              <a:off x="8261351" y="2644776"/>
              <a:ext cx="271463" cy="184150"/>
            </a:xfrm>
            <a:custGeom>
              <a:avLst/>
              <a:gdLst>
                <a:gd name="T0" fmla="*/ 63 w 130"/>
                <a:gd name="T1" fmla="*/ 5 h 88"/>
                <a:gd name="T2" fmla="*/ 0 w 130"/>
                <a:gd name="T3" fmla="*/ 88 h 88"/>
                <a:gd name="T4" fmla="*/ 66 w 130"/>
                <a:gd name="T5" fmla="*/ 14 h 88"/>
                <a:gd name="T6" fmla="*/ 130 w 130"/>
                <a:gd name="T7" fmla="*/ 38 h 88"/>
                <a:gd name="T8" fmla="*/ 63 w 130"/>
                <a:gd name="T9" fmla="*/ 5 h 88"/>
              </a:gdLst>
              <a:ahLst/>
              <a:cxnLst>
                <a:cxn ang="0">
                  <a:pos x="T0" y="T1"/>
                </a:cxn>
                <a:cxn ang="0">
                  <a:pos x="T2" y="T3"/>
                </a:cxn>
                <a:cxn ang="0">
                  <a:pos x="T4" y="T5"/>
                </a:cxn>
                <a:cxn ang="0">
                  <a:pos x="T6" y="T7"/>
                </a:cxn>
                <a:cxn ang="0">
                  <a:pos x="T8" y="T9"/>
                </a:cxn>
              </a:cxnLst>
              <a:rect l="0" t="0" r="r" b="b"/>
              <a:pathLst>
                <a:path w="130" h="88">
                  <a:moveTo>
                    <a:pt x="63" y="5"/>
                  </a:moveTo>
                  <a:cubicBezTo>
                    <a:pt x="28" y="12"/>
                    <a:pt x="0" y="44"/>
                    <a:pt x="0" y="88"/>
                  </a:cubicBezTo>
                  <a:cubicBezTo>
                    <a:pt x="8" y="50"/>
                    <a:pt x="33" y="20"/>
                    <a:pt x="66" y="14"/>
                  </a:cubicBezTo>
                  <a:cubicBezTo>
                    <a:pt x="90" y="9"/>
                    <a:pt x="113" y="19"/>
                    <a:pt x="130" y="38"/>
                  </a:cubicBezTo>
                  <a:cubicBezTo>
                    <a:pt x="115" y="10"/>
                    <a:pt x="91" y="0"/>
                    <a:pt x="63" y="5"/>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490"/>
            <p:cNvSpPr>
              <a:spLocks/>
            </p:cNvSpPr>
            <p:nvPr/>
          </p:nvSpPr>
          <p:spPr bwMode="auto">
            <a:xfrm>
              <a:off x="8335963" y="2868613"/>
              <a:ext cx="263525" cy="257175"/>
            </a:xfrm>
            <a:custGeom>
              <a:avLst/>
              <a:gdLst>
                <a:gd name="T0" fmla="*/ 77 w 126"/>
                <a:gd name="T1" fmla="*/ 110 h 123"/>
                <a:gd name="T2" fmla="*/ 118 w 126"/>
                <a:gd name="T3" fmla="*/ 0 h 123"/>
                <a:gd name="T4" fmla="*/ 67 w 126"/>
                <a:gd name="T5" fmla="*/ 91 h 123"/>
                <a:gd name="T6" fmla="*/ 0 w 126"/>
                <a:gd name="T7" fmla="*/ 85 h 123"/>
                <a:gd name="T8" fmla="*/ 77 w 126"/>
                <a:gd name="T9" fmla="*/ 110 h 123"/>
              </a:gdLst>
              <a:ahLst/>
              <a:cxnLst>
                <a:cxn ang="0">
                  <a:pos x="T0" y="T1"/>
                </a:cxn>
                <a:cxn ang="0">
                  <a:pos x="T2" y="T3"/>
                </a:cxn>
                <a:cxn ang="0">
                  <a:pos x="T4" y="T5"/>
                </a:cxn>
                <a:cxn ang="0">
                  <a:pos x="T6" y="T7"/>
                </a:cxn>
                <a:cxn ang="0">
                  <a:pos x="T8" y="T9"/>
                </a:cxn>
              </a:cxnLst>
              <a:rect l="0" t="0" r="r" b="b"/>
              <a:pathLst>
                <a:path w="126" h="123">
                  <a:moveTo>
                    <a:pt x="77" y="110"/>
                  </a:moveTo>
                  <a:cubicBezTo>
                    <a:pt x="110" y="94"/>
                    <a:pt x="126" y="43"/>
                    <a:pt x="118" y="0"/>
                  </a:cubicBezTo>
                  <a:cubicBezTo>
                    <a:pt x="117" y="39"/>
                    <a:pt x="98" y="76"/>
                    <a:pt x="67" y="91"/>
                  </a:cubicBezTo>
                  <a:cubicBezTo>
                    <a:pt x="44" y="102"/>
                    <a:pt x="20" y="99"/>
                    <a:pt x="0" y="85"/>
                  </a:cubicBezTo>
                  <a:cubicBezTo>
                    <a:pt x="20" y="108"/>
                    <a:pt x="50" y="123"/>
                    <a:pt x="77" y="110"/>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491"/>
            <p:cNvSpPr>
              <a:spLocks/>
            </p:cNvSpPr>
            <p:nvPr/>
          </p:nvSpPr>
          <p:spPr bwMode="auto">
            <a:xfrm>
              <a:off x="8304213" y="2852738"/>
              <a:ext cx="268288" cy="219075"/>
            </a:xfrm>
            <a:custGeom>
              <a:avLst/>
              <a:gdLst>
                <a:gd name="T0" fmla="*/ 72 w 128"/>
                <a:gd name="T1" fmla="*/ 96 h 105"/>
                <a:gd name="T2" fmla="*/ 125 w 128"/>
                <a:gd name="T3" fmla="*/ 0 h 105"/>
                <a:gd name="T4" fmla="*/ 68 w 128"/>
                <a:gd name="T5" fmla="*/ 78 h 105"/>
                <a:gd name="T6" fmla="*/ 0 w 128"/>
                <a:gd name="T7" fmla="*/ 66 h 105"/>
                <a:gd name="T8" fmla="*/ 72 w 128"/>
                <a:gd name="T9" fmla="*/ 96 h 105"/>
              </a:gdLst>
              <a:ahLst/>
              <a:cxnLst>
                <a:cxn ang="0">
                  <a:pos x="T0" y="T1"/>
                </a:cxn>
                <a:cxn ang="0">
                  <a:pos x="T2" y="T3"/>
                </a:cxn>
                <a:cxn ang="0">
                  <a:pos x="T4" y="T5"/>
                </a:cxn>
                <a:cxn ang="0">
                  <a:pos x="T6" y="T7"/>
                </a:cxn>
                <a:cxn ang="0">
                  <a:pos x="T8" y="T9"/>
                </a:cxn>
              </a:cxnLst>
              <a:rect l="0" t="0" r="r" b="b"/>
              <a:pathLst>
                <a:path w="128" h="105">
                  <a:moveTo>
                    <a:pt x="72" y="96"/>
                  </a:moveTo>
                  <a:cubicBezTo>
                    <a:pt x="106" y="86"/>
                    <a:pt x="128" y="44"/>
                    <a:pt x="125" y="0"/>
                  </a:cubicBezTo>
                  <a:cubicBezTo>
                    <a:pt x="120" y="39"/>
                    <a:pt x="99" y="68"/>
                    <a:pt x="68" y="78"/>
                  </a:cubicBezTo>
                  <a:cubicBezTo>
                    <a:pt x="44" y="85"/>
                    <a:pt x="18" y="83"/>
                    <a:pt x="0" y="66"/>
                  </a:cubicBezTo>
                  <a:cubicBezTo>
                    <a:pt x="17" y="92"/>
                    <a:pt x="44" y="105"/>
                    <a:pt x="72" y="96"/>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492"/>
            <p:cNvSpPr>
              <a:spLocks/>
            </p:cNvSpPr>
            <p:nvPr/>
          </p:nvSpPr>
          <p:spPr bwMode="auto">
            <a:xfrm>
              <a:off x="6273801" y="3178176"/>
              <a:ext cx="298450" cy="269875"/>
            </a:xfrm>
            <a:custGeom>
              <a:avLst/>
              <a:gdLst>
                <a:gd name="T0" fmla="*/ 49 w 143"/>
                <a:gd name="T1" fmla="*/ 22 h 129"/>
                <a:gd name="T2" fmla="*/ 19 w 143"/>
                <a:gd name="T3" fmla="*/ 129 h 129"/>
                <a:gd name="T4" fmla="*/ 64 w 143"/>
                <a:gd name="T5" fmla="*/ 35 h 129"/>
                <a:gd name="T6" fmla="*/ 143 w 143"/>
                <a:gd name="T7" fmla="*/ 14 h 129"/>
                <a:gd name="T8" fmla="*/ 49 w 143"/>
                <a:gd name="T9" fmla="*/ 22 h 129"/>
              </a:gdLst>
              <a:ahLst/>
              <a:cxnLst>
                <a:cxn ang="0">
                  <a:pos x="T0" y="T1"/>
                </a:cxn>
                <a:cxn ang="0">
                  <a:pos x="T2" y="T3"/>
                </a:cxn>
                <a:cxn ang="0">
                  <a:pos x="T4" y="T5"/>
                </a:cxn>
                <a:cxn ang="0">
                  <a:pos x="T6" y="T7"/>
                </a:cxn>
                <a:cxn ang="0">
                  <a:pos x="T8" y="T9"/>
                </a:cxn>
              </a:cxnLst>
              <a:rect l="0" t="0" r="r" b="b"/>
              <a:pathLst>
                <a:path w="143" h="129">
                  <a:moveTo>
                    <a:pt x="49" y="22"/>
                  </a:moveTo>
                  <a:cubicBezTo>
                    <a:pt x="13" y="47"/>
                    <a:pt x="0" y="93"/>
                    <a:pt x="19" y="129"/>
                  </a:cubicBezTo>
                  <a:cubicBezTo>
                    <a:pt x="12" y="94"/>
                    <a:pt x="30" y="58"/>
                    <a:pt x="64" y="35"/>
                  </a:cubicBezTo>
                  <a:cubicBezTo>
                    <a:pt x="89" y="18"/>
                    <a:pt x="116" y="9"/>
                    <a:pt x="143" y="14"/>
                  </a:cubicBezTo>
                  <a:cubicBezTo>
                    <a:pt x="115" y="0"/>
                    <a:pt x="78" y="2"/>
                    <a:pt x="49" y="22"/>
                  </a:cubicBezTo>
                  <a:close/>
                </a:path>
              </a:pathLst>
            </a:custGeom>
            <a:solidFill>
              <a:srgbClr val="99AA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493"/>
            <p:cNvSpPr>
              <a:spLocks/>
            </p:cNvSpPr>
            <p:nvPr/>
          </p:nvSpPr>
          <p:spPr bwMode="auto">
            <a:xfrm>
              <a:off x="6246813" y="3148013"/>
              <a:ext cx="325438" cy="227013"/>
            </a:xfrm>
            <a:custGeom>
              <a:avLst/>
              <a:gdLst>
                <a:gd name="T0" fmla="*/ 67 w 156"/>
                <a:gd name="T1" fmla="*/ 14 h 108"/>
                <a:gd name="T2" fmla="*/ 11 w 156"/>
                <a:gd name="T3" fmla="*/ 108 h 108"/>
                <a:gd name="T4" fmla="*/ 72 w 156"/>
                <a:gd name="T5" fmla="*/ 21 h 108"/>
                <a:gd name="T6" fmla="*/ 156 w 156"/>
                <a:gd name="T7" fmla="*/ 21 h 108"/>
                <a:gd name="T8" fmla="*/ 67 w 156"/>
                <a:gd name="T9" fmla="*/ 14 h 108"/>
              </a:gdLst>
              <a:ahLst/>
              <a:cxnLst>
                <a:cxn ang="0">
                  <a:pos x="T0" y="T1"/>
                </a:cxn>
                <a:cxn ang="0">
                  <a:pos x="T2" y="T3"/>
                </a:cxn>
                <a:cxn ang="0">
                  <a:pos x="T4" y="T5"/>
                </a:cxn>
                <a:cxn ang="0">
                  <a:pos x="T6" y="T7"/>
                </a:cxn>
                <a:cxn ang="0">
                  <a:pos x="T8" y="T9"/>
                </a:cxn>
              </a:cxnLst>
              <a:rect l="0" t="0" r="r" b="b"/>
              <a:pathLst>
                <a:path w="156" h="108">
                  <a:moveTo>
                    <a:pt x="67" y="14"/>
                  </a:moveTo>
                  <a:cubicBezTo>
                    <a:pt x="26" y="31"/>
                    <a:pt x="0" y="69"/>
                    <a:pt x="11" y="108"/>
                  </a:cubicBezTo>
                  <a:cubicBezTo>
                    <a:pt x="11" y="72"/>
                    <a:pt x="34" y="37"/>
                    <a:pt x="72" y="21"/>
                  </a:cubicBezTo>
                  <a:cubicBezTo>
                    <a:pt x="100" y="9"/>
                    <a:pt x="131" y="10"/>
                    <a:pt x="156" y="21"/>
                  </a:cubicBezTo>
                  <a:cubicBezTo>
                    <a:pt x="131" y="1"/>
                    <a:pt x="99" y="0"/>
                    <a:pt x="67" y="14"/>
                  </a:cubicBezTo>
                  <a:close/>
                </a:path>
              </a:pathLst>
            </a:custGeom>
            <a:solidFill>
              <a:srgbClr val="ECECE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99" name="Group 139"/>
          <p:cNvGrpSpPr/>
          <p:nvPr/>
        </p:nvGrpSpPr>
        <p:grpSpPr>
          <a:xfrm>
            <a:off x="419058" y="4651384"/>
            <a:ext cx="669788" cy="1503180"/>
            <a:chOff x="2284413" y="412750"/>
            <a:chExt cx="2824162" cy="6337301"/>
          </a:xfrm>
        </p:grpSpPr>
        <p:grpSp>
          <p:nvGrpSpPr>
            <p:cNvPr id="100" name="Group 138"/>
            <p:cNvGrpSpPr/>
            <p:nvPr/>
          </p:nvGrpSpPr>
          <p:grpSpPr>
            <a:xfrm>
              <a:off x="2971800" y="4267201"/>
              <a:ext cx="1501776" cy="2482850"/>
              <a:chOff x="6661150" y="2820988"/>
              <a:chExt cx="1501776" cy="2482850"/>
            </a:xfrm>
          </p:grpSpPr>
          <p:sp>
            <p:nvSpPr>
              <p:cNvPr id="123" name="Freeform 133"/>
              <p:cNvSpPr>
                <a:spLocks/>
              </p:cNvSpPr>
              <p:nvPr/>
            </p:nvSpPr>
            <p:spPr bwMode="auto">
              <a:xfrm>
                <a:off x="6661150" y="2820988"/>
                <a:ext cx="1501776" cy="2482850"/>
              </a:xfrm>
              <a:custGeom>
                <a:avLst/>
                <a:gdLst>
                  <a:gd name="T0" fmla="*/ 2 w 397"/>
                  <a:gd name="T1" fmla="*/ 268 h 659"/>
                  <a:gd name="T2" fmla="*/ 0 w 397"/>
                  <a:gd name="T3" fmla="*/ 268 h 659"/>
                  <a:gd name="T4" fmla="*/ 0 w 397"/>
                  <a:gd name="T5" fmla="*/ 268 h 659"/>
                  <a:gd name="T6" fmla="*/ 3 w 397"/>
                  <a:gd name="T7" fmla="*/ 271 h 659"/>
                  <a:gd name="T8" fmla="*/ 4 w 397"/>
                  <a:gd name="T9" fmla="*/ 282 h 659"/>
                  <a:gd name="T10" fmla="*/ 5 w 397"/>
                  <a:gd name="T11" fmla="*/ 284 h 659"/>
                  <a:gd name="T12" fmla="*/ 48 w 397"/>
                  <a:gd name="T13" fmla="*/ 418 h 659"/>
                  <a:gd name="T14" fmla="*/ 92 w 397"/>
                  <a:gd name="T15" fmla="*/ 290 h 659"/>
                  <a:gd name="T16" fmla="*/ 172 w 397"/>
                  <a:gd name="T17" fmla="*/ 441 h 659"/>
                  <a:gd name="T18" fmla="*/ 145 w 397"/>
                  <a:gd name="T19" fmla="*/ 564 h 659"/>
                  <a:gd name="T20" fmla="*/ 201 w 397"/>
                  <a:gd name="T21" fmla="*/ 659 h 659"/>
                  <a:gd name="T22" fmla="*/ 172 w 397"/>
                  <a:gd name="T23" fmla="*/ 604 h 659"/>
                  <a:gd name="T24" fmla="*/ 182 w 397"/>
                  <a:gd name="T25" fmla="*/ 528 h 659"/>
                  <a:gd name="T26" fmla="*/ 229 w 397"/>
                  <a:gd name="T27" fmla="*/ 462 h 659"/>
                  <a:gd name="T28" fmla="*/ 272 w 397"/>
                  <a:gd name="T29" fmla="*/ 386 h 659"/>
                  <a:gd name="T30" fmla="*/ 280 w 397"/>
                  <a:gd name="T31" fmla="*/ 362 h 659"/>
                  <a:gd name="T32" fmla="*/ 307 w 397"/>
                  <a:gd name="T33" fmla="*/ 484 h 659"/>
                  <a:gd name="T34" fmla="*/ 325 w 397"/>
                  <a:gd name="T35" fmla="*/ 406 h 659"/>
                  <a:gd name="T36" fmla="*/ 370 w 397"/>
                  <a:gd name="T37" fmla="*/ 198 h 659"/>
                  <a:gd name="T38" fmla="*/ 189 w 397"/>
                  <a:gd name="T39" fmla="*/ 0 h 659"/>
                  <a:gd name="T40" fmla="*/ 3 w 397"/>
                  <a:gd name="T41" fmla="*/ 254 h 659"/>
                  <a:gd name="T42" fmla="*/ 2 w 397"/>
                  <a:gd name="T43" fmla="*/ 26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134"/>
              <p:cNvSpPr>
                <a:spLocks/>
              </p:cNvSpPr>
              <p:nvPr/>
            </p:nvSpPr>
            <p:spPr bwMode="auto">
              <a:xfrm>
                <a:off x="6794500" y="2892426"/>
                <a:ext cx="1223963" cy="1563688"/>
              </a:xfrm>
              <a:custGeom>
                <a:avLst/>
                <a:gdLst>
                  <a:gd name="T0" fmla="*/ 154 w 324"/>
                  <a:gd name="T1" fmla="*/ 0 h 415"/>
                  <a:gd name="T2" fmla="*/ 304 w 324"/>
                  <a:gd name="T3" fmla="*/ 172 h 415"/>
                  <a:gd name="T4" fmla="*/ 305 w 324"/>
                  <a:gd name="T5" fmla="*/ 174 h 415"/>
                  <a:gd name="T6" fmla="*/ 305 w 324"/>
                  <a:gd name="T7" fmla="*/ 176 h 415"/>
                  <a:gd name="T8" fmla="*/ 276 w 324"/>
                  <a:gd name="T9" fmla="*/ 338 h 415"/>
                  <a:gd name="T10" fmla="*/ 255 w 324"/>
                  <a:gd name="T11" fmla="*/ 261 h 415"/>
                  <a:gd name="T12" fmla="*/ 230 w 324"/>
                  <a:gd name="T13" fmla="*/ 302 h 415"/>
                  <a:gd name="T14" fmla="*/ 170 w 324"/>
                  <a:gd name="T15" fmla="*/ 412 h 415"/>
                  <a:gd name="T16" fmla="*/ 167 w 324"/>
                  <a:gd name="T17" fmla="*/ 415 h 415"/>
                  <a:gd name="T18" fmla="*/ 167 w 324"/>
                  <a:gd name="T19" fmla="*/ 409 h 415"/>
                  <a:gd name="T20" fmla="*/ 65 w 324"/>
                  <a:gd name="T21" fmla="*/ 228 h 415"/>
                  <a:gd name="T22" fmla="*/ 52 w 324"/>
                  <a:gd name="T23" fmla="*/ 229 h 415"/>
                  <a:gd name="T24" fmla="*/ 2 w 324"/>
                  <a:gd name="T25" fmla="*/ 256 h 415"/>
                  <a:gd name="T26" fmla="*/ 1 w 324"/>
                  <a:gd name="T27" fmla="*/ 251 h 415"/>
                  <a:gd name="T28" fmla="*/ 1 w 324"/>
                  <a:gd name="T29" fmla="*/ 249 h 415"/>
                  <a:gd name="T30" fmla="*/ 0 w 324"/>
                  <a:gd name="T31" fmla="*/ 239 h 415"/>
                  <a:gd name="T32" fmla="*/ 0 w 324"/>
                  <a:gd name="T33" fmla="*/ 236 h 415"/>
                  <a:gd name="T34" fmla="*/ 0 w 324"/>
                  <a:gd name="T35" fmla="*/ 223 h 415"/>
                  <a:gd name="T36" fmla="*/ 154 w 324"/>
                  <a:gd name="T3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135"/>
              <p:cNvSpPr>
                <a:spLocks/>
              </p:cNvSpPr>
              <p:nvPr/>
            </p:nvSpPr>
            <p:spPr bwMode="auto">
              <a:xfrm>
                <a:off x="6994525" y="2979738"/>
                <a:ext cx="801688" cy="1130300"/>
              </a:xfrm>
              <a:custGeom>
                <a:avLst/>
                <a:gdLst>
                  <a:gd name="T0" fmla="*/ 43 w 212"/>
                  <a:gd name="T1" fmla="*/ 142 h 300"/>
                  <a:gd name="T2" fmla="*/ 34 w 212"/>
                  <a:gd name="T3" fmla="*/ 142 h 300"/>
                  <a:gd name="T4" fmla="*/ 1 w 212"/>
                  <a:gd name="T5" fmla="*/ 159 h 300"/>
                  <a:gd name="T6" fmla="*/ 1 w 212"/>
                  <a:gd name="T7" fmla="*/ 156 h 300"/>
                  <a:gd name="T8" fmla="*/ 1 w 212"/>
                  <a:gd name="T9" fmla="*/ 155 h 300"/>
                  <a:gd name="T10" fmla="*/ 0 w 212"/>
                  <a:gd name="T11" fmla="*/ 148 h 300"/>
                  <a:gd name="T12" fmla="*/ 0 w 212"/>
                  <a:gd name="T13" fmla="*/ 146 h 300"/>
                  <a:gd name="T14" fmla="*/ 0 w 212"/>
                  <a:gd name="T15" fmla="*/ 139 h 300"/>
                  <a:gd name="T16" fmla="*/ 101 w 212"/>
                  <a:gd name="T17" fmla="*/ 0 h 300"/>
                  <a:gd name="T18" fmla="*/ 199 w 212"/>
                  <a:gd name="T19" fmla="*/ 107 h 300"/>
                  <a:gd name="T20" fmla="*/ 200 w 212"/>
                  <a:gd name="T21" fmla="*/ 108 h 300"/>
                  <a:gd name="T22" fmla="*/ 200 w 212"/>
                  <a:gd name="T23" fmla="*/ 109 h 300"/>
                  <a:gd name="T24" fmla="*/ 181 w 212"/>
                  <a:gd name="T25" fmla="*/ 210 h 300"/>
                  <a:gd name="T26" fmla="*/ 167 w 212"/>
                  <a:gd name="T27" fmla="*/ 162 h 300"/>
                  <a:gd name="T28" fmla="*/ 150 w 212"/>
                  <a:gd name="T29" fmla="*/ 187 h 300"/>
                  <a:gd name="T30" fmla="*/ 121 w 212"/>
                  <a:gd name="T31" fmla="*/ 300 h 300"/>
                  <a:gd name="T32" fmla="*/ 43 w 212"/>
                  <a:gd name="T33" fmla="*/ 14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1" name="Group 124"/>
            <p:cNvGrpSpPr/>
            <p:nvPr/>
          </p:nvGrpSpPr>
          <p:grpSpPr>
            <a:xfrm>
              <a:off x="2284413" y="412750"/>
              <a:ext cx="2824162" cy="4770438"/>
              <a:chOff x="2284413" y="412750"/>
              <a:chExt cx="2824162" cy="4770438"/>
            </a:xfrm>
          </p:grpSpPr>
          <p:sp>
            <p:nvSpPr>
              <p:cNvPr id="102" name="Freeform 102"/>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103"/>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4"/>
              <p:cNvSpPr>
                <a:spLocks/>
              </p:cNvSpPr>
              <p:nvPr/>
            </p:nvSpPr>
            <p:spPr bwMode="auto">
              <a:xfrm>
                <a:off x="2284413" y="3319463"/>
                <a:ext cx="1177925" cy="1860550"/>
              </a:xfrm>
              <a:custGeom>
                <a:avLst/>
                <a:gdLst>
                  <a:gd name="T0" fmla="*/ 156 w 313"/>
                  <a:gd name="T1" fmla="*/ 0 h 495"/>
                  <a:gd name="T2" fmla="*/ 0 w 313"/>
                  <a:gd name="T3" fmla="*/ 159 h 495"/>
                  <a:gd name="T4" fmla="*/ 0 w 313"/>
                  <a:gd name="T5" fmla="*/ 163 h 495"/>
                  <a:gd name="T6" fmla="*/ 0 w 313"/>
                  <a:gd name="T7" fmla="*/ 163 h 495"/>
                  <a:gd name="T8" fmla="*/ 101 w 313"/>
                  <a:gd name="T9" fmla="*/ 480 h 495"/>
                  <a:gd name="T10" fmla="*/ 106 w 313"/>
                  <a:gd name="T11" fmla="*/ 486 h 495"/>
                  <a:gd name="T12" fmla="*/ 106 w 313"/>
                  <a:gd name="T13" fmla="*/ 486 h 495"/>
                  <a:gd name="T14" fmla="*/ 106 w 313"/>
                  <a:gd name="T15" fmla="*/ 486 h 495"/>
                  <a:gd name="T16" fmla="*/ 128 w 313"/>
                  <a:gd name="T17" fmla="*/ 495 h 495"/>
                  <a:gd name="T18" fmla="*/ 158 w 313"/>
                  <a:gd name="T19" fmla="*/ 469 h 495"/>
                  <a:gd name="T20" fmla="*/ 156 w 313"/>
                  <a:gd name="T21" fmla="*/ 463 h 495"/>
                  <a:gd name="T22" fmla="*/ 156 w 313"/>
                  <a:gd name="T23" fmla="*/ 463 h 495"/>
                  <a:gd name="T24" fmla="*/ 148 w 313"/>
                  <a:gd name="T25" fmla="*/ 415 h 495"/>
                  <a:gd name="T26" fmla="*/ 191 w 313"/>
                  <a:gd name="T27" fmla="*/ 311 h 495"/>
                  <a:gd name="T28" fmla="*/ 191 w 313"/>
                  <a:gd name="T29" fmla="*/ 310 h 495"/>
                  <a:gd name="T30" fmla="*/ 270 w 313"/>
                  <a:gd name="T31" fmla="*/ 264 h 495"/>
                  <a:gd name="T32" fmla="*/ 313 w 313"/>
                  <a:gd name="T33" fmla="*/ 157 h 495"/>
                  <a:gd name="T34" fmla="*/ 156 w 313"/>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3" h="495">
                    <a:moveTo>
                      <a:pt x="156" y="0"/>
                    </a:moveTo>
                    <a:cubicBezTo>
                      <a:pt x="70" y="0"/>
                      <a:pt x="0" y="72"/>
                      <a:pt x="0" y="159"/>
                    </a:cubicBezTo>
                    <a:cubicBezTo>
                      <a:pt x="0" y="159"/>
                      <a:pt x="0" y="163"/>
                      <a:pt x="0" y="163"/>
                    </a:cubicBezTo>
                    <a:cubicBezTo>
                      <a:pt x="0" y="163"/>
                      <a:pt x="0" y="163"/>
                      <a:pt x="0" y="163"/>
                    </a:cubicBezTo>
                    <a:cubicBezTo>
                      <a:pt x="0" y="283"/>
                      <a:pt x="38" y="389"/>
                      <a:pt x="101" y="480"/>
                    </a:cubicBezTo>
                    <a:cubicBezTo>
                      <a:pt x="102" y="482"/>
                      <a:pt x="104" y="484"/>
                      <a:pt x="106" y="486"/>
                    </a:cubicBezTo>
                    <a:cubicBezTo>
                      <a:pt x="106" y="486"/>
                      <a:pt x="106" y="486"/>
                      <a:pt x="106" y="486"/>
                    </a:cubicBezTo>
                    <a:cubicBezTo>
                      <a:pt x="106" y="486"/>
                      <a:pt x="106" y="486"/>
                      <a:pt x="106" y="486"/>
                    </a:cubicBezTo>
                    <a:cubicBezTo>
                      <a:pt x="111" y="491"/>
                      <a:pt x="119" y="495"/>
                      <a:pt x="128" y="495"/>
                    </a:cubicBezTo>
                    <a:cubicBezTo>
                      <a:pt x="145" y="495"/>
                      <a:pt x="158" y="486"/>
                      <a:pt x="158" y="469"/>
                    </a:cubicBezTo>
                    <a:cubicBezTo>
                      <a:pt x="158" y="465"/>
                      <a:pt x="158" y="463"/>
                      <a:pt x="156" y="463"/>
                    </a:cubicBezTo>
                    <a:cubicBezTo>
                      <a:pt x="156" y="463"/>
                      <a:pt x="156" y="463"/>
                      <a:pt x="156" y="463"/>
                    </a:cubicBezTo>
                    <a:cubicBezTo>
                      <a:pt x="152" y="443"/>
                      <a:pt x="145" y="431"/>
                      <a:pt x="148" y="415"/>
                    </a:cubicBezTo>
                    <a:cubicBezTo>
                      <a:pt x="155" y="374"/>
                      <a:pt x="164" y="339"/>
                      <a:pt x="191" y="311"/>
                    </a:cubicBezTo>
                    <a:cubicBezTo>
                      <a:pt x="191" y="311"/>
                      <a:pt x="191" y="310"/>
                      <a:pt x="191" y="310"/>
                    </a:cubicBezTo>
                    <a:cubicBezTo>
                      <a:pt x="212" y="288"/>
                      <a:pt x="239" y="271"/>
                      <a:pt x="270" y="264"/>
                    </a:cubicBezTo>
                    <a:cubicBezTo>
                      <a:pt x="297" y="236"/>
                      <a:pt x="313" y="198"/>
                      <a:pt x="313" y="157"/>
                    </a:cubicBezTo>
                    <a:cubicBezTo>
                      <a:pt x="313" y="70"/>
                      <a:pt x="243" y="0"/>
                      <a:pt x="156" y="0"/>
                    </a:cubicBez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105"/>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6"/>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7"/>
              <p:cNvSpPr>
                <a:spLocks/>
              </p:cNvSpPr>
              <p:nvPr/>
            </p:nvSpPr>
            <p:spPr bwMode="auto">
              <a:xfrm>
                <a:off x="3933825" y="3319463"/>
                <a:ext cx="1174750" cy="1860550"/>
              </a:xfrm>
              <a:custGeom>
                <a:avLst/>
                <a:gdLst>
                  <a:gd name="T0" fmla="*/ 156 w 312"/>
                  <a:gd name="T1" fmla="*/ 0 h 495"/>
                  <a:gd name="T2" fmla="*/ 312 w 312"/>
                  <a:gd name="T3" fmla="*/ 159 h 495"/>
                  <a:gd name="T4" fmla="*/ 312 w 312"/>
                  <a:gd name="T5" fmla="*/ 163 h 495"/>
                  <a:gd name="T6" fmla="*/ 312 w 312"/>
                  <a:gd name="T7" fmla="*/ 163 h 495"/>
                  <a:gd name="T8" fmla="*/ 212 w 312"/>
                  <a:gd name="T9" fmla="*/ 480 h 495"/>
                  <a:gd name="T10" fmla="*/ 207 w 312"/>
                  <a:gd name="T11" fmla="*/ 486 h 495"/>
                  <a:gd name="T12" fmla="*/ 207 w 312"/>
                  <a:gd name="T13" fmla="*/ 486 h 495"/>
                  <a:gd name="T14" fmla="*/ 207 w 312"/>
                  <a:gd name="T15" fmla="*/ 486 h 495"/>
                  <a:gd name="T16" fmla="*/ 184 w 312"/>
                  <a:gd name="T17" fmla="*/ 495 h 495"/>
                  <a:gd name="T18" fmla="*/ 154 w 312"/>
                  <a:gd name="T19" fmla="*/ 469 h 495"/>
                  <a:gd name="T20" fmla="*/ 156 w 312"/>
                  <a:gd name="T21" fmla="*/ 463 h 495"/>
                  <a:gd name="T22" fmla="*/ 156 w 312"/>
                  <a:gd name="T23" fmla="*/ 463 h 495"/>
                  <a:gd name="T24" fmla="*/ 165 w 312"/>
                  <a:gd name="T25" fmla="*/ 415 h 495"/>
                  <a:gd name="T26" fmla="*/ 122 w 312"/>
                  <a:gd name="T27" fmla="*/ 311 h 495"/>
                  <a:gd name="T28" fmla="*/ 122 w 312"/>
                  <a:gd name="T29" fmla="*/ 310 h 495"/>
                  <a:gd name="T30" fmla="*/ 42 w 312"/>
                  <a:gd name="T31" fmla="*/ 264 h 495"/>
                  <a:gd name="T32" fmla="*/ 0 w 312"/>
                  <a:gd name="T33" fmla="*/ 157 h 495"/>
                  <a:gd name="T34" fmla="*/ 156 w 312"/>
                  <a:gd name="T35"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495">
                    <a:moveTo>
                      <a:pt x="156" y="0"/>
                    </a:moveTo>
                    <a:cubicBezTo>
                      <a:pt x="242" y="0"/>
                      <a:pt x="312" y="72"/>
                      <a:pt x="312" y="159"/>
                    </a:cubicBezTo>
                    <a:cubicBezTo>
                      <a:pt x="312" y="159"/>
                      <a:pt x="312" y="163"/>
                      <a:pt x="312" y="163"/>
                    </a:cubicBezTo>
                    <a:cubicBezTo>
                      <a:pt x="312" y="163"/>
                      <a:pt x="312" y="163"/>
                      <a:pt x="312" y="163"/>
                    </a:cubicBezTo>
                    <a:cubicBezTo>
                      <a:pt x="312" y="283"/>
                      <a:pt x="275" y="389"/>
                      <a:pt x="212" y="480"/>
                    </a:cubicBezTo>
                    <a:cubicBezTo>
                      <a:pt x="210" y="482"/>
                      <a:pt x="209" y="484"/>
                      <a:pt x="207" y="486"/>
                    </a:cubicBezTo>
                    <a:cubicBezTo>
                      <a:pt x="207" y="486"/>
                      <a:pt x="207" y="486"/>
                      <a:pt x="207" y="486"/>
                    </a:cubicBezTo>
                    <a:cubicBezTo>
                      <a:pt x="207" y="486"/>
                      <a:pt x="207" y="486"/>
                      <a:pt x="207" y="486"/>
                    </a:cubicBezTo>
                    <a:cubicBezTo>
                      <a:pt x="201" y="491"/>
                      <a:pt x="193" y="495"/>
                      <a:pt x="184" y="495"/>
                    </a:cubicBezTo>
                    <a:cubicBezTo>
                      <a:pt x="168" y="495"/>
                      <a:pt x="154" y="486"/>
                      <a:pt x="154" y="469"/>
                    </a:cubicBezTo>
                    <a:cubicBezTo>
                      <a:pt x="154" y="465"/>
                      <a:pt x="155" y="463"/>
                      <a:pt x="156" y="463"/>
                    </a:cubicBezTo>
                    <a:cubicBezTo>
                      <a:pt x="156" y="463"/>
                      <a:pt x="156" y="463"/>
                      <a:pt x="156" y="463"/>
                    </a:cubicBezTo>
                    <a:cubicBezTo>
                      <a:pt x="160" y="443"/>
                      <a:pt x="167" y="431"/>
                      <a:pt x="165" y="415"/>
                    </a:cubicBezTo>
                    <a:cubicBezTo>
                      <a:pt x="158" y="374"/>
                      <a:pt x="148" y="339"/>
                      <a:pt x="122" y="311"/>
                    </a:cubicBezTo>
                    <a:cubicBezTo>
                      <a:pt x="122" y="311"/>
                      <a:pt x="122" y="310"/>
                      <a:pt x="122" y="310"/>
                    </a:cubicBezTo>
                    <a:cubicBezTo>
                      <a:pt x="101" y="288"/>
                      <a:pt x="73" y="271"/>
                      <a:pt x="42" y="264"/>
                    </a:cubicBezTo>
                    <a:cubicBezTo>
                      <a:pt x="16" y="236"/>
                      <a:pt x="0" y="198"/>
                      <a:pt x="0" y="157"/>
                    </a:cubicBezTo>
                    <a:cubicBezTo>
                      <a:pt x="0" y="70"/>
                      <a:pt x="70" y="0"/>
                      <a:pt x="156" y="0"/>
                    </a:cubicBez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Freeform 108"/>
              <p:cNvSpPr>
                <a:spLocks/>
              </p:cNvSpPr>
              <p:nvPr/>
            </p:nvSpPr>
            <p:spPr bwMode="auto">
              <a:xfrm>
                <a:off x="2597150" y="412750"/>
                <a:ext cx="2244725" cy="4105275"/>
              </a:xfrm>
              <a:custGeom>
                <a:avLst/>
                <a:gdLst>
                  <a:gd name="T0" fmla="*/ 298 w 596"/>
                  <a:gd name="T1" fmla="*/ 1092 h 1092"/>
                  <a:gd name="T2" fmla="*/ 159 w 596"/>
                  <a:gd name="T3" fmla="*/ 1092 h 1092"/>
                  <a:gd name="T4" fmla="*/ 21 w 596"/>
                  <a:gd name="T5" fmla="*/ 513 h 1092"/>
                  <a:gd name="T6" fmla="*/ 298 w 596"/>
                  <a:gd name="T7" fmla="*/ 0 h 1092"/>
                  <a:gd name="T8" fmla="*/ 299 w 596"/>
                  <a:gd name="T9" fmla="*/ 0 h 1092"/>
                  <a:gd name="T10" fmla="*/ 575 w 596"/>
                  <a:gd name="T11" fmla="*/ 513 h 1092"/>
                  <a:gd name="T12" fmla="*/ 437 w 596"/>
                  <a:gd name="T13" fmla="*/ 1092 h 1092"/>
                  <a:gd name="T14" fmla="*/ 298 w 596"/>
                  <a:gd name="T15" fmla="*/ 1092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rgbClr val="FF6D6D"/>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Freeform 109"/>
              <p:cNvSpPr>
                <a:spLocks/>
              </p:cNvSpPr>
              <p:nvPr/>
            </p:nvSpPr>
            <p:spPr bwMode="auto">
              <a:xfrm>
                <a:off x="2728913" y="2792413"/>
                <a:ext cx="1987550" cy="647700"/>
              </a:xfrm>
              <a:custGeom>
                <a:avLst/>
                <a:gdLst>
                  <a:gd name="T0" fmla="*/ 508 w 528"/>
                  <a:gd name="T1" fmla="*/ 124 h 172"/>
                  <a:gd name="T2" fmla="*/ 528 w 528"/>
                  <a:gd name="T3" fmla="*/ 0 h 172"/>
                  <a:gd name="T4" fmla="*/ 248 w 528"/>
                  <a:gd name="T5" fmla="*/ 66 h 172"/>
                  <a:gd name="T6" fmla="*/ 0 w 528"/>
                  <a:gd name="T7" fmla="*/ 15 h 172"/>
                  <a:gd name="T8" fmla="*/ 21 w 528"/>
                  <a:gd name="T9" fmla="*/ 136 h 172"/>
                  <a:gd name="T10" fmla="*/ 248 w 528"/>
                  <a:gd name="T11" fmla="*/ 172 h 172"/>
                  <a:gd name="T12" fmla="*/ 508 w 528"/>
                  <a:gd name="T13" fmla="*/ 124 h 172"/>
                </a:gdLst>
                <a:ahLst/>
                <a:cxnLst>
                  <a:cxn ang="0">
                    <a:pos x="T0" y="T1"/>
                  </a:cxn>
                  <a:cxn ang="0">
                    <a:pos x="T2" y="T3"/>
                  </a:cxn>
                  <a:cxn ang="0">
                    <a:pos x="T4" y="T5"/>
                  </a:cxn>
                  <a:cxn ang="0">
                    <a:pos x="T6" y="T7"/>
                  </a:cxn>
                  <a:cxn ang="0">
                    <a:pos x="T8" y="T9"/>
                  </a:cxn>
                  <a:cxn ang="0">
                    <a:pos x="T10" y="T11"/>
                  </a:cxn>
                  <a:cxn ang="0">
                    <a:pos x="T12" y="T13"/>
                  </a:cxn>
                </a:cxnLst>
                <a:rect l="0" t="0" r="r" b="b"/>
                <a:pathLst>
                  <a:path w="528" h="172">
                    <a:moveTo>
                      <a:pt x="508" y="124"/>
                    </a:moveTo>
                    <a:cubicBezTo>
                      <a:pt x="517" y="79"/>
                      <a:pt x="524" y="36"/>
                      <a:pt x="528" y="0"/>
                    </a:cubicBezTo>
                    <a:cubicBezTo>
                      <a:pt x="444" y="42"/>
                      <a:pt x="349" y="66"/>
                      <a:pt x="248" y="66"/>
                    </a:cubicBezTo>
                    <a:cubicBezTo>
                      <a:pt x="160" y="66"/>
                      <a:pt x="76" y="48"/>
                      <a:pt x="0" y="15"/>
                    </a:cubicBezTo>
                    <a:cubicBezTo>
                      <a:pt x="5" y="51"/>
                      <a:pt x="12" y="92"/>
                      <a:pt x="21" y="136"/>
                    </a:cubicBezTo>
                    <a:cubicBezTo>
                      <a:pt x="92" y="159"/>
                      <a:pt x="169" y="172"/>
                      <a:pt x="248" y="172"/>
                    </a:cubicBezTo>
                    <a:cubicBezTo>
                      <a:pt x="340" y="172"/>
                      <a:pt x="427" y="155"/>
                      <a:pt x="508" y="124"/>
                    </a:cubicBez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Freeform 110"/>
              <p:cNvSpPr>
                <a:spLocks/>
              </p:cNvSpPr>
              <p:nvPr/>
            </p:nvSpPr>
            <p:spPr bwMode="auto">
              <a:xfrm>
                <a:off x="2668588" y="1962150"/>
                <a:ext cx="2100262" cy="530225"/>
              </a:xfrm>
              <a:custGeom>
                <a:avLst/>
                <a:gdLst>
                  <a:gd name="T0" fmla="*/ 557 w 558"/>
                  <a:gd name="T1" fmla="*/ 80 h 141"/>
                  <a:gd name="T2" fmla="*/ 552 w 558"/>
                  <a:gd name="T3" fmla="*/ 0 h 141"/>
                  <a:gd name="T4" fmla="*/ 278 w 558"/>
                  <a:gd name="T5" fmla="*/ 62 h 141"/>
                  <a:gd name="T6" fmla="*/ 6 w 558"/>
                  <a:gd name="T7" fmla="*/ 1 h 141"/>
                  <a:gd name="T8" fmla="*/ 2 w 558"/>
                  <a:gd name="T9" fmla="*/ 92 h 141"/>
                  <a:gd name="T10" fmla="*/ 264 w 558"/>
                  <a:gd name="T11" fmla="*/ 141 h 141"/>
                  <a:gd name="T12" fmla="*/ 557 w 558"/>
                  <a:gd name="T13" fmla="*/ 80 h 141"/>
                </a:gdLst>
                <a:ahLst/>
                <a:cxnLst>
                  <a:cxn ang="0">
                    <a:pos x="T0" y="T1"/>
                  </a:cxn>
                  <a:cxn ang="0">
                    <a:pos x="T2" y="T3"/>
                  </a:cxn>
                  <a:cxn ang="0">
                    <a:pos x="T4" y="T5"/>
                  </a:cxn>
                  <a:cxn ang="0">
                    <a:pos x="T6" y="T7"/>
                  </a:cxn>
                  <a:cxn ang="0">
                    <a:pos x="T8" y="T9"/>
                  </a:cxn>
                  <a:cxn ang="0">
                    <a:pos x="T10" y="T11"/>
                  </a:cxn>
                  <a:cxn ang="0">
                    <a:pos x="T12" y="T13"/>
                  </a:cxn>
                </a:cxnLst>
                <a:rect l="0" t="0" r="r" b="b"/>
                <a:pathLst>
                  <a:path w="558" h="141">
                    <a:moveTo>
                      <a:pt x="557" y="80"/>
                    </a:moveTo>
                    <a:cubicBezTo>
                      <a:pt x="558" y="53"/>
                      <a:pt x="556" y="26"/>
                      <a:pt x="552" y="0"/>
                    </a:cubicBezTo>
                    <a:cubicBezTo>
                      <a:pt x="469" y="40"/>
                      <a:pt x="376" y="62"/>
                      <a:pt x="278" y="62"/>
                    </a:cubicBezTo>
                    <a:cubicBezTo>
                      <a:pt x="181" y="62"/>
                      <a:pt x="88" y="40"/>
                      <a:pt x="6" y="1"/>
                    </a:cubicBezTo>
                    <a:cubicBezTo>
                      <a:pt x="2" y="31"/>
                      <a:pt x="0" y="61"/>
                      <a:pt x="2" y="92"/>
                    </a:cubicBezTo>
                    <a:cubicBezTo>
                      <a:pt x="84" y="123"/>
                      <a:pt x="172" y="141"/>
                      <a:pt x="264" y="141"/>
                    </a:cubicBezTo>
                    <a:cubicBezTo>
                      <a:pt x="368" y="141"/>
                      <a:pt x="467" y="119"/>
                      <a:pt x="557" y="80"/>
                    </a:cubicBez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Oval 111"/>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Oval 112"/>
              <p:cNvSpPr>
                <a:spLocks noChangeArrowheads="1"/>
              </p:cNvSpPr>
              <p:nvPr/>
            </p:nvSpPr>
            <p:spPr bwMode="auto">
              <a:xfrm>
                <a:off x="3587750" y="2214563"/>
                <a:ext cx="255587" cy="255588"/>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Oval 113"/>
              <p:cNvSpPr>
                <a:spLocks noChangeArrowheads="1"/>
              </p:cNvSpPr>
              <p:nvPr/>
            </p:nvSpPr>
            <p:spPr bwMode="auto">
              <a:xfrm>
                <a:off x="3587750" y="2214563"/>
                <a:ext cx="255587" cy="255588"/>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Oval 114"/>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Oval 115"/>
              <p:cNvSpPr>
                <a:spLocks noChangeArrowheads="1"/>
              </p:cNvSpPr>
              <p:nvPr/>
            </p:nvSpPr>
            <p:spPr bwMode="auto">
              <a:xfrm>
                <a:off x="3602038" y="2635250"/>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Oval 116"/>
              <p:cNvSpPr>
                <a:spLocks noChangeArrowheads="1"/>
              </p:cNvSpPr>
              <p:nvPr/>
            </p:nvSpPr>
            <p:spPr bwMode="auto">
              <a:xfrm>
                <a:off x="3602038" y="2635250"/>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Oval 117"/>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Oval 118"/>
              <p:cNvSpPr>
                <a:spLocks noChangeArrowheads="1"/>
              </p:cNvSpPr>
              <p:nvPr/>
            </p:nvSpPr>
            <p:spPr bwMode="auto">
              <a:xfrm>
                <a:off x="3602038" y="2987675"/>
                <a:ext cx="207962" cy="203200"/>
              </a:xfrm>
              <a:prstGeom prst="ellipse">
                <a:avLst/>
              </a:prstGeom>
              <a:solidFill>
                <a:srgbClr val="B3B3B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Oval 119"/>
              <p:cNvSpPr>
                <a:spLocks noChangeArrowheads="1"/>
              </p:cNvSpPr>
              <p:nvPr/>
            </p:nvSpPr>
            <p:spPr bwMode="auto">
              <a:xfrm>
                <a:off x="3602038" y="2987675"/>
                <a:ext cx="207962" cy="203200"/>
              </a:xfrm>
              <a:prstGeom prst="ellipse">
                <a:avLst/>
              </a:prstGeom>
              <a:solidFill>
                <a:srgbClr val="BFBFBF"/>
              </a:solidFill>
              <a:ln>
                <a:noFill/>
              </a:ln>
            </p:spPr>
            <p:txBody>
              <a:bodyPr vert="horz" wrap="square" lIns="91440" tIns="45720" rIns="91440" bIns="45720" numCol="1" anchor="t" anchorCtr="0" compatLnSpc="1">
                <a:prstTxWarp prst="textNoShape">
                  <a:avLst/>
                </a:prstTxWarp>
              </a:bodyPr>
              <a:lstStyle/>
              <a:p>
                <a:endParaRPr lang="id-ID"/>
              </a:p>
            </p:txBody>
          </p:sp>
          <p:sp>
            <p:nvSpPr>
              <p:cNvPr id="120" name="Freeform 120"/>
              <p:cNvSpPr>
                <a:spLocks/>
              </p:cNvSpPr>
              <p:nvPr/>
            </p:nvSpPr>
            <p:spPr bwMode="auto">
              <a:xfrm>
                <a:off x="3568700" y="3319463"/>
                <a:ext cx="293687" cy="1863725"/>
              </a:xfrm>
              <a:custGeom>
                <a:avLst/>
                <a:gdLst>
                  <a:gd name="T0" fmla="*/ 77 w 78"/>
                  <a:gd name="T1" fmla="*/ 48 h 496"/>
                  <a:gd name="T2" fmla="*/ 78 w 78"/>
                  <a:gd name="T3" fmla="*/ 39 h 496"/>
                  <a:gd name="T4" fmla="*/ 39 w 78"/>
                  <a:gd name="T5" fmla="*/ 0 h 496"/>
                  <a:gd name="T6" fmla="*/ 0 w 78"/>
                  <a:gd name="T7" fmla="*/ 40 h 496"/>
                  <a:gd name="T8" fmla="*/ 18 w 78"/>
                  <a:gd name="T9" fmla="*/ 475 h 496"/>
                  <a:gd name="T10" fmla="*/ 19 w 78"/>
                  <a:gd name="T11" fmla="*/ 475 h 496"/>
                  <a:gd name="T12" fmla="*/ 19 w 78"/>
                  <a:gd name="T13" fmla="*/ 475 h 496"/>
                  <a:gd name="T14" fmla="*/ 40 w 78"/>
                  <a:gd name="T15" fmla="*/ 496 h 496"/>
                  <a:gd name="T16" fmla="*/ 61 w 78"/>
                  <a:gd name="T17" fmla="*/ 475 h 496"/>
                  <a:gd name="T18" fmla="*/ 61 w 78"/>
                  <a:gd name="T19" fmla="*/ 475 h 496"/>
                  <a:gd name="T20" fmla="*/ 61 w 78"/>
                  <a:gd name="T21" fmla="*/ 475 h 496"/>
                  <a:gd name="T22" fmla="*/ 77 w 78"/>
                  <a:gd name="T23" fmla="*/ 48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496">
                    <a:moveTo>
                      <a:pt x="77" y="48"/>
                    </a:moveTo>
                    <a:cubicBezTo>
                      <a:pt x="77" y="45"/>
                      <a:pt x="78" y="42"/>
                      <a:pt x="78" y="39"/>
                    </a:cubicBezTo>
                    <a:cubicBezTo>
                      <a:pt x="78" y="18"/>
                      <a:pt x="60" y="0"/>
                      <a:pt x="39" y="0"/>
                    </a:cubicBezTo>
                    <a:cubicBezTo>
                      <a:pt x="17" y="0"/>
                      <a:pt x="0" y="18"/>
                      <a:pt x="0" y="40"/>
                    </a:cubicBezTo>
                    <a:cubicBezTo>
                      <a:pt x="18" y="475"/>
                      <a:pt x="18" y="475"/>
                      <a:pt x="18" y="475"/>
                    </a:cubicBezTo>
                    <a:cubicBezTo>
                      <a:pt x="19" y="475"/>
                      <a:pt x="19" y="475"/>
                      <a:pt x="19" y="475"/>
                    </a:cubicBezTo>
                    <a:cubicBezTo>
                      <a:pt x="19" y="475"/>
                      <a:pt x="19" y="475"/>
                      <a:pt x="19" y="475"/>
                    </a:cubicBezTo>
                    <a:cubicBezTo>
                      <a:pt x="19" y="487"/>
                      <a:pt x="29" y="496"/>
                      <a:pt x="40" y="496"/>
                    </a:cubicBezTo>
                    <a:cubicBezTo>
                      <a:pt x="52" y="496"/>
                      <a:pt x="61" y="487"/>
                      <a:pt x="61" y="475"/>
                    </a:cubicBezTo>
                    <a:cubicBezTo>
                      <a:pt x="61" y="475"/>
                      <a:pt x="61" y="475"/>
                      <a:pt x="61" y="475"/>
                    </a:cubicBezTo>
                    <a:cubicBezTo>
                      <a:pt x="61" y="475"/>
                      <a:pt x="61" y="475"/>
                      <a:pt x="61" y="475"/>
                    </a:cubicBezTo>
                    <a:lnTo>
                      <a:pt x="77" y="48"/>
                    </a:ln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Oval 121"/>
              <p:cNvSpPr>
                <a:spLocks noChangeArrowheads="1"/>
              </p:cNvSpPr>
              <p:nvPr/>
            </p:nvSpPr>
            <p:spPr bwMode="auto">
              <a:xfrm>
                <a:off x="3360738" y="1187450"/>
                <a:ext cx="735012" cy="73342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122"/>
              <p:cNvSpPr>
                <a:spLocks noEditPoints="1"/>
              </p:cNvSpPr>
              <p:nvPr/>
            </p:nvSpPr>
            <p:spPr bwMode="auto">
              <a:xfrm>
                <a:off x="3319463" y="1157288"/>
                <a:ext cx="790575" cy="790575"/>
              </a:xfrm>
              <a:custGeom>
                <a:avLst/>
                <a:gdLst>
                  <a:gd name="T0" fmla="*/ 105 w 210"/>
                  <a:gd name="T1" fmla="*/ 0 h 210"/>
                  <a:gd name="T2" fmla="*/ 0 w 210"/>
                  <a:gd name="T3" fmla="*/ 105 h 210"/>
                  <a:gd name="T4" fmla="*/ 105 w 210"/>
                  <a:gd name="T5" fmla="*/ 210 h 210"/>
                  <a:gd name="T6" fmla="*/ 210 w 210"/>
                  <a:gd name="T7" fmla="*/ 105 h 210"/>
                  <a:gd name="T8" fmla="*/ 105 w 210"/>
                  <a:gd name="T9" fmla="*/ 0 h 210"/>
                  <a:gd name="T10" fmla="*/ 105 w 210"/>
                  <a:gd name="T11" fmla="*/ 193 h 210"/>
                  <a:gd name="T12" fmla="*/ 17 w 210"/>
                  <a:gd name="T13" fmla="*/ 105 h 210"/>
                  <a:gd name="T14" fmla="*/ 105 w 210"/>
                  <a:gd name="T15" fmla="*/ 18 h 210"/>
                  <a:gd name="T16" fmla="*/ 192 w 210"/>
                  <a:gd name="T17" fmla="*/ 105 h 210"/>
                  <a:gd name="T18" fmla="*/ 105 w 210"/>
                  <a:gd name="T19" fmla="*/ 19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105" y="0"/>
                    </a:moveTo>
                    <a:cubicBezTo>
                      <a:pt x="47" y="0"/>
                      <a:pt x="0" y="47"/>
                      <a:pt x="0" y="105"/>
                    </a:cubicBezTo>
                    <a:cubicBezTo>
                      <a:pt x="0" y="163"/>
                      <a:pt x="47" y="210"/>
                      <a:pt x="105" y="210"/>
                    </a:cubicBezTo>
                    <a:cubicBezTo>
                      <a:pt x="163" y="210"/>
                      <a:pt x="210" y="163"/>
                      <a:pt x="210" y="105"/>
                    </a:cubicBezTo>
                    <a:cubicBezTo>
                      <a:pt x="210" y="47"/>
                      <a:pt x="163" y="0"/>
                      <a:pt x="105" y="0"/>
                    </a:cubicBezTo>
                    <a:close/>
                    <a:moveTo>
                      <a:pt x="105" y="193"/>
                    </a:moveTo>
                    <a:cubicBezTo>
                      <a:pt x="56" y="193"/>
                      <a:pt x="17" y="154"/>
                      <a:pt x="17" y="105"/>
                    </a:cubicBezTo>
                    <a:cubicBezTo>
                      <a:pt x="17" y="57"/>
                      <a:pt x="56" y="18"/>
                      <a:pt x="105" y="18"/>
                    </a:cubicBezTo>
                    <a:cubicBezTo>
                      <a:pt x="153" y="18"/>
                      <a:pt x="192" y="57"/>
                      <a:pt x="192" y="105"/>
                    </a:cubicBezTo>
                    <a:cubicBezTo>
                      <a:pt x="192" y="154"/>
                      <a:pt x="153" y="193"/>
                      <a:pt x="105" y="193"/>
                    </a:cubicBezTo>
                    <a:close/>
                  </a:path>
                </a:pathLst>
              </a:custGeom>
              <a:solidFill>
                <a:srgbClr val="7A0000"/>
              </a:solidFill>
              <a:ln>
                <a:noFill/>
              </a:ln>
            </p:spPr>
            <p:txBody>
              <a:bodyPr vert="horz" wrap="square" lIns="91440" tIns="45720" rIns="91440" bIns="45720" numCol="1" anchor="t" anchorCtr="0" compatLnSpc="1">
                <a:prstTxWarp prst="textNoShape">
                  <a:avLst/>
                </a:prstTxWarp>
              </a:bodyPr>
              <a:lstStyle/>
              <a:p>
                <a:endParaRPr lang="id-ID"/>
              </a:p>
            </p:txBody>
          </p:sp>
        </p:grpSp>
      </p:grpSp>
    </p:spTree>
    <p:extLst>
      <p:ext uri="{BB962C8B-B14F-4D97-AF65-F5344CB8AC3E}">
        <p14:creationId xmlns:p14="http://schemas.microsoft.com/office/powerpoint/2010/main" val="34356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fade">
                                      <p:cBhvr>
                                        <p:cTn id="11" dur="1000"/>
                                        <p:tgtEl>
                                          <p:spTgt spid="99"/>
                                        </p:tgtEl>
                                      </p:cBhvr>
                                    </p:animEffect>
                                    <p:anim calcmode="lin" valueType="num">
                                      <p:cBhvr>
                                        <p:cTn id="12" dur="1000" fill="hold"/>
                                        <p:tgtEl>
                                          <p:spTgt spid="99"/>
                                        </p:tgtEl>
                                        <p:attrNameLst>
                                          <p:attrName>ppt_x</p:attrName>
                                        </p:attrNameLst>
                                      </p:cBhvr>
                                      <p:tavLst>
                                        <p:tav tm="0">
                                          <p:val>
                                            <p:strVal val="#ppt_x"/>
                                          </p:val>
                                        </p:tav>
                                        <p:tav tm="100000">
                                          <p:val>
                                            <p:strVal val="#ppt_x"/>
                                          </p:val>
                                        </p:tav>
                                      </p:tavLst>
                                    </p:anim>
                                    <p:anim calcmode="lin" valueType="num">
                                      <p:cBhvr>
                                        <p:cTn id="13" dur="1000" fill="hold"/>
                                        <p:tgtEl>
                                          <p:spTgt spid="9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path" presetSubtype="0" accel="50000" decel="50000" fill="hold" nodeType="afterEffect">
                                  <p:stCondLst>
                                    <p:cond delay="0"/>
                                  </p:stCondLst>
                                  <p:childTnLst>
                                    <p:animMotion origin="layout" path="M 3.05556E-6 7.40741E-7 L 3.05556E-6 -0.49691 " pathEditMode="relative" rAng="0" ptsTypes="AA">
                                      <p:cBhvr>
                                        <p:cTn id="16" dur="2000" fill="hold"/>
                                        <p:tgtEl>
                                          <p:spTgt spid="99"/>
                                        </p:tgtEl>
                                        <p:attrNameLst>
                                          <p:attrName>ppt_x</p:attrName>
                                          <p:attrName>ppt_y</p:attrName>
                                        </p:attrNameLst>
                                      </p:cBhvr>
                                      <p:rCtr x="0" y="-24846"/>
                                    </p:animMotion>
                                  </p:childTnLst>
                                </p:cTn>
                              </p:par>
                            </p:childTnLst>
                          </p:cTn>
                        </p:par>
                        <p:par>
                          <p:cTn id="17" fill="hold">
                            <p:stCondLst>
                              <p:cond delay="3500"/>
                            </p:stCondLst>
                            <p:childTnLst>
                              <p:par>
                                <p:cTn id="18" presetID="8" presetClass="emph" presetSubtype="0" fill="hold" nodeType="afterEffect">
                                  <p:stCondLst>
                                    <p:cond delay="0"/>
                                  </p:stCondLst>
                                  <p:childTnLst>
                                    <p:animRot by="5400000">
                                      <p:cBhvr>
                                        <p:cTn id="19" dur="1250" fill="hold"/>
                                        <p:tgtEl>
                                          <p:spTgt spid="99"/>
                                        </p:tgtEl>
                                        <p:attrNameLst>
                                          <p:attrName>r</p:attrName>
                                        </p:attrNameLst>
                                      </p:cBhvr>
                                    </p:animRot>
                                  </p:childTnLst>
                                </p:cTn>
                              </p:par>
                            </p:childTnLst>
                          </p:cTn>
                        </p:par>
                        <p:par>
                          <p:cTn id="20" fill="hold">
                            <p:stCondLst>
                              <p:cond delay="4750"/>
                            </p:stCondLst>
                            <p:childTnLst>
                              <p:par>
                                <p:cTn id="21" presetID="42" presetClass="path" presetSubtype="0" accel="50000" decel="50000" fill="hold" nodeType="afterEffect">
                                  <p:stCondLst>
                                    <p:cond delay="0"/>
                                  </p:stCondLst>
                                  <p:childTnLst>
                                    <p:animMotion origin="layout" path="M 3.05556E-6 -0.49691 L 0.26024 -0.49691 " pathEditMode="relative" rAng="0" ptsTypes="AA">
                                      <p:cBhvr>
                                        <p:cTn id="22" dur="2000" fill="hold"/>
                                        <p:tgtEl>
                                          <p:spTgt spid="99"/>
                                        </p:tgtEl>
                                        <p:attrNameLst>
                                          <p:attrName>ppt_x</p:attrName>
                                          <p:attrName>ppt_y</p:attrName>
                                        </p:attrNameLst>
                                      </p:cBhvr>
                                      <p:rCtr x="13003" y="0"/>
                                    </p:animMotion>
                                  </p:childTnLst>
                                </p:cTn>
                              </p:par>
                            </p:childTnLst>
                          </p:cTn>
                        </p:par>
                        <p:par>
                          <p:cTn id="23" fill="hold">
                            <p:stCondLst>
                              <p:cond delay="6750"/>
                            </p:stCondLst>
                            <p:childTnLst>
                              <p:par>
                                <p:cTn id="24" presetID="8" presetClass="emph" presetSubtype="0" fill="hold" nodeType="afterEffect">
                                  <p:stCondLst>
                                    <p:cond delay="0"/>
                                  </p:stCondLst>
                                  <p:childTnLst>
                                    <p:animRot by="5400000">
                                      <p:cBhvr>
                                        <p:cTn id="25" dur="1250" fill="hold"/>
                                        <p:tgtEl>
                                          <p:spTgt spid="99"/>
                                        </p:tgtEl>
                                        <p:attrNameLst>
                                          <p:attrName>r</p:attrName>
                                        </p:attrNameLst>
                                      </p:cBhvr>
                                    </p:animRot>
                                  </p:childTnLst>
                                </p:cTn>
                              </p:par>
                            </p:childTnLst>
                          </p:cTn>
                        </p:par>
                        <p:par>
                          <p:cTn id="26" fill="hold">
                            <p:stCondLst>
                              <p:cond delay="8000"/>
                            </p:stCondLst>
                            <p:childTnLst>
                              <p:par>
                                <p:cTn id="27" presetID="8" presetClass="emph" presetSubtype="0" fill="hold" nodeType="afterEffect">
                                  <p:stCondLst>
                                    <p:cond delay="0"/>
                                  </p:stCondLst>
                                  <p:childTnLst>
                                    <p:animRot by="21600000">
                                      <p:cBhvr>
                                        <p:cTn id="28" dur="1250" fill="hold"/>
                                        <p:tgtEl>
                                          <p:spTgt spid="99"/>
                                        </p:tgtEl>
                                        <p:attrNameLst>
                                          <p:attrName>r</p:attrName>
                                        </p:attrNameLst>
                                      </p:cBhvr>
                                    </p:animRot>
                                  </p:childTnLst>
                                </p:cTn>
                              </p:par>
                            </p:childTnLst>
                          </p:cTn>
                        </p:par>
                        <p:par>
                          <p:cTn id="29" fill="hold">
                            <p:stCondLst>
                              <p:cond delay="9250"/>
                            </p:stCondLst>
                            <p:childTnLst>
                              <p:par>
                                <p:cTn id="30" presetID="42" presetClass="path" presetSubtype="0" accel="50000" decel="50000" fill="hold" nodeType="afterEffect">
                                  <p:stCondLst>
                                    <p:cond delay="0"/>
                                  </p:stCondLst>
                                  <p:childTnLst>
                                    <p:animMotion origin="layout" path="M 0.26024 -0.49691 L 0.25833 -0.00803 " pathEditMode="relative" rAng="0" ptsTypes="AA">
                                      <p:cBhvr>
                                        <p:cTn id="31" dur="2000" fill="hold"/>
                                        <p:tgtEl>
                                          <p:spTgt spid="99"/>
                                        </p:tgtEl>
                                        <p:attrNameLst>
                                          <p:attrName>ppt_x</p:attrName>
                                          <p:attrName>ppt_y</p:attrName>
                                        </p:attrNameLst>
                                      </p:cBhvr>
                                      <p:rCtr x="-104" y="24444"/>
                                    </p:animMotion>
                                  </p:childTnLst>
                                </p:cTn>
                              </p:par>
                            </p:childTnLst>
                          </p:cTn>
                        </p:par>
                        <p:par>
                          <p:cTn id="32" fill="hold">
                            <p:stCondLst>
                              <p:cond delay="11250"/>
                            </p:stCondLst>
                            <p:childTnLst>
                              <p:par>
                                <p:cTn id="33" presetID="8" presetClass="emph" presetSubtype="0" fill="hold" nodeType="afterEffect">
                                  <p:stCondLst>
                                    <p:cond delay="0"/>
                                  </p:stCondLst>
                                  <p:childTnLst>
                                    <p:animRot by="-5400000">
                                      <p:cBhvr>
                                        <p:cTn id="34" dur="1250" fill="hold"/>
                                        <p:tgtEl>
                                          <p:spTgt spid="99"/>
                                        </p:tgtEl>
                                        <p:attrNameLst>
                                          <p:attrName>r</p:attrName>
                                        </p:attrNameLst>
                                      </p:cBhvr>
                                    </p:animRot>
                                  </p:childTnLst>
                                </p:cTn>
                              </p:par>
                            </p:childTnLst>
                          </p:cTn>
                        </p:par>
                        <p:par>
                          <p:cTn id="35" fill="hold">
                            <p:stCondLst>
                              <p:cond delay="12500"/>
                            </p:stCondLst>
                            <p:childTnLst>
                              <p:par>
                                <p:cTn id="36" presetID="42" presetClass="path" presetSubtype="0" accel="50000" decel="50000" fill="hold" nodeType="afterEffect">
                                  <p:stCondLst>
                                    <p:cond delay="0"/>
                                  </p:stCondLst>
                                  <p:childTnLst>
                                    <p:animMotion origin="layout" path="M 0.25899 -0.00648 L 0.5698 -0.00648 " pathEditMode="relative" rAng="0" ptsTypes="AA">
                                      <p:cBhvr>
                                        <p:cTn id="37" dur="2000" fill="hold"/>
                                        <p:tgtEl>
                                          <p:spTgt spid="99"/>
                                        </p:tgtEl>
                                        <p:attrNameLst>
                                          <p:attrName>ppt_x</p:attrName>
                                          <p:attrName>ppt_y</p:attrName>
                                        </p:attrNameLst>
                                      </p:cBhvr>
                                      <p:rCtr x="15534" y="0"/>
                                    </p:animMotion>
                                  </p:childTnLst>
                                </p:cTn>
                              </p:par>
                            </p:childTnLst>
                          </p:cTn>
                        </p:par>
                        <p:par>
                          <p:cTn id="38" fill="hold">
                            <p:stCondLst>
                              <p:cond delay="14500"/>
                            </p:stCondLst>
                            <p:childTnLst>
                              <p:par>
                                <p:cTn id="39" presetID="8" presetClass="emph" presetSubtype="0" fill="hold" nodeType="afterEffect">
                                  <p:stCondLst>
                                    <p:cond delay="0"/>
                                  </p:stCondLst>
                                  <p:childTnLst>
                                    <p:animRot by="-5400000">
                                      <p:cBhvr>
                                        <p:cTn id="40" dur="1250" fill="hold"/>
                                        <p:tgtEl>
                                          <p:spTgt spid="99"/>
                                        </p:tgtEl>
                                        <p:attrNameLst>
                                          <p:attrName>r</p:attrName>
                                        </p:attrNameLst>
                                      </p:cBhvr>
                                    </p:animRot>
                                  </p:childTnLst>
                                </p:cTn>
                              </p:par>
                            </p:childTnLst>
                          </p:cTn>
                        </p:par>
                        <p:par>
                          <p:cTn id="41" fill="hold">
                            <p:stCondLst>
                              <p:cond delay="15750"/>
                            </p:stCondLst>
                            <p:childTnLst>
                              <p:par>
                                <p:cTn id="42" presetID="42" presetClass="path" presetSubtype="0" accel="50000" decel="50000" fill="hold" nodeType="afterEffect">
                                  <p:stCondLst>
                                    <p:cond delay="0"/>
                                  </p:stCondLst>
                                  <p:childTnLst>
                                    <p:animMotion origin="layout" path="M 0.5698 -0.00648 L 0.57045 -0.49537 " pathEditMode="relative" rAng="0" ptsTypes="AA">
                                      <p:cBhvr>
                                        <p:cTn id="43" dur="2000" fill="hold"/>
                                        <p:tgtEl>
                                          <p:spTgt spid="99"/>
                                        </p:tgtEl>
                                        <p:attrNameLst>
                                          <p:attrName>ppt_x</p:attrName>
                                          <p:attrName>ppt_y</p:attrName>
                                        </p:attrNameLst>
                                      </p:cBhvr>
                                      <p:rCtr x="26" y="-24444"/>
                                    </p:animMotion>
                                  </p:childTnLst>
                                </p:cTn>
                              </p:par>
                            </p:childTnLst>
                          </p:cTn>
                        </p:par>
                        <p:par>
                          <p:cTn id="44" fill="hold">
                            <p:stCondLst>
                              <p:cond delay="17750"/>
                            </p:stCondLst>
                            <p:childTnLst>
                              <p:par>
                                <p:cTn id="45" presetID="8" presetClass="emph" presetSubtype="0" fill="hold" nodeType="afterEffect">
                                  <p:stCondLst>
                                    <p:cond delay="0"/>
                                  </p:stCondLst>
                                  <p:childTnLst>
                                    <p:animRot by="5400000">
                                      <p:cBhvr>
                                        <p:cTn id="46" dur="1250" fill="hold"/>
                                        <p:tgtEl>
                                          <p:spTgt spid="99"/>
                                        </p:tgtEl>
                                        <p:attrNameLst>
                                          <p:attrName>r</p:attrName>
                                        </p:attrNameLst>
                                      </p:cBhvr>
                                    </p:animRot>
                                  </p:childTnLst>
                                </p:cTn>
                              </p:par>
                            </p:childTnLst>
                          </p:cTn>
                        </p:par>
                        <p:par>
                          <p:cTn id="47" fill="hold">
                            <p:stCondLst>
                              <p:cond delay="19000"/>
                            </p:stCondLst>
                            <p:childTnLst>
                              <p:par>
                                <p:cTn id="48" presetID="42" presetClass="path" presetSubtype="0" accel="50000" decel="50000" fill="hold" nodeType="afterEffect">
                                  <p:stCondLst>
                                    <p:cond delay="0"/>
                                  </p:stCondLst>
                                  <p:childTnLst>
                                    <p:animMotion origin="layout" path="M 0.57045 -0.49537 L 0.7806 -0.49445 " pathEditMode="relative" rAng="0" ptsTypes="AA">
                                      <p:cBhvr>
                                        <p:cTn id="49" dur="2000" fill="hold"/>
                                        <p:tgtEl>
                                          <p:spTgt spid="99"/>
                                        </p:tgtEl>
                                        <p:attrNameLst>
                                          <p:attrName>ppt_x</p:attrName>
                                          <p:attrName>ppt_y</p:attrName>
                                        </p:attrNameLst>
                                      </p:cBhvr>
                                      <p:rCtr x="1050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405267" y="2311746"/>
            <a:ext cx="1340704" cy="2640783"/>
            <a:chOff x="2210594" y="1810545"/>
            <a:chExt cx="1005703" cy="1981199"/>
          </a:xfrm>
        </p:grpSpPr>
        <p:cxnSp>
          <p:nvCxnSpPr>
            <p:cNvPr id="15" name="直接连接符 14"/>
            <p:cNvCxnSpPr/>
            <p:nvPr/>
          </p:nvCxnSpPr>
          <p:spPr>
            <a:xfrm>
              <a:off x="2210594" y="3160810"/>
              <a:ext cx="1005703" cy="630934"/>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346670" y="2801144"/>
              <a:ext cx="777103" cy="1"/>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210594" y="1810545"/>
              <a:ext cx="943881" cy="581419"/>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575806" y="2505084"/>
            <a:ext cx="2269057" cy="2268745"/>
            <a:chOff x="304800" y="673100"/>
            <a:chExt cx="4000500" cy="4000500"/>
          </a:xfrm>
          <a:effectLst>
            <a:outerShdw blurRad="444500" dist="254000" dir="8100000" algn="tr" rotWithShape="0">
              <a:prstClr val="black">
                <a:alpha val="50000"/>
              </a:prstClr>
            </a:outerShdw>
          </a:effectLst>
        </p:grpSpPr>
        <p:sp>
          <p:nvSpPr>
            <p:cNvPr id="19" name="同心圆 18"/>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20" name="椭圆 19"/>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21" name="组合 20"/>
          <p:cNvGrpSpPr/>
          <p:nvPr/>
        </p:nvGrpSpPr>
        <p:grpSpPr>
          <a:xfrm>
            <a:off x="3808527" y="1443723"/>
            <a:ext cx="1255687" cy="1255514"/>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23" name="椭圆 22"/>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24" name="组合 23"/>
          <p:cNvGrpSpPr/>
          <p:nvPr/>
        </p:nvGrpSpPr>
        <p:grpSpPr>
          <a:xfrm>
            <a:off x="3999027" y="3012319"/>
            <a:ext cx="1255687" cy="1255514"/>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26" name="椭圆 25"/>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27" name="组合 26"/>
          <p:cNvGrpSpPr/>
          <p:nvPr/>
        </p:nvGrpSpPr>
        <p:grpSpPr>
          <a:xfrm>
            <a:off x="3856152" y="4535849"/>
            <a:ext cx="1255687" cy="1255514"/>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8895">
                <a:defRPr/>
              </a:pPr>
              <a:endParaRPr lang="zh-CN" altLang="en-US" sz="2400" kern="0">
                <a:solidFill>
                  <a:sysClr val="windowText" lastClr="000000"/>
                </a:solidFill>
                <a:latin typeface="Calibri"/>
                <a:ea typeface="宋体"/>
              </a:endParaRPr>
            </a:p>
          </p:txBody>
        </p:sp>
        <p:sp>
          <p:nvSpPr>
            <p:cNvPr id="29" name="椭圆 28"/>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8895">
                <a:defRPr/>
              </a:pPr>
              <a:endParaRPr lang="zh-CN" altLang="en-US" sz="2400" kern="0">
                <a:solidFill>
                  <a:sysClr val="window" lastClr="FFFFFF"/>
                </a:solidFill>
                <a:latin typeface="Calibri"/>
                <a:ea typeface="宋体"/>
              </a:endParaRPr>
            </a:p>
          </p:txBody>
        </p:sp>
      </p:grpSp>
      <p:grpSp>
        <p:nvGrpSpPr>
          <p:cNvPr id="46" name="组合 45"/>
          <p:cNvGrpSpPr/>
          <p:nvPr/>
        </p:nvGrpSpPr>
        <p:grpSpPr>
          <a:xfrm rot="16200000">
            <a:off x="489390" y="210740"/>
            <a:ext cx="1019822" cy="1150816"/>
            <a:chOff x="8439634" y="3544648"/>
            <a:chExt cx="1611146" cy="1817848"/>
          </a:xfrm>
        </p:grpSpPr>
        <p:sp>
          <p:nvSpPr>
            <p:cNvPr id="47"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5">
                <a:lumMod val="9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9" name="Group 17"/>
          <p:cNvGrpSpPr>
            <a:grpSpLocks noChangeAspect="1"/>
          </p:cNvGrpSpPr>
          <p:nvPr/>
        </p:nvGrpSpPr>
        <p:grpSpPr bwMode="auto">
          <a:xfrm>
            <a:off x="826438" y="607352"/>
            <a:ext cx="345727" cy="371067"/>
            <a:chOff x="231" y="1205"/>
            <a:chExt cx="640" cy="687"/>
          </a:xfrm>
          <a:solidFill>
            <a:schemeClr val="bg1"/>
          </a:solidFill>
          <a:effectLst/>
        </p:grpSpPr>
        <p:sp>
          <p:nvSpPr>
            <p:cNvPr id="50"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4" name="标题 1"/>
          <p:cNvSpPr txBox="1">
            <a:spLocks/>
          </p:cNvSpPr>
          <p:nvPr/>
        </p:nvSpPr>
        <p:spPr>
          <a:xfrm>
            <a:off x="732367" y="107576"/>
            <a:ext cx="10723035" cy="1336956"/>
          </a:xfrm>
          <a:prstGeom prst="rect">
            <a:avLst/>
          </a:prstGeom>
        </p:spPr>
        <p:txBody>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US" altLang="zh-CN" sz="4400" smtClean="0">
                <a:solidFill>
                  <a:schemeClr val="tx1"/>
                </a:solidFill>
              </a:rPr>
              <a:t>2.</a:t>
            </a:r>
            <a:r>
              <a:rPr lang="zh-CN" altLang="zh-CN" sz="4400" smtClean="0">
                <a:solidFill>
                  <a:schemeClr val="tx1"/>
                </a:solidFill>
              </a:rPr>
              <a:t>经济全球化对世界的</a:t>
            </a:r>
            <a:r>
              <a:rPr lang="zh-CN" altLang="en-US" sz="4400" smtClean="0">
                <a:solidFill>
                  <a:schemeClr val="tx1"/>
                </a:solidFill>
              </a:rPr>
              <a:t>影响（</a:t>
            </a:r>
            <a:r>
              <a:rPr lang="en-US" altLang="zh-CN" sz="4400" smtClean="0">
                <a:solidFill>
                  <a:schemeClr val="tx1"/>
                </a:solidFill>
              </a:rPr>
              <a:t>4</a:t>
            </a:r>
            <a:r>
              <a:rPr lang="zh-CN" altLang="en-US" sz="4400" smtClean="0">
                <a:solidFill>
                  <a:schemeClr val="tx1"/>
                </a:solidFill>
              </a:rPr>
              <a:t>）</a:t>
            </a:r>
            <a:endParaRPr lang="zh-CN" altLang="en-US" dirty="0"/>
          </a:p>
        </p:txBody>
      </p:sp>
      <p:sp>
        <p:nvSpPr>
          <p:cNvPr id="55" name="内容占位符 2"/>
          <p:cNvSpPr txBox="1">
            <a:spLocks/>
          </p:cNvSpPr>
          <p:nvPr/>
        </p:nvSpPr>
        <p:spPr>
          <a:xfrm>
            <a:off x="4127501" y="904874"/>
            <a:ext cx="7953374" cy="5603875"/>
          </a:xfrm>
          <a:prstGeom prst="rect">
            <a:avLst/>
          </a:prstGeom>
        </p:spPr>
        <p:txBody>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lvl="1"/>
            <a:r>
              <a:rPr lang="zh-CN" altLang="en-US" sz="2800" b="1" dirty="0" smtClean="0">
                <a:solidFill>
                  <a:schemeClr val="tx1"/>
                </a:solidFill>
              </a:rPr>
              <a:t>深刻影响世界政治格局的调整</a:t>
            </a:r>
            <a:endParaRPr lang="en-US" altLang="zh-CN" sz="2800" b="1" dirty="0" smtClean="0">
              <a:solidFill>
                <a:schemeClr val="tx1"/>
              </a:solidFill>
            </a:endParaRPr>
          </a:p>
          <a:p>
            <a:pPr lvl="2"/>
            <a:r>
              <a:rPr lang="zh-CN" altLang="en-US" sz="2400" dirty="0" smtClean="0">
                <a:solidFill>
                  <a:schemeClr val="tx1"/>
                </a:solidFill>
              </a:rPr>
              <a:t>资本主导的经济全球化，不仅影响各国的经济政策设计，甚至改变一国的政治走向，这是当代世界政治不合理不公正的根本原因</a:t>
            </a:r>
            <a:endParaRPr lang="en-US" altLang="zh-CN" sz="2400" dirty="0" smtClean="0">
              <a:solidFill>
                <a:schemeClr val="tx1"/>
              </a:solidFill>
            </a:endParaRPr>
          </a:p>
          <a:p>
            <a:pPr lvl="2"/>
            <a:r>
              <a:rPr lang="zh-CN" altLang="en-US" sz="2400" dirty="0" smtClean="0">
                <a:solidFill>
                  <a:schemeClr val="tx1"/>
                </a:solidFill>
              </a:rPr>
              <a:t>各国必须摒弃零和思维，不能只追求你少我多、损人利己，更不能搞你输我赢，一家通吃，而应坚持义利兼顾、兼得、平衡，最终实现义利共赢。</a:t>
            </a:r>
            <a:endParaRPr lang="en-US" altLang="zh-CN" sz="2400" dirty="0" smtClean="0">
              <a:solidFill>
                <a:schemeClr val="tx1"/>
              </a:solidFill>
            </a:endParaRPr>
          </a:p>
          <a:p>
            <a:pPr lvl="1"/>
            <a:r>
              <a:rPr lang="zh-CN" altLang="en-US" sz="2800" b="1" dirty="0" smtClean="0">
                <a:solidFill>
                  <a:schemeClr val="tx1"/>
                </a:solidFill>
              </a:rPr>
              <a:t>深刻影响当代世界文化的发展</a:t>
            </a:r>
            <a:endParaRPr lang="en-US" altLang="zh-CN" sz="2800" b="1" dirty="0" smtClean="0">
              <a:solidFill>
                <a:schemeClr val="tx1"/>
              </a:solidFill>
            </a:endParaRPr>
          </a:p>
          <a:p>
            <a:pPr lvl="2"/>
            <a:r>
              <a:rPr lang="zh-CN" altLang="en-US" sz="2400" dirty="0" smtClean="0">
                <a:solidFill>
                  <a:schemeClr val="tx1"/>
                </a:solidFill>
              </a:rPr>
              <a:t>文化交流和人员往来，促使文化多元多样多变，也带来文渗透甚至文化侵略，对一个国家的文化安全提出严峻挑战</a:t>
            </a:r>
            <a:endParaRPr lang="en-US" altLang="zh-CN" sz="2400" dirty="0" smtClean="0">
              <a:solidFill>
                <a:schemeClr val="tx1"/>
              </a:solidFill>
            </a:endParaRPr>
          </a:p>
          <a:p>
            <a:pPr lvl="2"/>
            <a:r>
              <a:rPr lang="zh-CN" altLang="en-US" sz="2400" dirty="0" smtClean="0">
                <a:solidFill>
                  <a:schemeClr val="tx1"/>
                </a:solidFill>
              </a:rPr>
              <a:t>如何保持本国文化的独立性、增强国家文化软实力，成为重大课题</a:t>
            </a:r>
            <a:endParaRPr lang="en-US" altLang="zh-CN" sz="2400" dirty="0" smtClean="0">
              <a:solidFill>
                <a:schemeClr val="tx1"/>
              </a:solidFill>
            </a:endParaRPr>
          </a:p>
        </p:txBody>
      </p:sp>
    </p:spTree>
    <p:extLst>
      <p:ext uri="{BB962C8B-B14F-4D97-AF65-F5344CB8AC3E}">
        <p14:creationId xmlns:p14="http://schemas.microsoft.com/office/powerpoint/2010/main" val="156367251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53" presetClass="entr" presetSubtype="16"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 calcmode="lin" valueType="num">
                                      <p:cBhvr>
                                        <p:cTn id="10" dur="500" fill="hold"/>
                                        <p:tgtEl>
                                          <p:spTgt spid="46"/>
                                        </p:tgtEl>
                                        <p:attrNameLst>
                                          <p:attrName>ppt_w</p:attrName>
                                        </p:attrNameLst>
                                      </p:cBhvr>
                                      <p:tavLst>
                                        <p:tav tm="0">
                                          <p:val>
                                            <p:fltVal val="0"/>
                                          </p:val>
                                        </p:tav>
                                        <p:tav tm="100000">
                                          <p:val>
                                            <p:strVal val="#ppt_w"/>
                                          </p:val>
                                        </p:tav>
                                      </p:tavLst>
                                    </p:anim>
                                    <p:anim calcmode="lin" valueType="num">
                                      <p:cBhvr>
                                        <p:cTn id="11" dur="500" fill="hold"/>
                                        <p:tgtEl>
                                          <p:spTgt spid="46"/>
                                        </p:tgtEl>
                                        <p:attrNameLst>
                                          <p:attrName>ppt_h</p:attrName>
                                        </p:attrNameLst>
                                      </p:cBhvr>
                                      <p:tavLst>
                                        <p:tav tm="0">
                                          <p:val>
                                            <p:fltVal val="0"/>
                                          </p:val>
                                        </p:tav>
                                        <p:tav tm="100000">
                                          <p:val>
                                            <p:strVal val="#ppt_h"/>
                                          </p:val>
                                        </p:tav>
                                      </p:tavLst>
                                    </p:anim>
                                    <p:animEffect transition="in" filter="fade">
                                      <p:cBhvr>
                                        <p:cTn id="12" dur="500"/>
                                        <p:tgtEl>
                                          <p:spTgt spid="46"/>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0-#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par>
                                <p:cTn id="18" presetID="2" presetClass="entr" presetSubtype="3"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0-#ppt_h/2"/>
                                          </p:val>
                                        </p:tav>
                                        <p:tav tm="100000">
                                          <p:val>
                                            <p:strVal val="#ppt_y"/>
                                          </p:val>
                                        </p:tav>
                                      </p:tavLst>
                                    </p:anim>
                                  </p:childTnLst>
                                </p:cTn>
                              </p:par>
                              <p:par>
                                <p:cTn id="22" presetID="2" presetClass="entr" presetSubtype="2" fill="hold" nodeType="withEffect">
                                  <p:stCondLst>
                                    <p:cond delay="2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1+#ppt_w/2"/>
                                          </p:val>
                                        </p:tav>
                                        <p:tav tm="100000">
                                          <p:val>
                                            <p:strVal val="#ppt_x"/>
                                          </p:val>
                                        </p:tav>
                                      </p:tavLst>
                                    </p:anim>
                                    <p:anim calcmode="lin" valueType="num">
                                      <p:cBhvr additive="base">
                                        <p:cTn id="25" dur="500" fill="hold"/>
                                        <p:tgtEl>
                                          <p:spTgt spid="24"/>
                                        </p:tgtEl>
                                        <p:attrNameLst>
                                          <p:attrName>ppt_y</p:attrName>
                                        </p:attrNameLst>
                                      </p:cBhvr>
                                      <p:tavLst>
                                        <p:tav tm="0">
                                          <p:val>
                                            <p:strVal val="#ppt_y"/>
                                          </p:val>
                                        </p:tav>
                                        <p:tav tm="100000">
                                          <p:val>
                                            <p:strVal val="#ppt_y"/>
                                          </p:val>
                                        </p:tav>
                                      </p:tavLst>
                                    </p:anim>
                                  </p:childTnLst>
                                </p:cTn>
                              </p:par>
                              <p:par>
                                <p:cTn id="26" presetID="2" presetClass="entr" presetSubtype="6" fill="hold" nodeType="withEffect">
                                  <p:stCondLst>
                                    <p:cond delay="40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1+#ppt_w/2"/>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childTnLst>
                          </p:cTn>
                        </p:par>
                        <p:par>
                          <p:cTn id="30" fill="hold">
                            <p:stCondLst>
                              <p:cond delay="14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49" name="Group 21"/>
          <p:cNvGrpSpPr>
            <a:grpSpLocks/>
          </p:cNvGrpSpPr>
          <p:nvPr/>
        </p:nvGrpSpPr>
        <p:grpSpPr bwMode="auto">
          <a:xfrm rot="10800000">
            <a:off x="621147" y="4525636"/>
            <a:ext cx="11570853" cy="3211285"/>
            <a:chOff x="44" y="-294"/>
            <a:chExt cx="5812" cy="1593"/>
          </a:xfrm>
        </p:grpSpPr>
        <p:pic>
          <p:nvPicPr>
            <p:cNvPr id="14" name="图片 13"/>
            <p:cNvPicPr>
              <a:picLocks noChangeAspect="1"/>
            </p:cNvPicPr>
            <p:nvPr/>
          </p:nvPicPr>
          <p:blipFill>
            <a:blip r:embed="rId2" cstate="print">
              <a:duotone>
                <a:schemeClr val="accent1">
                  <a:shade val="45000"/>
                  <a:satMod val="135000"/>
                </a:schemeClr>
                <a:prstClr val="white"/>
              </a:duotone>
              <a:extLst/>
            </a:blip>
            <a:stretch>
              <a:fillRect/>
            </a:stretch>
          </p:blipFill>
          <p:spPr>
            <a:xfrm rot="18986837" flipH="1">
              <a:off x="2660" y="702"/>
              <a:ext cx="374" cy="540"/>
            </a:xfrm>
            <a:prstGeom prst="rect">
              <a:avLst/>
            </a:prstGeom>
          </p:spPr>
        </p:pic>
        <p:pic>
          <p:nvPicPr>
            <p:cNvPr id="15" name="图片 14"/>
            <p:cNvPicPr>
              <a:picLocks noChangeAspect="1"/>
            </p:cNvPicPr>
            <p:nvPr/>
          </p:nvPicPr>
          <p:blipFill>
            <a:blip r:embed="rId3" cstate="print">
              <a:duotone>
                <a:schemeClr val="accent1">
                  <a:shade val="45000"/>
                  <a:satMod val="135000"/>
                </a:schemeClr>
                <a:prstClr val="white"/>
              </a:duotone>
              <a:extLst/>
            </a:blip>
            <a:stretch>
              <a:fillRect/>
            </a:stretch>
          </p:blipFill>
          <p:spPr>
            <a:xfrm rot="14173607">
              <a:off x="3084" y="572"/>
              <a:ext cx="188" cy="327"/>
            </a:xfrm>
            <a:prstGeom prst="rect">
              <a:avLst/>
            </a:prstGeom>
          </p:spPr>
        </p:pic>
        <p:sp>
          <p:nvSpPr>
            <p:cNvPr id="16" name="五角星 15"/>
            <p:cNvSpPr/>
            <p:nvPr/>
          </p:nvSpPr>
          <p:spPr>
            <a:xfrm>
              <a:off x="2708" y="350"/>
              <a:ext cx="165" cy="173"/>
            </a:xfrm>
            <a:prstGeom prst="star5">
              <a:avLst/>
            </a:prstGeom>
            <a:solidFill>
              <a:srgbClr val="D3990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8" name="图片 17"/>
            <p:cNvPicPr>
              <a:picLocks noChangeAspect="1"/>
            </p:cNvPicPr>
            <p:nvPr/>
          </p:nvPicPr>
          <p:blipFill>
            <a:blip r:embed="rId4" cstate="print">
              <a:duotone>
                <a:schemeClr val="accent1">
                  <a:shade val="45000"/>
                  <a:satMod val="135000"/>
                </a:schemeClr>
                <a:prstClr val="white"/>
              </a:duotone>
              <a:extLst/>
            </a:blip>
            <a:stretch>
              <a:fillRect/>
            </a:stretch>
          </p:blipFill>
          <p:spPr>
            <a:xfrm rot="18904180">
              <a:off x="2875" y="265"/>
              <a:ext cx="266" cy="174"/>
            </a:xfrm>
            <a:prstGeom prst="rect">
              <a:avLst/>
            </a:prstGeom>
          </p:spPr>
        </p:pic>
        <p:pic>
          <p:nvPicPr>
            <p:cNvPr id="19" name="图片 18"/>
            <p:cNvPicPr>
              <a:picLocks noChangeAspect="1"/>
            </p:cNvPicPr>
            <p:nvPr/>
          </p:nvPicPr>
          <p:blipFill>
            <a:blip r:embed="rId5" cstate="print">
              <a:duotone>
                <a:schemeClr val="accent2">
                  <a:shade val="45000"/>
                  <a:satMod val="135000"/>
                </a:schemeClr>
                <a:prstClr val="white"/>
              </a:duotone>
              <a:extLst/>
            </a:blip>
            <a:stretch>
              <a:fillRect/>
            </a:stretch>
          </p:blipFill>
          <p:spPr>
            <a:xfrm>
              <a:off x="3113" y="401"/>
              <a:ext cx="157" cy="157"/>
            </a:xfrm>
            <a:prstGeom prst="rect">
              <a:avLst/>
            </a:prstGeom>
          </p:spPr>
        </p:pic>
        <p:pic>
          <p:nvPicPr>
            <p:cNvPr id="20" name="图片 19"/>
            <p:cNvPicPr>
              <a:picLocks noChangeAspect="1"/>
            </p:cNvPicPr>
            <p:nvPr/>
          </p:nvPicPr>
          <p:blipFill>
            <a:blip r:embed="rId6" cstate="print">
              <a:duotone>
                <a:schemeClr val="accent1">
                  <a:shade val="45000"/>
                  <a:satMod val="135000"/>
                </a:schemeClr>
                <a:prstClr val="white"/>
              </a:duotone>
              <a:extLst/>
            </a:blip>
            <a:stretch>
              <a:fillRect/>
            </a:stretch>
          </p:blipFill>
          <p:spPr>
            <a:xfrm>
              <a:off x="3195" y="192"/>
              <a:ext cx="576" cy="576"/>
            </a:xfrm>
            <a:prstGeom prst="rect">
              <a:avLst/>
            </a:prstGeom>
          </p:spPr>
        </p:pic>
        <p:pic>
          <p:nvPicPr>
            <p:cNvPr id="21" name="图片 20"/>
            <p:cNvPicPr>
              <a:picLocks noChangeAspect="1"/>
            </p:cNvPicPr>
            <p:nvPr/>
          </p:nvPicPr>
          <p:blipFill>
            <a:blip r:embed="rId7" cstate="print">
              <a:duotone>
                <a:schemeClr val="accent6">
                  <a:shade val="45000"/>
                  <a:satMod val="135000"/>
                </a:schemeClr>
                <a:prstClr val="white"/>
              </a:duotone>
              <a:extLst/>
            </a:blip>
            <a:stretch>
              <a:fillRect/>
            </a:stretch>
          </p:blipFill>
          <p:spPr>
            <a:xfrm>
              <a:off x="3440" y="581"/>
              <a:ext cx="117" cy="117"/>
            </a:xfrm>
            <a:prstGeom prst="rect">
              <a:avLst/>
            </a:prstGeom>
          </p:spPr>
        </p:pic>
        <p:pic>
          <p:nvPicPr>
            <p:cNvPr id="22" name="图片 21"/>
            <p:cNvPicPr>
              <a:picLocks noChangeAspect="1"/>
            </p:cNvPicPr>
            <p:nvPr/>
          </p:nvPicPr>
          <p:blipFill>
            <a:blip r:embed="rId8" cstate="print">
              <a:duotone>
                <a:prstClr val="black"/>
                <a:schemeClr val="accent6">
                  <a:tint val="45000"/>
                  <a:satMod val="400000"/>
                </a:schemeClr>
              </a:duotone>
              <a:extLst/>
            </a:blip>
            <a:stretch>
              <a:fillRect/>
            </a:stretch>
          </p:blipFill>
          <p:spPr>
            <a:xfrm>
              <a:off x="3763" y="412"/>
              <a:ext cx="329" cy="196"/>
            </a:xfrm>
            <a:prstGeom prst="rect">
              <a:avLst/>
            </a:prstGeom>
          </p:spPr>
        </p:pic>
        <p:pic>
          <p:nvPicPr>
            <p:cNvPr id="23" name="图片 22"/>
            <p:cNvPicPr>
              <a:picLocks noChangeAspect="1"/>
            </p:cNvPicPr>
            <p:nvPr/>
          </p:nvPicPr>
          <p:blipFill>
            <a:blip r:embed="rId9" cstate="print">
              <a:duotone>
                <a:schemeClr val="accent1">
                  <a:shade val="45000"/>
                  <a:satMod val="135000"/>
                </a:schemeClr>
                <a:prstClr val="white"/>
              </a:duotone>
              <a:extLst/>
            </a:blip>
            <a:stretch>
              <a:fillRect/>
            </a:stretch>
          </p:blipFill>
          <p:spPr>
            <a:xfrm>
              <a:off x="4175" y="128"/>
              <a:ext cx="308" cy="226"/>
            </a:xfrm>
            <a:prstGeom prst="rect">
              <a:avLst/>
            </a:prstGeom>
          </p:spPr>
        </p:pic>
        <p:pic>
          <p:nvPicPr>
            <p:cNvPr id="24" name="图片 23"/>
            <p:cNvPicPr>
              <a:picLocks noChangeAspect="1"/>
            </p:cNvPicPr>
            <p:nvPr/>
          </p:nvPicPr>
          <p:blipFill>
            <a:blip r:embed="rId10" cstate="print">
              <a:duotone>
                <a:schemeClr val="accent4">
                  <a:shade val="45000"/>
                  <a:satMod val="135000"/>
                </a:schemeClr>
                <a:prstClr val="white"/>
              </a:duotone>
              <a:extLst/>
            </a:blip>
            <a:stretch>
              <a:fillRect/>
            </a:stretch>
          </p:blipFill>
          <p:spPr>
            <a:xfrm>
              <a:off x="3766" y="0"/>
              <a:ext cx="322" cy="323"/>
            </a:xfrm>
            <a:prstGeom prst="rect">
              <a:avLst/>
            </a:prstGeom>
          </p:spPr>
        </p:pic>
        <p:pic>
          <p:nvPicPr>
            <p:cNvPr id="22560" name="图片 24"/>
            <p:cNvPicPr>
              <a:picLocks noChangeAspect="1"/>
            </p:cNvPicPr>
            <p:nvPr/>
          </p:nvPicPr>
          <p:blipFill>
            <a:blip r:embed="rId11"/>
            <a:srcRect/>
            <a:stretch>
              <a:fillRect/>
            </a:stretch>
          </p:blipFill>
          <p:spPr bwMode="auto">
            <a:xfrm>
              <a:off x="4308" y="382"/>
              <a:ext cx="254" cy="256"/>
            </a:xfrm>
            <a:prstGeom prst="rect">
              <a:avLst/>
            </a:prstGeom>
            <a:noFill/>
            <a:ln w="9525">
              <a:noFill/>
              <a:miter lim="800000"/>
              <a:headEnd/>
              <a:tailEnd/>
            </a:ln>
          </p:spPr>
        </p:pic>
        <p:pic>
          <p:nvPicPr>
            <p:cNvPr id="26" name="图片 25"/>
            <p:cNvPicPr>
              <a:picLocks noChangeAspect="1"/>
            </p:cNvPicPr>
            <p:nvPr/>
          </p:nvPicPr>
          <p:blipFill>
            <a:blip r:embed="rId12" cstate="print">
              <a:duotone>
                <a:schemeClr val="accent4">
                  <a:shade val="45000"/>
                  <a:satMod val="135000"/>
                </a:schemeClr>
                <a:prstClr val="white"/>
              </a:duotone>
              <a:extLst/>
            </a:blip>
            <a:stretch>
              <a:fillRect/>
            </a:stretch>
          </p:blipFill>
          <p:spPr>
            <a:xfrm>
              <a:off x="2420" y="236"/>
              <a:ext cx="242" cy="244"/>
            </a:xfrm>
            <a:prstGeom prst="rect">
              <a:avLst/>
            </a:prstGeom>
          </p:spPr>
        </p:pic>
        <p:pic>
          <p:nvPicPr>
            <p:cNvPr id="28" name="图片 27"/>
            <p:cNvPicPr>
              <a:picLocks noChangeAspect="1"/>
            </p:cNvPicPr>
            <p:nvPr/>
          </p:nvPicPr>
          <p:blipFill>
            <a:blip r:embed="rId3" cstate="print">
              <a:duotone>
                <a:schemeClr val="accent1">
                  <a:shade val="45000"/>
                  <a:satMod val="135000"/>
                </a:schemeClr>
                <a:prstClr val="white"/>
              </a:duotone>
              <a:extLst/>
            </a:blip>
            <a:stretch>
              <a:fillRect/>
            </a:stretch>
          </p:blipFill>
          <p:spPr>
            <a:xfrm rot="14173607">
              <a:off x="2758" y="-68"/>
              <a:ext cx="232" cy="405"/>
            </a:xfrm>
            <a:prstGeom prst="rect">
              <a:avLst/>
            </a:prstGeom>
          </p:spPr>
        </p:pic>
        <p:pic>
          <p:nvPicPr>
            <p:cNvPr id="29" name="图片 28"/>
            <p:cNvPicPr>
              <a:picLocks noChangeAspect="1"/>
            </p:cNvPicPr>
            <p:nvPr/>
          </p:nvPicPr>
          <p:blipFill>
            <a:blip r:embed="rId13" cstate="print">
              <a:duotone>
                <a:schemeClr val="accent1">
                  <a:shade val="45000"/>
                  <a:satMod val="135000"/>
                </a:schemeClr>
                <a:prstClr val="white"/>
              </a:duotone>
              <a:extLst/>
            </a:blip>
            <a:stretch>
              <a:fillRect/>
            </a:stretch>
          </p:blipFill>
          <p:spPr>
            <a:xfrm>
              <a:off x="2371" y="159"/>
              <a:ext cx="333" cy="271"/>
            </a:xfrm>
            <a:prstGeom prst="rect">
              <a:avLst/>
            </a:prstGeom>
          </p:spPr>
        </p:pic>
        <p:pic>
          <p:nvPicPr>
            <p:cNvPr id="30" name="图片 29"/>
            <p:cNvPicPr>
              <a:picLocks noChangeAspect="1"/>
            </p:cNvPicPr>
            <p:nvPr/>
          </p:nvPicPr>
          <p:blipFill>
            <a:blip r:embed="rId14" cstate="print">
              <a:duotone>
                <a:schemeClr val="accent1">
                  <a:shade val="45000"/>
                  <a:satMod val="135000"/>
                </a:schemeClr>
                <a:prstClr val="white"/>
              </a:duotone>
              <a:extLst/>
            </a:blip>
            <a:stretch>
              <a:fillRect/>
            </a:stretch>
          </p:blipFill>
          <p:spPr>
            <a:xfrm rot="3481104">
              <a:off x="1641" y="125"/>
              <a:ext cx="242" cy="344"/>
            </a:xfrm>
            <a:prstGeom prst="rect">
              <a:avLst/>
            </a:prstGeom>
          </p:spPr>
        </p:pic>
        <p:pic>
          <p:nvPicPr>
            <p:cNvPr id="31" name="图片 30"/>
            <p:cNvPicPr>
              <a:picLocks noChangeAspect="1"/>
            </p:cNvPicPr>
            <p:nvPr/>
          </p:nvPicPr>
          <p:blipFill>
            <a:blip r:embed="rId15" cstate="print">
              <a:duotone>
                <a:schemeClr val="accent1">
                  <a:shade val="45000"/>
                  <a:satMod val="135000"/>
                </a:schemeClr>
                <a:prstClr val="white"/>
              </a:duotone>
              <a:extLst/>
            </a:blip>
            <a:stretch>
              <a:fillRect/>
            </a:stretch>
          </p:blipFill>
          <p:spPr>
            <a:xfrm>
              <a:off x="1859" y="552"/>
              <a:ext cx="223" cy="207"/>
            </a:xfrm>
            <a:prstGeom prst="rect">
              <a:avLst/>
            </a:prstGeom>
          </p:spPr>
        </p:pic>
        <p:pic>
          <p:nvPicPr>
            <p:cNvPr id="32" name="图片 31"/>
            <p:cNvPicPr>
              <a:picLocks noChangeAspect="1"/>
            </p:cNvPicPr>
            <p:nvPr/>
          </p:nvPicPr>
          <p:blipFill>
            <a:blip r:embed="rId16" cstate="print">
              <a:duotone>
                <a:schemeClr val="accent1">
                  <a:shade val="45000"/>
                  <a:satMod val="135000"/>
                </a:schemeClr>
                <a:prstClr val="white"/>
              </a:duotone>
              <a:extLst/>
            </a:blip>
            <a:stretch>
              <a:fillRect/>
            </a:stretch>
          </p:blipFill>
          <p:spPr>
            <a:xfrm>
              <a:off x="2054" y="76"/>
              <a:ext cx="281" cy="281"/>
            </a:xfrm>
            <a:prstGeom prst="rect">
              <a:avLst/>
            </a:prstGeom>
          </p:spPr>
        </p:pic>
        <p:pic>
          <p:nvPicPr>
            <p:cNvPr id="33" name="图片 32"/>
            <p:cNvPicPr>
              <a:picLocks noChangeAspect="1"/>
            </p:cNvPicPr>
            <p:nvPr/>
          </p:nvPicPr>
          <p:blipFill>
            <a:blip r:embed="rId17" cstate="print">
              <a:duotone>
                <a:schemeClr val="accent1">
                  <a:shade val="45000"/>
                  <a:satMod val="135000"/>
                </a:schemeClr>
                <a:prstClr val="white"/>
              </a:duotone>
              <a:extLst/>
            </a:blip>
            <a:stretch>
              <a:fillRect/>
            </a:stretch>
          </p:blipFill>
          <p:spPr>
            <a:xfrm>
              <a:off x="5027" y="-10"/>
              <a:ext cx="226" cy="227"/>
            </a:xfrm>
            <a:prstGeom prst="rect">
              <a:avLst/>
            </a:prstGeom>
          </p:spPr>
        </p:pic>
        <p:pic>
          <p:nvPicPr>
            <p:cNvPr id="34" name="图片 33"/>
            <p:cNvPicPr>
              <a:picLocks noChangeAspect="1"/>
            </p:cNvPicPr>
            <p:nvPr/>
          </p:nvPicPr>
          <p:blipFill>
            <a:blip r:embed="rId18" cstate="print">
              <a:duotone>
                <a:schemeClr val="accent2">
                  <a:shade val="45000"/>
                  <a:satMod val="135000"/>
                </a:schemeClr>
                <a:prstClr val="white"/>
              </a:duotone>
              <a:extLst/>
            </a:blip>
            <a:stretch>
              <a:fillRect/>
            </a:stretch>
          </p:blipFill>
          <p:spPr>
            <a:xfrm>
              <a:off x="1060" y="-40"/>
              <a:ext cx="270" cy="270"/>
            </a:xfrm>
            <a:prstGeom prst="rect">
              <a:avLst/>
            </a:prstGeom>
          </p:spPr>
        </p:pic>
        <p:pic>
          <p:nvPicPr>
            <p:cNvPr id="35" name="图片 34"/>
            <p:cNvPicPr>
              <a:picLocks noChangeAspect="1"/>
            </p:cNvPicPr>
            <p:nvPr/>
          </p:nvPicPr>
          <p:blipFill>
            <a:blip r:embed="rId19" cstate="print">
              <a:duotone>
                <a:schemeClr val="accent4">
                  <a:shade val="45000"/>
                  <a:satMod val="135000"/>
                </a:schemeClr>
                <a:prstClr val="white"/>
              </a:duotone>
              <a:extLst/>
            </a:blip>
            <a:stretch>
              <a:fillRect/>
            </a:stretch>
          </p:blipFill>
          <p:spPr>
            <a:xfrm>
              <a:off x="3079" y="10"/>
              <a:ext cx="247" cy="243"/>
            </a:xfrm>
            <a:prstGeom prst="rect">
              <a:avLst/>
            </a:prstGeom>
          </p:spPr>
        </p:pic>
        <p:pic>
          <p:nvPicPr>
            <p:cNvPr id="36" name="图片 35"/>
            <p:cNvPicPr>
              <a:picLocks noChangeAspect="1"/>
            </p:cNvPicPr>
            <p:nvPr/>
          </p:nvPicPr>
          <p:blipFill>
            <a:blip r:embed="rId20" cstate="print">
              <a:duotone>
                <a:schemeClr val="accent1">
                  <a:shade val="45000"/>
                  <a:satMod val="135000"/>
                </a:schemeClr>
                <a:prstClr val="white"/>
              </a:duotone>
              <a:extLst/>
            </a:blip>
            <a:stretch>
              <a:fillRect/>
            </a:stretch>
          </p:blipFill>
          <p:spPr>
            <a:xfrm>
              <a:off x="600" y="33"/>
              <a:ext cx="369" cy="368"/>
            </a:xfrm>
            <a:prstGeom prst="rect">
              <a:avLst/>
            </a:prstGeom>
          </p:spPr>
        </p:pic>
        <p:pic>
          <p:nvPicPr>
            <p:cNvPr id="37" name="图片 36"/>
            <p:cNvPicPr>
              <a:picLocks noChangeAspect="1"/>
            </p:cNvPicPr>
            <p:nvPr/>
          </p:nvPicPr>
          <p:blipFill>
            <a:blip r:embed="rId21" cstate="print">
              <a:duotone>
                <a:schemeClr val="accent6">
                  <a:shade val="45000"/>
                  <a:satMod val="135000"/>
                </a:schemeClr>
                <a:prstClr val="white"/>
              </a:duotone>
              <a:extLst/>
            </a:blip>
            <a:stretch>
              <a:fillRect/>
            </a:stretch>
          </p:blipFill>
          <p:spPr>
            <a:xfrm>
              <a:off x="2205" y="447"/>
              <a:ext cx="132" cy="230"/>
            </a:xfrm>
            <a:prstGeom prst="rect">
              <a:avLst/>
            </a:prstGeom>
          </p:spPr>
        </p:pic>
        <p:pic>
          <p:nvPicPr>
            <p:cNvPr id="38" name="图片 37"/>
            <p:cNvPicPr>
              <a:picLocks noChangeAspect="1"/>
            </p:cNvPicPr>
            <p:nvPr/>
          </p:nvPicPr>
          <p:blipFill>
            <a:blip r:embed="rId22" cstate="print">
              <a:duotone>
                <a:schemeClr val="accent1">
                  <a:shade val="45000"/>
                  <a:satMod val="135000"/>
                </a:schemeClr>
                <a:prstClr val="white"/>
              </a:duotone>
              <a:extLst/>
            </a:blip>
            <a:stretch>
              <a:fillRect/>
            </a:stretch>
          </p:blipFill>
          <p:spPr>
            <a:xfrm>
              <a:off x="5321" y="-139"/>
              <a:ext cx="218" cy="290"/>
            </a:xfrm>
            <a:prstGeom prst="rect">
              <a:avLst/>
            </a:prstGeom>
          </p:spPr>
        </p:pic>
        <p:pic>
          <p:nvPicPr>
            <p:cNvPr id="39" name="图片 38"/>
            <p:cNvPicPr>
              <a:picLocks noChangeAspect="1"/>
            </p:cNvPicPr>
            <p:nvPr/>
          </p:nvPicPr>
          <p:blipFill>
            <a:blip r:embed="rId4" cstate="print">
              <a:duotone>
                <a:schemeClr val="accent1">
                  <a:shade val="45000"/>
                  <a:satMod val="135000"/>
                </a:schemeClr>
                <a:prstClr val="white"/>
              </a:duotone>
              <a:extLst/>
            </a:blip>
            <a:stretch>
              <a:fillRect/>
            </a:stretch>
          </p:blipFill>
          <p:spPr>
            <a:xfrm rot="2280487">
              <a:off x="258" y="41"/>
              <a:ext cx="267" cy="174"/>
            </a:xfrm>
            <a:prstGeom prst="rect">
              <a:avLst/>
            </a:prstGeom>
          </p:spPr>
        </p:pic>
        <p:pic>
          <p:nvPicPr>
            <p:cNvPr id="40" name="图片 39"/>
            <p:cNvPicPr>
              <a:picLocks noChangeAspect="1"/>
            </p:cNvPicPr>
            <p:nvPr/>
          </p:nvPicPr>
          <p:blipFill>
            <a:blip r:embed="rId8" cstate="print">
              <a:duotone>
                <a:prstClr val="black"/>
                <a:schemeClr val="accent6">
                  <a:tint val="45000"/>
                  <a:satMod val="400000"/>
                </a:schemeClr>
              </a:duotone>
              <a:extLst/>
            </a:blip>
            <a:stretch>
              <a:fillRect/>
            </a:stretch>
          </p:blipFill>
          <p:spPr>
            <a:xfrm>
              <a:off x="1392" y="-39"/>
              <a:ext cx="330" cy="196"/>
            </a:xfrm>
            <a:prstGeom prst="rect">
              <a:avLst/>
            </a:prstGeom>
          </p:spPr>
        </p:pic>
        <p:pic>
          <p:nvPicPr>
            <p:cNvPr id="41" name="图片 40"/>
            <p:cNvPicPr>
              <a:picLocks noChangeAspect="1"/>
            </p:cNvPicPr>
            <p:nvPr/>
          </p:nvPicPr>
          <p:blipFill>
            <a:blip r:embed="rId6" cstate="print">
              <a:duotone>
                <a:schemeClr val="accent1">
                  <a:shade val="45000"/>
                  <a:satMod val="135000"/>
                </a:schemeClr>
                <a:prstClr val="white"/>
              </a:duotone>
              <a:extLst/>
            </a:blip>
            <a:stretch>
              <a:fillRect/>
            </a:stretch>
          </p:blipFill>
          <p:spPr>
            <a:xfrm rot="10800000">
              <a:off x="2007" y="401"/>
              <a:ext cx="575" cy="576"/>
            </a:xfrm>
            <a:prstGeom prst="rect">
              <a:avLst/>
            </a:prstGeom>
          </p:spPr>
        </p:pic>
        <p:pic>
          <p:nvPicPr>
            <p:cNvPr id="42" name="图片 41"/>
            <p:cNvPicPr>
              <a:picLocks noChangeAspect="1"/>
            </p:cNvPicPr>
            <p:nvPr/>
          </p:nvPicPr>
          <p:blipFill>
            <a:blip r:embed="rId10" cstate="print">
              <a:duotone>
                <a:schemeClr val="accent4">
                  <a:shade val="45000"/>
                  <a:satMod val="135000"/>
                </a:schemeClr>
                <a:prstClr val="white"/>
              </a:duotone>
              <a:extLst/>
            </a:blip>
            <a:stretch>
              <a:fillRect/>
            </a:stretch>
          </p:blipFill>
          <p:spPr>
            <a:xfrm>
              <a:off x="1208" y="304"/>
              <a:ext cx="323" cy="323"/>
            </a:xfrm>
            <a:prstGeom prst="rect">
              <a:avLst/>
            </a:prstGeom>
          </p:spPr>
        </p:pic>
        <p:pic>
          <p:nvPicPr>
            <p:cNvPr id="43" name="图片 42"/>
            <p:cNvPicPr>
              <a:picLocks noChangeAspect="1"/>
            </p:cNvPicPr>
            <p:nvPr/>
          </p:nvPicPr>
          <p:blipFill>
            <a:blip r:embed="rId23" cstate="print">
              <a:duotone>
                <a:schemeClr val="accent6">
                  <a:shade val="45000"/>
                  <a:satMod val="135000"/>
                </a:schemeClr>
                <a:prstClr val="white"/>
              </a:duotone>
              <a:extLst/>
            </a:blip>
            <a:stretch>
              <a:fillRect/>
            </a:stretch>
          </p:blipFill>
          <p:spPr>
            <a:xfrm>
              <a:off x="1325" y="381"/>
              <a:ext cx="87" cy="152"/>
            </a:xfrm>
            <a:prstGeom prst="rect">
              <a:avLst/>
            </a:prstGeom>
          </p:spPr>
        </p:pic>
        <p:pic>
          <p:nvPicPr>
            <p:cNvPr id="45" name="图片 44"/>
            <p:cNvPicPr>
              <a:picLocks noChangeAspect="1"/>
            </p:cNvPicPr>
            <p:nvPr/>
          </p:nvPicPr>
          <p:blipFill>
            <a:blip r:embed="rId15" cstate="print">
              <a:duotone>
                <a:schemeClr val="accent1">
                  <a:shade val="45000"/>
                  <a:satMod val="135000"/>
                </a:schemeClr>
                <a:prstClr val="white"/>
              </a:duotone>
              <a:extLst/>
            </a:blip>
            <a:stretch>
              <a:fillRect/>
            </a:stretch>
          </p:blipFill>
          <p:spPr>
            <a:xfrm rot="4866620">
              <a:off x="3447" y="-47"/>
              <a:ext cx="224" cy="208"/>
            </a:xfrm>
            <a:prstGeom prst="rect">
              <a:avLst/>
            </a:prstGeom>
          </p:spPr>
        </p:pic>
        <p:pic>
          <p:nvPicPr>
            <p:cNvPr id="46" name="图片 45"/>
            <p:cNvPicPr>
              <a:picLocks noChangeAspect="1"/>
            </p:cNvPicPr>
            <p:nvPr/>
          </p:nvPicPr>
          <p:blipFill>
            <a:blip r:embed="rId15" cstate="print">
              <a:duotone>
                <a:schemeClr val="accent1">
                  <a:shade val="45000"/>
                  <a:satMod val="135000"/>
                </a:schemeClr>
                <a:prstClr val="white"/>
              </a:duotone>
              <a:extLst/>
            </a:blip>
            <a:stretch>
              <a:fillRect/>
            </a:stretch>
          </p:blipFill>
          <p:spPr>
            <a:xfrm>
              <a:off x="4726" y="24"/>
              <a:ext cx="224" cy="207"/>
            </a:xfrm>
            <a:prstGeom prst="rect">
              <a:avLst/>
            </a:prstGeom>
          </p:spPr>
        </p:pic>
        <p:pic>
          <p:nvPicPr>
            <p:cNvPr id="47" name="图片 46"/>
            <p:cNvPicPr>
              <a:picLocks noChangeAspect="1"/>
            </p:cNvPicPr>
            <p:nvPr/>
          </p:nvPicPr>
          <p:blipFill>
            <a:blip r:embed="rId24" cstate="print">
              <a:duotone>
                <a:schemeClr val="accent1">
                  <a:shade val="45000"/>
                  <a:satMod val="135000"/>
                </a:schemeClr>
                <a:prstClr val="white"/>
              </a:duotone>
              <a:extLst/>
            </a:blip>
            <a:stretch>
              <a:fillRect/>
            </a:stretch>
          </p:blipFill>
          <p:spPr>
            <a:xfrm rot="2842783">
              <a:off x="4162" y="517"/>
              <a:ext cx="144" cy="205"/>
            </a:xfrm>
            <a:prstGeom prst="rect">
              <a:avLst/>
            </a:prstGeom>
          </p:spPr>
        </p:pic>
        <p:pic>
          <p:nvPicPr>
            <p:cNvPr id="48" name="图片 47"/>
            <p:cNvPicPr>
              <a:picLocks noChangeAspect="1"/>
            </p:cNvPicPr>
            <p:nvPr/>
          </p:nvPicPr>
          <p:blipFill>
            <a:blip r:embed="rId25" cstate="print">
              <a:duotone>
                <a:schemeClr val="accent4">
                  <a:shade val="45000"/>
                  <a:satMod val="135000"/>
                </a:schemeClr>
                <a:prstClr val="white"/>
              </a:duotone>
              <a:extLst/>
            </a:blip>
            <a:stretch>
              <a:fillRect/>
            </a:stretch>
          </p:blipFill>
          <p:spPr>
            <a:xfrm rot="14964289">
              <a:off x="3729" y="645"/>
              <a:ext cx="200" cy="196"/>
            </a:xfrm>
            <a:prstGeom prst="rect">
              <a:avLst/>
            </a:prstGeom>
          </p:spPr>
        </p:pic>
        <p:pic>
          <p:nvPicPr>
            <p:cNvPr id="49" name="图片 48"/>
            <p:cNvPicPr>
              <a:picLocks noChangeAspect="1"/>
            </p:cNvPicPr>
            <p:nvPr/>
          </p:nvPicPr>
          <p:blipFill>
            <a:blip r:embed="rId17" cstate="print">
              <a:duotone>
                <a:schemeClr val="accent1">
                  <a:shade val="45000"/>
                  <a:satMod val="135000"/>
                </a:schemeClr>
                <a:prstClr val="white"/>
              </a:duotone>
              <a:extLst/>
            </a:blip>
            <a:stretch>
              <a:fillRect/>
            </a:stretch>
          </p:blipFill>
          <p:spPr>
            <a:xfrm>
              <a:off x="2282" y="-73"/>
              <a:ext cx="226" cy="226"/>
            </a:xfrm>
            <a:prstGeom prst="rect">
              <a:avLst/>
            </a:prstGeom>
          </p:spPr>
        </p:pic>
        <p:pic>
          <p:nvPicPr>
            <p:cNvPr id="50" name="图片 49"/>
            <p:cNvPicPr>
              <a:picLocks noChangeAspect="1"/>
            </p:cNvPicPr>
            <p:nvPr/>
          </p:nvPicPr>
          <p:blipFill>
            <a:blip r:embed="rId18" cstate="print">
              <a:duotone>
                <a:schemeClr val="accent1">
                  <a:shade val="45000"/>
                  <a:satMod val="135000"/>
                </a:schemeClr>
                <a:prstClr val="white"/>
              </a:duotone>
              <a:extLst/>
            </a:blip>
            <a:stretch>
              <a:fillRect/>
            </a:stretch>
          </p:blipFill>
          <p:spPr>
            <a:xfrm>
              <a:off x="1930" y="271"/>
              <a:ext cx="270" cy="270"/>
            </a:xfrm>
            <a:prstGeom prst="rect">
              <a:avLst/>
            </a:prstGeom>
          </p:spPr>
        </p:pic>
        <p:pic>
          <p:nvPicPr>
            <p:cNvPr id="51" name="图片 50"/>
            <p:cNvPicPr>
              <a:picLocks noChangeAspect="1"/>
            </p:cNvPicPr>
            <p:nvPr/>
          </p:nvPicPr>
          <p:blipFill>
            <a:blip r:embed="rId3" cstate="print">
              <a:duotone>
                <a:schemeClr val="accent1">
                  <a:shade val="45000"/>
                  <a:satMod val="135000"/>
                </a:schemeClr>
                <a:prstClr val="white"/>
              </a:duotone>
              <a:extLst/>
            </a:blip>
            <a:stretch>
              <a:fillRect/>
            </a:stretch>
          </p:blipFill>
          <p:spPr>
            <a:xfrm rot="14173607">
              <a:off x="1750" y="343"/>
              <a:ext cx="188" cy="327"/>
            </a:xfrm>
            <a:prstGeom prst="rect">
              <a:avLst/>
            </a:prstGeom>
          </p:spPr>
        </p:pic>
        <p:sp>
          <p:nvSpPr>
            <p:cNvPr id="52" name="五角星 51"/>
            <p:cNvSpPr/>
            <p:nvPr/>
          </p:nvSpPr>
          <p:spPr>
            <a:xfrm>
              <a:off x="1913" y="45"/>
              <a:ext cx="136" cy="143"/>
            </a:xfrm>
            <a:prstGeom prst="star5">
              <a:avLst/>
            </a:prstGeom>
            <a:solidFill>
              <a:srgbClr val="D3990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53" name="图片 52"/>
            <p:cNvPicPr>
              <a:picLocks noChangeAspect="1"/>
            </p:cNvPicPr>
            <p:nvPr/>
          </p:nvPicPr>
          <p:blipFill>
            <a:blip r:embed="rId11" cstate="print">
              <a:duotone>
                <a:prstClr val="black"/>
                <a:schemeClr val="accent6">
                  <a:tint val="45000"/>
                  <a:satMod val="400000"/>
                </a:schemeClr>
              </a:duotone>
              <a:extLst/>
            </a:blip>
            <a:stretch>
              <a:fillRect/>
            </a:stretch>
          </p:blipFill>
          <p:spPr>
            <a:xfrm>
              <a:off x="46" y="1"/>
              <a:ext cx="254" cy="257"/>
            </a:xfrm>
            <a:prstGeom prst="rect">
              <a:avLst/>
            </a:prstGeom>
          </p:spPr>
        </p:pic>
        <p:pic>
          <p:nvPicPr>
            <p:cNvPr id="54" name="图片 53"/>
            <p:cNvPicPr>
              <a:picLocks noChangeAspect="1"/>
            </p:cNvPicPr>
            <p:nvPr/>
          </p:nvPicPr>
          <p:blipFill>
            <a:blip r:embed="rId5" cstate="print">
              <a:duotone>
                <a:schemeClr val="accent2">
                  <a:shade val="45000"/>
                  <a:satMod val="135000"/>
                </a:schemeClr>
                <a:prstClr val="white"/>
              </a:duotone>
              <a:extLst/>
            </a:blip>
            <a:stretch>
              <a:fillRect/>
            </a:stretch>
          </p:blipFill>
          <p:spPr>
            <a:xfrm>
              <a:off x="4151" y="-23"/>
              <a:ext cx="157" cy="157"/>
            </a:xfrm>
            <a:prstGeom prst="rect">
              <a:avLst/>
            </a:prstGeom>
          </p:spPr>
        </p:pic>
        <p:pic>
          <p:nvPicPr>
            <p:cNvPr id="55" name="图片 54"/>
            <p:cNvPicPr>
              <a:picLocks noChangeAspect="1"/>
            </p:cNvPicPr>
            <p:nvPr/>
          </p:nvPicPr>
          <p:blipFill>
            <a:blip r:embed="rId3" cstate="print">
              <a:duotone>
                <a:schemeClr val="accent1">
                  <a:shade val="45000"/>
                  <a:satMod val="135000"/>
                </a:schemeClr>
                <a:prstClr val="white"/>
              </a:duotone>
              <a:extLst/>
            </a:blip>
            <a:stretch>
              <a:fillRect/>
            </a:stretch>
          </p:blipFill>
          <p:spPr>
            <a:xfrm rot="14173607">
              <a:off x="4495" y="-116"/>
              <a:ext cx="188" cy="327"/>
            </a:xfrm>
            <a:prstGeom prst="rect">
              <a:avLst/>
            </a:prstGeom>
          </p:spPr>
        </p:pic>
        <p:pic>
          <p:nvPicPr>
            <p:cNvPr id="22589" name="图片 55"/>
            <p:cNvPicPr>
              <a:picLocks noChangeAspect="1"/>
            </p:cNvPicPr>
            <p:nvPr/>
          </p:nvPicPr>
          <p:blipFill>
            <a:blip r:embed="rId11"/>
            <a:srcRect/>
            <a:stretch>
              <a:fillRect/>
            </a:stretch>
          </p:blipFill>
          <p:spPr bwMode="auto">
            <a:xfrm>
              <a:off x="980" y="93"/>
              <a:ext cx="254" cy="257"/>
            </a:xfrm>
            <a:prstGeom prst="rect">
              <a:avLst/>
            </a:prstGeom>
            <a:noFill/>
            <a:ln w="9525">
              <a:noFill/>
              <a:miter lim="800000"/>
              <a:headEnd/>
              <a:tailEnd/>
            </a:ln>
          </p:spPr>
        </p:pic>
        <p:pic>
          <p:nvPicPr>
            <p:cNvPr id="57" name="图片 56"/>
            <p:cNvPicPr>
              <a:picLocks noChangeAspect="1"/>
            </p:cNvPicPr>
            <p:nvPr/>
          </p:nvPicPr>
          <p:blipFill>
            <a:blip r:embed="rId26" cstate="print">
              <a:duotone>
                <a:schemeClr val="accent1">
                  <a:shade val="45000"/>
                  <a:satMod val="135000"/>
                </a:schemeClr>
                <a:prstClr val="white"/>
              </a:duotone>
              <a:extLst/>
            </a:blip>
            <a:stretch>
              <a:fillRect/>
            </a:stretch>
          </p:blipFill>
          <p:spPr>
            <a:xfrm>
              <a:off x="1275" y="182"/>
              <a:ext cx="153" cy="150"/>
            </a:xfrm>
            <a:prstGeom prst="rect">
              <a:avLst/>
            </a:prstGeom>
          </p:spPr>
        </p:pic>
        <p:pic>
          <p:nvPicPr>
            <p:cNvPr id="58" name="图片 57"/>
            <p:cNvPicPr>
              <a:picLocks noChangeAspect="1"/>
            </p:cNvPicPr>
            <p:nvPr/>
          </p:nvPicPr>
          <p:blipFill>
            <a:blip r:embed="rId8" cstate="print">
              <a:duotone>
                <a:prstClr val="black"/>
                <a:schemeClr val="accent1">
                  <a:tint val="45000"/>
                  <a:satMod val="400000"/>
                </a:schemeClr>
              </a:duotone>
              <a:extLst/>
            </a:blip>
            <a:stretch>
              <a:fillRect/>
            </a:stretch>
          </p:blipFill>
          <p:spPr>
            <a:xfrm rot="4885295">
              <a:off x="4521" y="217"/>
              <a:ext cx="236" cy="140"/>
            </a:xfrm>
            <a:prstGeom prst="rect">
              <a:avLst/>
            </a:prstGeom>
          </p:spPr>
        </p:pic>
        <p:pic>
          <p:nvPicPr>
            <p:cNvPr id="59" name="图片 58"/>
            <p:cNvPicPr>
              <a:picLocks noChangeAspect="1"/>
            </p:cNvPicPr>
            <p:nvPr/>
          </p:nvPicPr>
          <p:blipFill>
            <a:blip r:embed="rId7" cstate="print">
              <a:duotone>
                <a:schemeClr val="accent6">
                  <a:shade val="45000"/>
                  <a:satMod val="135000"/>
                </a:schemeClr>
                <a:prstClr val="white"/>
              </a:duotone>
              <a:extLst/>
            </a:blip>
            <a:stretch>
              <a:fillRect/>
            </a:stretch>
          </p:blipFill>
          <p:spPr>
            <a:xfrm>
              <a:off x="523" y="11"/>
              <a:ext cx="117" cy="117"/>
            </a:xfrm>
            <a:prstGeom prst="rect">
              <a:avLst/>
            </a:prstGeom>
          </p:spPr>
        </p:pic>
        <p:pic>
          <p:nvPicPr>
            <p:cNvPr id="60" name="图片 59"/>
            <p:cNvPicPr>
              <a:picLocks noChangeAspect="1"/>
            </p:cNvPicPr>
            <p:nvPr/>
          </p:nvPicPr>
          <p:blipFill>
            <a:blip r:embed="rId5" cstate="print">
              <a:duotone>
                <a:schemeClr val="accent2">
                  <a:shade val="45000"/>
                  <a:satMod val="135000"/>
                </a:schemeClr>
                <a:prstClr val="white"/>
              </a:duotone>
              <a:extLst/>
            </a:blip>
            <a:stretch>
              <a:fillRect/>
            </a:stretch>
          </p:blipFill>
          <p:spPr>
            <a:xfrm>
              <a:off x="4540" y="413"/>
              <a:ext cx="156" cy="156"/>
            </a:xfrm>
            <a:prstGeom prst="rect">
              <a:avLst/>
            </a:prstGeom>
          </p:spPr>
        </p:pic>
        <p:pic>
          <p:nvPicPr>
            <p:cNvPr id="61" name="图片 60"/>
            <p:cNvPicPr>
              <a:picLocks noChangeAspect="1"/>
            </p:cNvPicPr>
            <p:nvPr/>
          </p:nvPicPr>
          <p:blipFill>
            <a:blip r:embed="rId6" cstate="print">
              <a:duotone>
                <a:schemeClr val="accent1">
                  <a:shade val="45000"/>
                  <a:satMod val="135000"/>
                </a:schemeClr>
                <a:prstClr val="white"/>
              </a:duotone>
              <a:extLst/>
            </a:blip>
            <a:stretch>
              <a:fillRect/>
            </a:stretch>
          </p:blipFill>
          <p:spPr>
            <a:xfrm rot="3307057">
              <a:off x="4737" y="171"/>
              <a:ext cx="422" cy="422"/>
            </a:xfrm>
            <a:prstGeom prst="rect">
              <a:avLst/>
            </a:prstGeom>
          </p:spPr>
        </p:pic>
        <p:pic>
          <p:nvPicPr>
            <p:cNvPr id="62" name="图片 61"/>
            <p:cNvPicPr>
              <a:picLocks noChangeAspect="1"/>
            </p:cNvPicPr>
            <p:nvPr/>
          </p:nvPicPr>
          <p:blipFill>
            <a:blip r:embed="rId16" cstate="print">
              <a:duotone>
                <a:schemeClr val="accent1">
                  <a:shade val="45000"/>
                  <a:satMod val="135000"/>
                </a:schemeClr>
                <a:prstClr val="white"/>
              </a:duotone>
              <a:extLst/>
            </a:blip>
            <a:stretch>
              <a:fillRect/>
            </a:stretch>
          </p:blipFill>
          <p:spPr>
            <a:xfrm rot="5147045">
              <a:off x="5492" y="-61"/>
              <a:ext cx="349" cy="349"/>
            </a:xfrm>
            <a:prstGeom prst="rect">
              <a:avLst/>
            </a:prstGeom>
          </p:spPr>
        </p:pic>
        <p:pic>
          <p:nvPicPr>
            <p:cNvPr id="63" name="图片 62"/>
            <p:cNvPicPr>
              <a:picLocks noChangeAspect="1"/>
            </p:cNvPicPr>
            <p:nvPr/>
          </p:nvPicPr>
          <p:blipFill>
            <a:blip r:embed="rId27" cstate="print">
              <a:duotone>
                <a:schemeClr val="accent1">
                  <a:shade val="45000"/>
                  <a:satMod val="135000"/>
                </a:schemeClr>
                <a:prstClr val="white"/>
              </a:duotone>
              <a:extLst/>
            </a:blip>
            <a:stretch>
              <a:fillRect/>
            </a:stretch>
          </p:blipFill>
          <p:spPr>
            <a:xfrm>
              <a:off x="2566" y="516"/>
              <a:ext cx="179" cy="178"/>
            </a:xfrm>
            <a:prstGeom prst="rect">
              <a:avLst/>
            </a:prstGeom>
          </p:spPr>
        </p:pic>
        <p:pic>
          <p:nvPicPr>
            <p:cNvPr id="64" name="图片 63"/>
            <p:cNvPicPr>
              <a:picLocks noChangeAspect="1"/>
            </p:cNvPicPr>
            <p:nvPr/>
          </p:nvPicPr>
          <p:blipFill>
            <a:blip r:embed="rId28" cstate="print">
              <a:duotone>
                <a:schemeClr val="accent1">
                  <a:shade val="45000"/>
                  <a:satMod val="135000"/>
                </a:schemeClr>
                <a:prstClr val="white"/>
              </a:duotone>
              <a:extLst/>
            </a:blip>
            <a:stretch>
              <a:fillRect/>
            </a:stretch>
          </p:blipFill>
          <p:spPr>
            <a:xfrm>
              <a:off x="2563" y="-3"/>
              <a:ext cx="119" cy="118"/>
            </a:xfrm>
            <a:prstGeom prst="rect">
              <a:avLst/>
            </a:prstGeom>
          </p:spPr>
        </p:pic>
        <p:pic>
          <p:nvPicPr>
            <p:cNvPr id="65" name="图片 64"/>
            <p:cNvPicPr>
              <a:picLocks noChangeAspect="1"/>
            </p:cNvPicPr>
            <p:nvPr/>
          </p:nvPicPr>
          <p:blipFill>
            <a:blip r:embed="rId24" cstate="print">
              <a:duotone>
                <a:schemeClr val="accent1">
                  <a:shade val="45000"/>
                  <a:satMod val="135000"/>
                </a:schemeClr>
                <a:prstClr val="white"/>
              </a:duotone>
              <a:extLst/>
            </a:blip>
            <a:stretch>
              <a:fillRect/>
            </a:stretch>
          </p:blipFill>
          <p:spPr>
            <a:xfrm rot="2842783">
              <a:off x="3298" y="-151"/>
              <a:ext cx="144" cy="206"/>
            </a:xfrm>
            <a:prstGeom prst="rect">
              <a:avLst/>
            </a:prstGeom>
          </p:spPr>
        </p:pic>
        <p:pic>
          <p:nvPicPr>
            <p:cNvPr id="66" name="图片 65"/>
            <p:cNvPicPr>
              <a:picLocks noChangeAspect="1"/>
            </p:cNvPicPr>
            <p:nvPr/>
          </p:nvPicPr>
          <p:blipFill>
            <a:blip r:embed="rId29" cstate="print">
              <a:duotone>
                <a:schemeClr val="accent4">
                  <a:shade val="45000"/>
                  <a:satMod val="135000"/>
                </a:schemeClr>
                <a:prstClr val="white"/>
              </a:duotone>
              <a:extLst/>
            </a:blip>
            <a:stretch>
              <a:fillRect/>
            </a:stretch>
          </p:blipFill>
          <p:spPr>
            <a:xfrm>
              <a:off x="2864" y="467"/>
              <a:ext cx="205" cy="205"/>
            </a:xfrm>
            <a:prstGeom prst="rect">
              <a:avLst/>
            </a:prstGeom>
          </p:spPr>
        </p:pic>
        <p:pic>
          <p:nvPicPr>
            <p:cNvPr id="67" name="图片 66"/>
            <p:cNvPicPr>
              <a:picLocks noChangeAspect="1"/>
            </p:cNvPicPr>
            <p:nvPr/>
          </p:nvPicPr>
          <p:blipFill>
            <a:blip r:embed="rId16" cstate="print">
              <a:duotone>
                <a:schemeClr val="accent1">
                  <a:shade val="45000"/>
                  <a:satMod val="135000"/>
                </a:schemeClr>
                <a:prstClr val="white"/>
              </a:duotone>
              <a:extLst/>
            </a:blip>
            <a:stretch>
              <a:fillRect/>
            </a:stretch>
          </p:blipFill>
          <p:spPr>
            <a:xfrm rot="9000000">
              <a:off x="3521" y="115"/>
              <a:ext cx="209" cy="209"/>
            </a:xfrm>
            <a:prstGeom prst="rect">
              <a:avLst/>
            </a:prstGeom>
          </p:spPr>
        </p:pic>
        <p:pic>
          <p:nvPicPr>
            <p:cNvPr id="68" name="图片 67"/>
            <p:cNvPicPr>
              <a:picLocks noChangeAspect="1"/>
            </p:cNvPicPr>
            <p:nvPr/>
          </p:nvPicPr>
          <p:blipFill>
            <a:blip r:embed="rId6" cstate="print">
              <a:duotone>
                <a:schemeClr val="accent1">
                  <a:shade val="45000"/>
                  <a:satMod val="135000"/>
                </a:schemeClr>
                <a:prstClr val="white"/>
              </a:duotone>
              <a:extLst/>
            </a:blip>
            <a:stretch>
              <a:fillRect/>
            </a:stretch>
          </p:blipFill>
          <p:spPr>
            <a:xfrm rot="15371300">
              <a:off x="1734" y="-255"/>
              <a:ext cx="357" cy="358"/>
            </a:xfrm>
            <a:prstGeom prst="rect">
              <a:avLst/>
            </a:prstGeom>
          </p:spPr>
        </p:pic>
        <p:pic>
          <p:nvPicPr>
            <p:cNvPr id="69" name="图片 68"/>
            <p:cNvPicPr>
              <a:picLocks noChangeAspect="1"/>
            </p:cNvPicPr>
            <p:nvPr/>
          </p:nvPicPr>
          <p:blipFill>
            <a:blip r:embed="rId19" cstate="print">
              <a:duotone>
                <a:schemeClr val="accent4">
                  <a:shade val="45000"/>
                  <a:satMod val="135000"/>
                </a:schemeClr>
                <a:prstClr val="white"/>
              </a:duotone>
              <a:extLst/>
            </a:blip>
            <a:stretch>
              <a:fillRect/>
            </a:stretch>
          </p:blipFill>
          <p:spPr>
            <a:xfrm>
              <a:off x="5196" y="157"/>
              <a:ext cx="266" cy="263"/>
            </a:xfrm>
            <a:prstGeom prst="rect">
              <a:avLst/>
            </a:prstGeom>
          </p:spPr>
        </p:pic>
        <p:pic>
          <p:nvPicPr>
            <p:cNvPr id="70" name="图片 69"/>
            <p:cNvPicPr>
              <a:picLocks noChangeAspect="1"/>
            </p:cNvPicPr>
            <p:nvPr/>
          </p:nvPicPr>
          <p:blipFill>
            <a:blip r:embed="rId7" cstate="print">
              <a:duotone>
                <a:schemeClr val="accent1">
                  <a:shade val="45000"/>
                  <a:satMod val="135000"/>
                </a:schemeClr>
                <a:prstClr val="white"/>
              </a:duotone>
              <a:extLst/>
            </a:blip>
            <a:stretch>
              <a:fillRect/>
            </a:stretch>
          </p:blipFill>
          <p:spPr>
            <a:xfrm>
              <a:off x="1439" y="183"/>
              <a:ext cx="117" cy="116"/>
            </a:xfrm>
            <a:prstGeom prst="rect">
              <a:avLst/>
            </a:prstGeom>
          </p:spPr>
        </p:pic>
        <p:pic>
          <p:nvPicPr>
            <p:cNvPr id="71" name="图片 70"/>
            <p:cNvPicPr>
              <a:picLocks noChangeAspect="1"/>
            </p:cNvPicPr>
            <p:nvPr/>
          </p:nvPicPr>
          <p:blipFill>
            <a:blip r:embed="rId26" cstate="print">
              <a:duotone>
                <a:schemeClr val="accent5">
                  <a:shade val="45000"/>
                  <a:satMod val="135000"/>
                </a:schemeClr>
                <a:prstClr val="white"/>
              </a:duotone>
              <a:extLst/>
            </a:blip>
            <a:stretch>
              <a:fillRect/>
            </a:stretch>
          </p:blipFill>
          <p:spPr>
            <a:xfrm>
              <a:off x="862" y="-90"/>
              <a:ext cx="153" cy="150"/>
            </a:xfrm>
            <a:prstGeom prst="rect">
              <a:avLst/>
            </a:prstGeom>
          </p:spPr>
        </p:pic>
        <p:pic>
          <p:nvPicPr>
            <p:cNvPr id="72" name="图片 71"/>
            <p:cNvPicPr>
              <a:picLocks noChangeAspect="1"/>
            </p:cNvPicPr>
            <p:nvPr/>
          </p:nvPicPr>
          <p:blipFill>
            <a:blip r:embed="rId7" cstate="print">
              <a:duotone>
                <a:schemeClr val="accent1">
                  <a:shade val="45000"/>
                  <a:satMod val="135000"/>
                </a:schemeClr>
                <a:prstClr val="white"/>
              </a:duotone>
              <a:extLst/>
            </a:blip>
            <a:stretch>
              <a:fillRect/>
            </a:stretch>
          </p:blipFill>
          <p:spPr>
            <a:xfrm>
              <a:off x="4122" y="441"/>
              <a:ext cx="117" cy="117"/>
            </a:xfrm>
            <a:prstGeom prst="rect">
              <a:avLst/>
            </a:prstGeom>
          </p:spPr>
        </p:pic>
        <p:pic>
          <p:nvPicPr>
            <p:cNvPr id="73" name="图片 72"/>
            <p:cNvPicPr>
              <a:picLocks noChangeAspect="1"/>
            </p:cNvPicPr>
            <p:nvPr/>
          </p:nvPicPr>
          <p:blipFill>
            <a:blip r:embed="rId30" cstate="print">
              <a:duotone>
                <a:schemeClr val="accent1">
                  <a:shade val="45000"/>
                  <a:satMod val="135000"/>
                </a:schemeClr>
                <a:prstClr val="white"/>
              </a:duotone>
              <a:extLst/>
            </a:blip>
            <a:stretch>
              <a:fillRect/>
            </a:stretch>
          </p:blipFill>
          <p:spPr>
            <a:xfrm>
              <a:off x="4397" y="359"/>
              <a:ext cx="145" cy="145"/>
            </a:xfrm>
            <a:prstGeom prst="rect">
              <a:avLst/>
            </a:prstGeom>
          </p:spPr>
        </p:pic>
      </p:grpSp>
      <p:sp>
        <p:nvSpPr>
          <p:cNvPr id="74" name="标题 1"/>
          <p:cNvSpPr>
            <a:spLocks noGrp="1"/>
          </p:cNvSpPr>
          <p:nvPr>
            <p:ph type="title"/>
          </p:nvPr>
        </p:nvSpPr>
        <p:spPr>
          <a:xfrm>
            <a:off x="732367" y="107576"/>
            <a:ext cx="10723035" cy="1336956"/>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经济全球化背景下当代世界经济面临的主要问题</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75" name="内容占位符 2"/>
          <p:cNvSpPr>
            <a:spLocks noGrp="1"/>
          </p:cNvSpPr>
          <p:nvPr>
            <p:ph idx="1"/>
          </p:nvPr>
        </p:nvSpPr>
        <p:spPr>
          <a:xfrm>
            <a:off x="732367" y="1600201"/>
            <a:ext cx="10723035" cy="4343400"/>
          </a:xfrm>
        </p:spPr>
        <p:txBody>
          <a:bodyPr>
            <a:normAutofit/>
          </a:bodyPr>
          <a:lstStyle/>
          <a:p>
            <a:r>
              <a:rPr lang="zh-CN" altLang="en-US" sz="3200" b="1" dirty="0" smtClean="0">
                <a:solidFill>
                  <a:schemeClr val="tx1"/>
                </a:solidFill>
              </a:rPr>
              <a:t>南北差距不断扩大，全球发展失衡问题更加突出</a:t>
            </a:r>
            <a:endParaRPr lang="en-US" altLang="zh-CN" sz="3200" b="1" dirty="0" smtClean="0">
              <a:solidFill>
                <a:schemeClr val="tx1"/>
              </a:solidFill>
            </a:endParaRPr>
          </a:p>
          <a:p>
            <a:pPr lvl="1"/>
            <a:r>
              <a:rPr lang="zh-CN" altLang="en-US" sz="2800" dirty="0"/>
              <a:t>经济</a:t>
            </a:r>
            <a:r>
              <a:rPr lang="zh-CN" altLang="en-US" sz="2800" dirty="0" smtClean="0"/>
              <a:t>全球化过程中存在“马太效应”</a:t>
            </a:r>
            <a:endParaRPr lang="en-US" altLang="zh-CN" sz="2800" dirty="0" smtClean="0"/>
          </a:p>
          <a:p>
            <a:pPr lvl="1"/>
            <a:r>
              <a:rPr lang="zh-CN" altLang="en-US" sz="2800" dirty="0" smtClean="0"/>
              <a:t>发达国家在产业链高端，获得大部分利益</a:t>
            </a:r>
            <a:endParaRPr lang="en-US" altLang="zh-CN" sz="2800" dirty="0" smtClean="0"/>
          </a:p>
          <a:p>
            <a:pPr lvl="1"/>
            <a:r>
              <a:rPr lang="zh-CN" altLang="en-US" sz="2800" dirty="0" smtClean="0"/>
              <a:t>一些发展中国家被“边缘化”和“外围化”</a:t>
            </a:r>
            <a:endParaRPr lang="en-US" altLang="zh-CN" sz="2800" dirty="0" smtClean="0"/>
          </a:p>
        </p:txBody>
      </p:sp>
    </p:spTree>
    <p:extLst>
      <p:ext uri="{BB962C8B-B14F-4D97-AF65-F5344CB8AC3E}">
        <p14:creationId xmlns:p14="http://schemas.microsoft.com/office/powerpoint/2010/main" val="3615496992"/>
      </p:ext>
    </p:extLst>
  </p:cSld>
  <p:clrMapOvr>
    <a:masterClrMapping/>
  </p:clrMapOvr>
  <p:transition spd="slow" advClick="0" advTm="5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2549"/>
                                        </p:tgtEl>
                                        <p:attrNameLst>
                                          <p:attrName>style.visibility</p:attrName>
                                        </p:attrNameLst>
                                      </p:cBhvr>
                                      <p:to>
                                        <p:strVal val="visible"/>
                                      </p:to>
                                    </p:set>
                                    <p:animEffect transition="in" filter="wipe(down)">
                                      <p:cBhvr>
                                        <p:cTn id="7" dur="500"/>
                                        <p:tgtEl>
                                          <p:spTgt spid="22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经济全球化背景下当代世界经济面临的主要</a:t>
            </a:r>
            <a:r>
              <a:rPr lang="zh-CN" altLang="en-US" sz="4400" kern="1200" dirty="0" smtClean="0">
                <a:solidFill>
                  <a:schemeClr val="tx1"/>
                </a:solidFill>
                <a:effectLst/>
                <a:latin typeface="+mj-lt"/>
                <a:ea typeface="+mj-ea"/>
                <a:cs typeface="+mj-cs"/>
              </a:rPr>
              <a:t>问题（</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fontScale="92500"/>
          </a:bodyPr>
          <a:lstStyle/>
          <a:p>
            <a:r>
              <a:rPr lang="zh-CN" altLang="en-US" sz="3000" b="1" dirty="0" smtClean="0">
                <a:solidFill>
                  <a:schemeClr val="tx1"/>
                </a:solidFill>
              </a:rPr>
              <a:t>世界经济发展</a:t>
            </a:r>
            <a:r>
              <a:rPr lang="zh-CN" altLang="en-US" sz="3000" b="1" dirty="0" smtClean="0">
                <a:solidFill>
                  <a:srgbClr val="FF0000"/>
                </a:solidFill>
              </a:rPr>
              <a:t>不确定因素增多</a:t>
            </a:r>
            <a:r>
              <a:rPr lang="zh-CN" altLang="en-US" sz="3000" b="1" dirty="0" smtClean="0">
                <a:solidFill>
                  <a:schemeClr val="tx1"/>
                </a:solidFill>
              </a:rPr>
              <a:t>，各国宏观经济调控难度加大</a:t>
            </a:r>
            <a:endParaRPr lang="en-US" altLang="zh-CN" sz="3000" b="1" dirty="0" smtClean="0">
              <a:solidFill>
                <a:schemeClr val="tx1"/>
              </a:solidFill>
            </a:endParaRPr>
          </a:p>
          <a:p>
            <a:pPr lvl="1"/>
            <a:r>
              <a:rPr lang="zh-CN" altLang="en-US" dirty="0" smtClean="0"/>
              <a:t>市场机制本身有一定的盲目性，可能导致经济危机</a:t>
            </a:r>
            <a:endParaRPr lang="en-US" altLang="zh-CN" dirty="0" smtClean="0"/>
          </a:p>
          <a:p>
            <a:pPr lvl="1"/>
            <a:r>
              <a:rPr lang="zh-CN" altLang="en-US" dirty="0" smtClean="0"/>
              <a:t>更重要的是金融自由化、全球化发展，使金融资本流动加速、规模更大、投机性更强</a:t>
            </a:r>
            <a:endParaRPr lang="en-US" altLang="zh-CN" dirty="0" smtClean="0"/>
          </a:p>
          <a:p>
            <a:pPr lvl="1"/>
            <a:r>
              <a:rPr lang="zh-CN" altLang="en-US" dirty="0" smtClean="0">
                <a:solidFill>
                  <a:srgbClr val="FF0000"/>
                </a:solidFill>
              </a:rPr>
              <a:t>金融衍生品</a:t>
            </a:r>
            <a:r>
              <a:rPr lang="zh-CN" altLang="en-US" dirty="0" smtClean="0"/>
              <a:t>层出不穷，规模庞大的国际“热钱”和对冲基金使</a:t>
            </a:r>
            <a:r>
              <a:rPr lang="zh-CN" altLang="en-US" b="1" dirty="0" smtClean="0">
                <a:solidFill>
                  <a:srgbClr val="FF0000"/>
                </a:solidFill>
              </a:rPr>
              <a:t>金融交易与实体经济几乎完全脱节</a:t>
            </a:r>
            <a:r>
              <a:rPr lang="zh-CN" altLang="en-US" dirty="0" smtClean="0"/>
              <a:t>，对那些金融体制有缺陷、监管不力的国家，风险在所难免</a:t>
            </a:r>
            <a:endParaRPr lang="en-US" altLang="zh-CN" dirty="0" smtClean="0"/>
          </a:p>
          <a:p>
            <a:pPr lvl="2"/>
            <a:r>
              <a:rPr lang="zh-CN" altLang="en-US" dirty="0" smtClean="0">
                <a:hlinkClick r:id="rId2" tooltip="金融衍生产品"/>
              </a:rPr>
              <a:t>金融</a:t>
            </a:r>
            <a:r>
              <a:rPr lang="zh-CN" altLang="en-US" dirty="0">
                <a:hlinkClick r:id="rId2" tooltip="金融衍生产品"/>
              </a:rPr>
              <a:t>衍生产品</a:t>
            </a:r>
            <a:r>
              <a:rPr lang="zh-CN" altLang="en-US" dirty="0"/>
              <a:t>是指以杠杆或</a:t>
            </a:r>
            <a:r>
              <a:rPr lang="zh-CN" altLang="en-US" dirty="0">
                <a:hlinkClick r:id="rId3" tooltip="信用交易"/>
              </a:rPr>
              <a:t>信用交易</a:t>
            </a:r>
            <a:r>
              <a:rPr lang="zh-CN" altLang="en-US" dirty="0"/>
              <a:t>为特征，以在传统的金融产品如</a:t>
            </a:r>
            <a:r>
              <a:rPr lang="zh-CN" altLang="en-US" dirty="0">
                <a:hlinkClick r:id="rId4" tooltip="货币"/>
              </a:rPr>
              <a:t>货币</a:t>
            </a:r>
            <a:r>
              <a:rPr lang="zh-CN" altLang="en-US" dirty="0"/>
              <a:t>、</a:t>
            </a:r>
            <a:r>
              <a:rPr lang="zh-CN" altLang="en-US" dirty="0">
                <a:hlinkClick r:id="rId5" tooltip="债券"/>
              </a:rPr>
              <a:t>债券</a:t>
            </a:r>
            <a:r>
              <a:rPr lang="zh-CN" altLang="en-US" dirty="0"/>
              <a:t>、</a:t>
            </a:r>
            <a:r>
              <a:rPr lang="zh-CN" altLang="en-US" dirty="0">
                <a:hlinkClick r:id="rId6" tooltip="股票"/>
              </a:rPr>
              <a:t>股票</a:t>
            </a:r>
            <a:r>
              <a:rPr lang="zh-CN" altLang="en-US" dirty="0"/>
              <a:t>等的基础上派生出来的具有新的价值的</a:t>
            </a:r>
            <a:r>
              <a:rPr lang="zh-CN" altLang="en-US" dirty="0">
                <a:hlinkClick r:id="rId7" tooltip="金融工具"/>
              </a:rPr>
              <a:t>金融工具</a:t>
            </a:r>
            <a:r>
              <a:rPr lang="zh-CN" altLang="en-US" dirty="0"/>
              <a:t>，如</a:t>
            </a:r>
            <a:r>
              <a:rPr lang="zh-CN" altLang="en-US" dirty="0">
                <a:solidFill>
                  <a:srgbClr val="FF0000"/>
                </a:solidFill>
              </a:rPr>
              <a:t>期货合同</a:t>
            </a:r>
            <a:r>
              <a:rPr lang="zh-CN" altLang="en-US" dirty="0"/>
              <a:t>、</a:t>
            </a:r>
            <a:r>
              <a:rPr lang="zh-CN" altLang="en-US" dirty="0">
                <a:solidFill>
                  <a:srgbClr val="FF0000"/>
                </a:solidFill>
              </a:rPr>
              <a:t>期权合同</a:t>
            </a:r>
            <a:r>
              <a:rPr lang="zh-CN" altLang="en-US" dirty="0"/>
              <a:t>、</a:t>
            </a:r>
            <a:r>
              <a:rPr lang="zh-CN" altLang="en-US" dirty="0">
                <a:solidFill>
                  <a:srgbClr val="FF0000"/>
                </a:solidFill>
              </a:rPr>
              <a:t>互换及远期协议合同</a:t>
            </a:r>
            <a:r>
              <a:rPr lang="zh-CN" altLang="en-US" dirty="0"/>
              <a:t>等。</a:t>
            </a:r>
            <a:endParaRPr lang="zh-CN" altLang="en-US" dirty="0" smtClean="0"/>
          </a:p>
          <a:p>
            <a:pPr lvl="1"/>
            <a:r>
              <a:rPr lang="zh-CN" altLang="en-US" dirty="0" smtClean="0"/>
              <a:t>国际游资对大宗商品和战略物资的恶意炒作，使其价格大起大落，</a:t>
            </a:r>
            <a:r>
              <a:rPr lang="zh-CN" altLang="en-US" dirty="0"/>
              <a:t>全球</a:t>
            </a:r>
            <a:r>
              <a:rPr lang="zh-CN" altLang="en-US" b="1" dirty="0" smtClean="0">
                <a:solidFill>
                  <a:schemeClr val="tx1"/>
                </a:solidFill>
              </a:rPr>
              <a:t>股市、汇市、期市</a:t>
            </a:r>
            <a:r>
              <a:rPr lang="zh-CN" altLang="en-US" dirty="0" smtClean="0"/>
              <a:t>更加变幻莫测，对各国经济管理提出空前挑战</a:t>
            </a:r>
            <a:endParaRPr lang="en-US" altLang="zh-CN" dirty="0" smtClean="0"/>
          </a:p>
          <a:p>
            <a:pPr lvl="1"/>
            <a:r>
              <a:rPr lang="zh-CN" altLang="en-US" dirty="0" smtClean="0"/>
              <a:t>美国对现有国际贸易规则的蔑视和破坏，严重影响其正常运行，严重阻碍世界经济复苏</a:t>
            </a:r>
            <a:endParaRPr lang="en-US" altLang="zh-CN" dirty="0" smtClean="0"/>
          </a:p>
        </p:txBody>
      </p:sp>
      <p:grpSp>
        <p:nvGrpSpPr>
          <p:cNvPr id="4" name="Group 21"/>
          <p:cNvGrpSpPr>
            <a:grpSpLocks/>
          </p:cNvGrpSpPr>
          <p:nvPr/>
        </p:nvGrpSpPr>
        <p:grpSpPr bwMode="auto">
          <a:xfrm rot="10800000">
            <a:off x="621146" y="5556249"/>
            <a:ext cx="11570853" cy="2180671"/>
            <a:chOff x="44" y="-294"/>
            <a:chExt cx="5812" cy="1593"/>
          </a:xfrm>
        </p:grpSpPr>
        <p:pic>
          <p:nvPicPr>
            <p:cNvPr id="5" name="图片 4"/>
            <p:cNvPicPr>
              <a:picLocks noChangeAspect="1"/>
            </p:cNvPicPr>
            <p:nvPr/>
          </p:nvPicPr>
          <p:blipFill>
            <a:blip r:embed="rId8" cstate="print">
              <a:duotone>
                <a:schemeClr val="accent1">
                  <a:shade val="45000"/>
                  <a:satMod val="135000"/>
                </a:schemeClr>
                <a:prstClr val="white"/>
              </a:duotone>
              <a:extLst/>
            </a:blip>
            <a:stretch>
              <a:fillRect/>
            </a:stretch>
          </p:blipFill>
          <p:spPr>
            <a:xfrm rot="18986837" flipH="1">
              <a:off x="2660" y="702"/>
              <a:ext cx="374" cy="540"/>
            </a:xfrm>
            <a:prstGeom prst="rect">
              <a:avLst/>
            </a:prstGeom>
          </p:spPr>
        </p:pic>
        <p:pic>
          <p:nvPicPr>
            <p:cNvPr id="6" name="图片 5"/>
            <p:cNvPicPr>
              <a:picLocks noChangeAspect="1"/>
            </p:cNvPicPr>
            <p:nvPr/>
          </p:nvPicPr>
          <p:blipFill>
            <a:blip r:embed="rId9" cstate="print">
              <a:duotone>
                <a:schemeClr val="accent1">
                  <a:shade val="45000"/>
                  <a:satMod val="135000"/>
                </a:schemeClr>
                <a:prstClr val="white"/>
              </a:duotone>
              <a:extLst/>
            </a:blip>
            <a:stretch>
              <a:fillRect/>
            </a:stretch>
          </p:blipFill>
          <p:spPr>
            <a:xfrm rot="14173607">
              <a:off x="3084" y="572"/>
              <a:ext cx="188" cy="327"/>
            </a:xfrm>
            <a:prstGeom prst="rect">
              <a:avLst/>
            </a:prstGeom>
          </p:spPr>
        </p:pic>
        <p:sp>
          <p:nvSpPr>
            <p:cNvPr id="7" name="五角星 6"/>
            <p:cNvSpPr/>
            <p:nvPr/>
          </p:nvSpPr>
          <p:spPr>
            <a:xfrm>
              <a:off x="2708" y="350"/>
              <a:ext cx="165" cy="173"/>
            </a:xfrm>
            <a:prstGeom prst="star5">
              <a:avLst/>
            </a:prstGeom>
            <a:solidFill>
              <a:srgbClr val="D3990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 name="图片 7"/>
            <p:cNvPicPr>
              <a:picLocks noChangeAspect="1"/>
            </p:cNvPicPr>
            <p:nvPr/>
          </p:nvPicPr>
          <p:blipFill>
            <a:blip r:embed="rId10" cstate="print">
              <a:duotone>
                <a:schemeClr val="accent1">
                  <a:shade val="45000"/>
                  <a:satMod val="135000"/>
                </a:schemeClr>
                <a:prstClr val="white"/>
              </a:duotone>
              <a:extLst/>
            </a:blip>
            <a:stretch>
              <a:fillRect/>
            </a:stretch>
          </p:blipFill>
          <p:spPr>
            <a:xfrm rot="18904180">
              <a:off x="2875" y="265"/>
              <a:ext cx="266" cy="174"/>
            </a:xfrm>
            <a:prstGeom prst="rect">
              <a:avLst/>
            </a:prstGeom>
          </p:spPr>
        </p:pic>
        <p:pic>
          <p:nvPicPr>
            <p:cNvPr id="9" name="图片 8"/>
            <p:cNvPicPr>
              <a:picLocks noChangeAspect="1"/>
            </p:cNvPicPr>
            <p:nvPr/>
          </p:nvPicPr>
          <p:blipFill>
            <a:blip r:embed="rId11" cstate="print">
              <a:duotone>
                <a:schemeClr val="accent2">
                  <a:shade val="45000"/>
                  <a:satMod val="135000"/>
                </a:schemeClr>
                <a:prstClr val="white"/>
              </a:duotone>
              <a:extLst/>
            </a:blip>
            <a:stretch>
              <a:fillRect/>
            </a:stretch>
          </p:blipFill>
          <p:spPr>
            <a:xfrm>
              <a:off x="3113" y="401"/>
              <a:ext cx="157" cy="157"/>
            </a:xfrm>
            <a:prstGeom prst="rect">
              <a:avLst/>
            </a:prstGeom>
          </p:spPr>
        </p:pic>
        <p:pic>
          <p:nvPicPr>
            <p:cNvPr id="10" name="图片 9"/>
            <p:cNvPicPr>
              <a:picLocks noChangeAspect="1"/>
            </p:cNvPicPr>
            <p:nvPr/>
          </p:nvPicPr>
          <p:blipFill>
            <a:blip r:embed="rId12" cstate="print">
              <a:duotone>
                <a:schemeClr val="accent1">
                  <a:shade val="45000"/>
                  <a:satMod val="135000"/>
                </a:schemeClr>
                <a:prstClr val="white"/>
              </a:duotone>
              <a:extLst/>
            </a:blip>
            <a:stretch>
              <a:fillRect/>
            </a:stretch>
          </p:blipFill>
          <p:spPr>
            <a:xfrm>
              <a:off x="3195" y="192"/>
              <a:ext cx="576" cy="576"/>
            </a:xfrm>
            <a:prstGeom prst="rect">
              <a:avLst/>
            </a:prstGeom>
          </p:spPr>
        </p:pic>
        <p:pic>
          <p:nvPicPr>
            <p:cNvPr id="11" name="图片 10"/>
            <p:cNvPicPr>
              <a:picLocks noChangeAspect="1"/>
            </p:cNvPicPr>
            <p:nvPr/>
          </p:nvPicPr>
          <p:blipFill>
            <a:blip r:embed="rId13" cstate="print">
              <a:duotone>
                <a:schemeClr val="accent6">
                  <a:shade val="45000"/>
                  <a:satMod val="135000"/>
                </a:schemeClr>
                <a:prstClr val="white"/>
              </a:duotone>
              <a:extLst/>
            </a:blip>
            <a:stretch>
              <a:fillRect/>
            </a:stretch>
          </p:blipFill>
          <p:spPr>
            <a:xfrm>
              <a:off x="3440" y="581"/>
              <a:ext cx="117" cy="117"/>
            </a:xfrm>
            <a:prstGeom prst="rect">
              <a:avLst/>
            </a:prstGeom>
          </p:spPr>
        </p:pic>
        <p:pic>
          <p:nvPicPr>
            <p:cNvPr id="12" name="图片 11"/>
            <p:cNvPicPr>
              <a:picLocks noChangeAspect="1"/>
            </p:cNvPicPr>
            <p:nvPr/>
          </p:nvPicPr>
          <p:blipFill>
            <a:blip r:embed="rId14" cstate="print">
              <a:duotone>
                <a:prstClr val="black"/>
                <a:schemeClr val="accent6">
                  <a:tint val="45000"/>
                  <a:satMod val="400000"/>
                </a:schemeClr>
              </a:duotone>
              <a:extLst/>
            </a:blip>
            <a:stretch>
              <a:fillRect/>
            </a:stretch>
          </p:blipFill>
          <p:spPr>
            <a:xfrm>
              <a:off x="3763" y="412"/>
              <a:ext cx="329" cy="196"/>
            </a:xfrm>
            <a:prstGeom prst="rect">
              <a:avLst/>
            </a:prstGeom>
          </p:spPr>
        </p:pic>
        <p:pic>
          <p:nvPicPr>
            <p:cNvPr id="13" name="图片 12"/>
            <p:cNvPicPr>
              <a:picLocks noChangeAspect="1"/>
            </p:cNvPicPr>
            <p:nvPr/>
          </p:nvPicPr>
          <p:blipFill>
            <a:blip r:embed="rId15" cstate="print">
              <a:duotone>
                <a:schemeClr val="accent1">
                  <a:shade val="45000"/>
                  <a:satMod val="135000"/>
                </a:schemeClr>
                <a:prstClr val="white"/>
              </a:duotone>
              <a:extLst/>
            </a:blip>
            <a:stretch>
              <a:fillRect/>
            </a:stretch>
          </p:blipFill>
          <p:spPr>
            <a:xfrm>
              <a:off x="4175" y="128"/>
              <a:ext cx="308" cy="226"/>
            </a:xfrm>
            <a:prstGeom prst="rect">
              <a:avLst/>
            </a:prstGeom>
          </p:spPr>
        </p:pic>
        <p:pic>
          <p:nvPicPr>
            <p:cNvPr id="14" name="图片 13"/>
            <p:cNvPicPr>
              <a:picLocks noChangeAspect="1"/>
            </p:cNvPicPr>
            <p:nvPr/>
          </p:nvPicPr>
          <p:blipFill>
            <a:blip r:embed="rId16" cstate="print">
              <a:duotone>
                <a:schemeClr val="accent4">
                  <a:shade val="45000"/>
                  <a:satMod val="135000"/>
                </a:schemeClr>
                <a:prstClr val="white"/>
              </a:duotone>
              <a:extLst/>
            </a:blip>
            <a:stretch>
              <a:fillRect/>
            </a:stretch>
          </p:blipFill>
          <p:spPr>
            <a:xfrm>
              <a:off x="3766" y="0"/>
              <a:ext cx="322" cy="323"/>
            </a:xfrm>
            <a:prstGeom prst="rect">
              <a:avLst/>
            </a:prstGeom>
          </p:spPr>
        </p:pic>
        <p:pic>
          <p:nvPicPr>
            <p:cNvPr id="15" name="图片 24"/>
            <p:cNvPicPr>
              <a:picLocks noChangeAspect="1"/>
            </p:cNvPicPr>
            <p:nvPr/>
          </p:nvPicPr>
          <p:blipFill>
            <a:blip r:embed="rId17"/>
            <a:srcRect/>
            <a:stretch>
              <a:fillRect/>
            </a:stretch>
          </p:blipFill>
          <p:spPr bwMode="auto">
            <a:xfrm>
              <a:off x="4308" y="382"/>
              <a:ext cx="254" cy="256"/>
            </a:xfrm>
            <a:prstGeom prst="rect">
              <a:avLst/>
            </a:prstGeom>
            <a:noFill/>
            <a:ln w="9525">
              <a:noFill/>
              <a:miter lim="800000"/>
              <a:headEnd/>
              <a:tailEnd/>
            </a:ln>
          </p:spPr>
        </p:pic>
        <p:pic>
          <p:nvPicPr>
            <p:cNvPr id="16" name="图片 15"/>
            <p:cNvPicPr>
              <a:picLocks noChangeAspect="1"/>
            </p:cNvPicPr>
            <p:nvPr/>
          </p:nvPicPr>
          <p:blipFill>
            <a:blip r:embed="rId18" cstate="print">
              <a:duotone>
                <a:schemeClr val="accent4">
                  <a:shade val="45000"/>
                  <a:satMod val="135000"/>
                </a:schemeClr>
                <a:prstClr val="white"/>
              </a:duotone>
              <a:extLst/>
            </a:blip>
            <a:stretch>
              <a:fillRect/>
            </a:stretch>
          </p:blipFill>
          <p:spPr>
            <a:xfrm>
              <a:off x="2420" y="236"/>
              <a:ext cx="242" cy="244"/>
            </a:xfrm>
            <a:prstGeom prst="rect">
              <a:avLst/>
            </a:prstGeom>
          </p:spPr>
        </p:pic>
        <p:pic>
          <p:nvPicPr>
            <p:cNvPr id="17" name="图片 16"/>
            <p:cNvPicPr>
              <a:picLocks noChangeAspect="1"/>
            </p:cNvPicPr>
            <p:nvPr/>
          </p:nvPicPr>
          <p:blipFill>
            <a:blip r:embed="rId9" cstate="print">
              <a:duotone>
                <a:schemeClr val="accent1">
                  <a:shade val="45000"/>
                  <a:satMod val="135000"/>
                </a:schemeClr>
                <a:prstClr val="white"/>
              </a:duotone>
              <a:extLst/>
            </a:blip>
            <a:stretch>
              <a:fillRect/>
            </a:stretch>
          </p:blipFill>
          <p:spPr>
            <a:xfrm rot="14173607">
              <a:off x="2758" y="-68"/>
              <a:ext cx="232" cy="405"/>
            </a:xfrm>
            <a:prstGeom prst="rect">
              <a:avLst/>
            </a:prstGeom>
          </p:spPr>
        </p:pic>
        <p:pic>
          <p:nvPicPr>
            <p:cNvPr id="18" name="图片 17"/>
            <p:cNvPicPr>
              <a:picLocks noChangeAspect="1"/>
            </p:cNvPicPr>
            <p:nvPr/>
          </p:nvPicPr>
          <p:blipFill>
            <a:blip r:embed="rId19" cstate="print">
              <a:duotone>
                <a:schemeClr val="accent1">
                  <a:shade val="45000"/>
                  <a:satMod val="135000"/>
                </a:schemeClr>
                <a:prstClr val="white"/>
              </a:duotone>
              <a:extLst/>
            </a:blip>
            <a:stretch>
              <a:fillRect/>
            </a:stretch>
          </p:blipFill>
          <p:spPr>
            <a:xfrm>
              <a:off x="2371" y="159"/>
              <a:ext cx="333" cy="271"/>
            </a:xfrm>
            <a:prstGeom prst="rect">
              <a:avLst/>
            </a:prstGeom>
          </p:spPr>
        </p:pic>
        <p:pic>
          <p:nvPicPr>
            <p:cNvPr id="19" name="图片 18"/>
            <p:cNvPicPr>
              <a:picLocks noChangeAspect="1"/>
            </p:cNvPicPr>
            <p:nvPr/>
          </p:nvPicPr>
          <p:blipFill>
            <a:blip r:embed="rId20" cstate="print">
              <a:duotone>
                <a:schemeClr val="accent1">
                  <a:shade val="45000"/>
                  <a:satMod val="135000"/>
                </a:schemeClr>
                <a:prstClr val="white"/>
              </a:duotone>
              <a:extLst/>
            </a:blip>
            <a:stretch>
              <a:fillRect/>
            </a:stretch>
          </p:blipFill>
          <p:spPr>
            <a:xfrm rot="3481104">
              <a:off x="1641" y="125"/>
              <a:ext cx="242" cy="344"/>
            </a:xfrm>
            <a:prstGeom prst="rect">
              <a:avLst/>
            </a:prstGeom>
          </p:spPr>
        </p:pic>
        <p:pic>
          <p:nvPicPr>
            <p:cNvPr id="20" name="图片 19"/>
            <p:cNvPicPr>
              <a:picLocks noChangeAspect="1"/>
            </p:cNvPicPr>
            <p:nvPr/>
          </p:nvPicPr>
          <p:blipFill>
            <a:blip r:embed="rId21" cstate="print">
              <a:duotone>
                <a:schemeClr val="accent1">
                  <a:shade val="45000"/>
                  <a:satMod val="135000"/>
                </a:schemeClr>
                <a:prstClr val="white"/>
              </a:duotone>
              <a:extLst/>
            </a:blip>
            <a:stretch>
              <a:fillRect/>
            </a:stretch>
          </p:blipFill>
          <p:spPr>
            <a:xfrm>
              <a:off x="1859" y="552"/>
              <a:ext cx="223" cy="207"/>
            </a:xfrm>
            <a:prstGeom prst="rect">
              <a:avLst/>
            </a:prstGeom>
          </p:spPr>
        </p:pic>
        <p:pic>
          <p:nvPicPr>
            <p:cNvPr id="21" name="图片 20"/>
            <p:cNvPicPr>
              <a:picLocks noChangeAspect="1"/>
            </p:cNvPicPr>
            <p:nvPr/>
          </p:nvPicPr>
          <p:blipFill>
            <a:blip r:embed="rId22" cstate="print">
              <a:duotone>
                <a:schemeClr val="accent1">
                  <a:shade val="45000"/>
                  <a:satMod val="135000"/>
                </a:schemeClr>
                <a:prstClr val="white"/>
              </a:duotone>
              <a:extLst/>
            </a:blip>
            <a:stretch>
              <a:fillRect/>
            </a:stretch>
          </p:blipFill>
          <p:spPr>
            <a:xfrm>
              <a:off x="2054" y="76"/>
              <a:ext cx="281" cy="281"/>
            </a:xfrm>
            <a:prstGeom prst="rect">
              <a:avLst/>
            </a:prstGeom>
          </p:spPr>
        </p:pic>
        <p:pic>
          <p:nvPicPr>
            <p:cNvPr id="22" name="图片 21"/>
            <p:cNvPicPr>
              <a:picLocks noChangeAspect="1"/>
            </p:cNvPicPr>
            <p:nvPr/>
          </p:nvPicPr>
          <p:blipFill>
            <a:blip r:embed="rId23" cstate="print">
              <a:duotone>
                <a:schemeClr val="accent1">
                  <a:shade val="45000"/>
                  <a:satMod val="135000"/>
                </a:schemeClr>
                <a:prstClr val="white"/>
              </a:duotone>
              <a:extLst/>
            </a:blip>
            <a:stretch>
              <a:fillRect/>
            </a:stretch>
          </p:blipFill>
          <p:spPr>
            <a:xfrm>
              <a:off x="5027" y="-10"/>
              <a:ext cx="226" cy="227"/>
            </a:xfrm>
            <a:prstGeom prst="rect">
              <a:avLst/>
            </a:prstGeom>
          </p:spPr>
        </p:pic>
        <p:pic>
          <p:nvPicPr>
            <p:cNvPr id="23" name="图片 22"/>
            <p:cNvPicPr>
              <a:picLocks noChangeAspect="1"/>
            </p:cNvPicPr>
            <p:nvPr/>
          </p:nvPicPr>
          <p:blipFill>
            <a:blip r:embed="rId24" cstate="print">
              <a:duotone>
                <a:schemeClr val="accent2">
                  <a:shade val="45000"/>
                  <a:satMod val="135000"/>
                </a:schemeClr>
                <a:prstClr val="white"/>
              </a:duotone>
              <a:extLst/>
            </a:blip>
            <a:stretch>
              <a:fillRect/>
            </a:stretch>
          </p:blipFill>
          <p:spPr>
            <a:xfrm>
              <a:off x="1060" y="-40"/>
              <a:ext cx="270" cy="270"/>
            </a:xfrm>
            <a:prstGeom prst="rect">
              <a:avLst/>
            </a:prstGeom>
          </p:spPr>
        </p:pic>
        <p:pic>
          <p:nvPicPr>
            <p:cNvPr id="24" name="图片 23"/>
            <p:cNvPicPr>
              <a:picLocks noChangeAspect="1"/>
            </p:cNvPicPr>
            <p:nvPr/>
          </p:nvPicPr>
          <p:blipFill>
            <a:blip r:embed="rId25" cstate="print">
              <a:duotone>
                <a:schemeClr val="accent4">
                  <a:shade val="45000"/>
                  <a:satMod val="135000"/>
                </a:schemeClr>
                <a:prstClr val="white"/>
              </a:duotone>
              <a:extLst/>
            </a:blip>
            <a:stretch>
              <a:fillRect/>
            </a:stretch>
          </p:blipFill>
          <p:spPr>
            <a:xfrm>
              <a:off x="3079" y="10"/>
              <a:ext cx="247" cy="243"/>
            </a:xfrm>
            <a:prstGeom prst="rect">
              <a:avLst/>
            </a:prstGeom>
          </p:spPr>
        </p:pic>
        <p:pic>
          <p:nvPicPr>
            <p:cNvPr id="25" name="图片 24"/>
            <p:cNvPicPr>
              <a:picLocks noChangeAspect="1"/>
            </p:cNvPicPr>
            <p:nvPr/>
          </p:nvPicPr>
          <p:blipFill>
            <a:blip r:embed="rId26" cstate="print">
              <a:duotone>
                <a:schemeClr val="accent1">
                  <a:shade val="45000"/>
                  <a:satMod val="135000"/>
                </a:schemeClr>
                <a:prstClr val="white"/>
              </a:duotone>
              <a:extLst/>
            </a:blip>
            <a:stretch>
              <a:fillRect/>
            </a:stretch>
          </p:blipFill>
          <p:spPr>
            <a:xfrm>
              <a:off x="600" y="33"/>
              <a:ext cx="369" cy="368"/>
            </a:xfrm>
            <a:prstGeom prst="rect">
              <a:avLst/>
            </a:prstGeom>
          </p:spPr>
        </p:pic>
        <p:pic>
          <p:nvPicPr>
            <p:cNvPr id="26" name="图片 25"/>
            <p:cNvPicPr>
              <a:picLocks noChangeAspect="1"/>
            </p:cNvPicPr>
            <p:nvPr/>
          </p:nvPicPr>
          <p:blipFill>
            <a:blip r:embed="rId27" cstate="print">
              <a:duotone>
                <a:schemeClr val="accent6">
                  <a:shade val="45000"/>
                  <a:satMod val="135000"/>
                </a:schemeClr>
                <a:prstClr val="white"/>
              </a:duotone>
              <a:extLst/>
            </a:blip>
            <a:stretch>
              <a:fillRect/>
            </a:stretch>
          </p:blipFill>
          <p:spPr>
            <a:xfrm>
              <a:off x="2205" y="447"/>
              <a:ext cx="132" cy="230"/>
            </a:xfrm>
            <a:prstGeom prst="rect">
              <a:avLst/>
            </a:prstGeom>
          </p:spPr>
        </p:pic>
        <p:pic>
          <p:nvPicPr>
            <p:cNvPr id="27" name="图片 26"/>
            <p:cNvPicPr>
              <a:picLocks noChangeAspect="1"/>
            </p:cNvPicPr>
            <p:nvPr/>
          </p:nvPicPr>
          <p:blipFill>
            <a:blip r:embed="rId28" cstate="print">
              <a:duotone>
                <a:schemeClr val="accent1">
                  <a:shade val="45000"/>
                  <a:satMod val="135000"/>
                </a:schemeClr>
                <a:prstClr val="white"/>
              </a:duotone>
              <a:extLst/>
            </a:blip>
            <a:stretch>
              <a:fillRect/>
            </a:stretch>
          </p:blipFill>
          <p:spPr>
            <a:xfrm>
              <a:off x="5321" y="-139"/>
              <a:ext cx="218" cy="290"/>
            </a:xfrm>
            <a:prstGeom prst="rect">
              <a:avLst/>
            </a:prstGeom>
          </p:spPr>
        </p:pic>
        <p:pic>
          <p:nvPicPr>
            <p:cNvPr id="28" name="图片 27"/>
            <p:cNvPicPr>
              <a:picLocks noChangeAspect="1"/>
            </p:cNvPicPr>
            <p:nvPr/>
          </p:nvPicPr>
          <p:blipFill>
            <a:blip r:embed="rId10" cstate="print">
              <a:duotone>
                <a:schemeClr val="accent1">
                  <a:shade val="45000"/>
                  <a:satMod val="135000"/>
                </a:schemeClr>
                <a:prstClr val="white"/>
              </a:duotone>
              <a:extLst/>
            </a:blip>
            <a:stretch>
              <a:fillRect/>
            </a:stretch>
          </p:blipFill>
          <p:spPr>
            <a:xfrm rot="2280487">
              <a:off x="258" y="41"/>
              <a:ext cx="267" cy="174"/>
            </a:xfrm>
            <a:prstGeom prst="rect">
              <a:avLst/>
            </a:prstGeom>
          </p:spPr>
        </p:pic>
        <p:pic>
          <p:nvPicPr>
            <p:cNvPr id="29" name="图片 28"/>
            <p:cNvPicPr>
              <a:picLocks noChangeAspect="1"/>
            </p:cNvPicPr>
            <p:nvPr/>
          </p:nvPicPr>
          <p:blipFill>
            <a:blip r:embed="rId14" cstate="print">
              <a:duotone>
                <a:prstClr val="black"/>
                <a:schemeClr val="accent6">
                  <a:tint val="45000"/>
                  <a:satMod val="400000"/>
                </a:schemeClr>
              </a:duotone>
              <a:extLst/>
            </a:blip>
            <a:stretch>
              <a:fillRect/>
            </a:stretch>
          </p:blipFill>
          <p:spPr>
            <a:xfrm>
              <a:off x="1392" y="-39"/>
              <a:ext cx="330" cy="196"/>
            </a:xfrm>
            <a:prstGeom prst="rect">
              <a:avLst/>
            </a:prstGeom>
          </p:spPr>
        </p:pic>
        <p:pic>
          <p:nvPicPr>
            <p:cNvPr id="30" name="图片 29"/>
            <p:cNvPicPr>
              <a:picLocks noChangeAspect="1"/>
            </p:cNvPicPr>
            <p:nvPr/>
          </p:nvPicPr>
          <p:blipFill>
            <a:blip r:embed="rId12" cstate="print">
              <a:duotone>
                <a:schemeClr val="accent1">
                  <a:shade val="45000"/>
                  <a:satMod val="135000"/>
                </a:schemeClr>
                <a:prstClr val="white"/>
              </a:duotone>
              <a:extLst/>
            </a:blip>
            <a:stretch>
              <a:fillRect/>
            </a:stretch>
          </p:blipFill>
          <p:spPr>
            <a:xfrm rot="10800000">
              <a:off x="2007" y="401"/>
              <a:ext cx="575" cy="576"/>
            </a:xfrm>
            <a:prstGeom prst="rect">
              <a:avLst/>
            </a:prstGeom>
          </p:spPr>
        </p:pic>
        <p:pic>
          <p:nvPicPr>
            <p:cNvPr id="31" name="图片 30"/>
            <p:cNvPicPr>
              <a:picLocks noChangeAspect="1"/>
            </p:cNvPicPr>
            <p:nvPr/>
          </p:nvPicPr>
          <p:blipFill>
            <a:blip r:embed="rId16" cstate="print">
              <a:duotone>
                <a:schemeClr val="accent4">
                  <a:shade val="45000"/>
                  <a:satMod val="135000"/>
                </a:schemeClr>
                <a:prstClr val="white"/>
              </a:duotone>
              <a:extLst/>
            </a:blip>
            <a:stretch>
              <a:fillRect/>
            </a:stretch>
          </p:blipFill>
          <p:spPr>
            <a:xfrm>
              <a:off x="1208" y="304"/>
              <a:ext cx="323" cy="323"/>
            </a:xfrm>
            <a:prstGeom prst="rect">
              <a:avLst/>
            </a:prstGeom>
          </p:spPr>
        </p:pic>
        <p:pic>
          <p:nvPicPr>
            <p:cNvPr id="32" name="图片 31"/>
            <p:cNvPicPr>
              <a:picLocks noChangeAspect="1"/>
            </p:cNvPicPr>
            <p:nvPr/>
          </p:nvPicPr>
          <p:blipFill>
            <a:blip r:embed="rId29" cstate="print">
              <a:duotone>
                <a:schemeClr val="accent6">
                  <a:shade val="45000"/>
                  <a:satMod val="135000"/>
                </a:schemeClr>
                <a:prstClr val="white"/>
              </a:duotone>
              <a:extLst/>
            </a:blip>
            <a:stretch>
              <a:fillRect/>
            </a:stretch>
          </p:blipFill>
          <p:spPr>
            <a:xfrm>
              <a:off x="1325" y="381"/>
              <a:ext cx="87" cy="152"/>
            </a:xfrm>
            <a:prstGeom prst="rect">
              <a:avLst/>
            </a:prstGeom>
          </p:spPr>
        </p:pic>
        <p:pic>
          <p:nvPicPr>
            <p:cNvPr id="33" name="图片 32"/>
            <p:cNvPicPr>
              <a:picLocks noChangeAspect="1"/>
            </p:cNvPicPr>
            <p:nvPr/>
          </p:nvPicPr>
          <p:blipFill>
            <a:blip r:embed="rId21" cstate="print">
              <a:duotone>
                <a:schemeClr val="accent1">
                  <a:shade val="45000"/>
                  <a:satMod val="135000"/>
                </a:schemeClr>
                <a:prstClr val="white"/>
              </a:duotone>
              <a:extLst/>
            </a:blip>
            <a:stretch>
              <a:fillRect/>
            </a:stretch>
          </p:blipFill>
          <p:spPr>
            <a:xfrm rot="4866620">
              <a:off x="3447" y="-47"/>
              <a:ext cx="224" cy="208"/>
            </a:xfrm>
            <a:prstGeom prst="rect">
              <a:avLst/>
            </a:prstGeom>
          </p:spPr>
        </p:pic>
        <p:pic>
          <p:nvPicPr>
            <p:cNvPr id="34" name="图片 33"/>
            <p:cNvPicPr>
              <a:picLocks noChangeAspect="1"/>
            </p:cNvPicPr>
            <p:nvPr/>
          </p:nvPicPr>
          <p:blipFill>
            <a:blip r:embed="rId21" cstate="print">
              <a:duotone>
                <a:schemeClr val="accent1">
                  <a:shade val="45000"/>
                  <a:satMod val="135000"/>
                </a:schemeClr>
                <a:prstClr val="white"/>
              </a:duotone>
              <a:extLst/>
            </a:blip>
            <a:stretch>
              <a:fillRect/>
            </a:stretch>
          </p:blipFill>
          <p:spPr>
            <a:xfrm>
              <a:off x="4726" y="24"/>
              <a:ext cx="224" cy="207"/>
            </a:xfrm>
            <a:prstGeom prst="rect">
              <a:avLst/>
            </a:prstGeom>
          </p:spPr>
        </p:pic>
        <p:pic>
          <p:nvPicPr>
            <p:cNvPr id="35" name="图片 34"/>
            <p:cNvPicPr>
              <a:picLocks noChangeAspect="1"/>
            </p:cNvPicPr>
            <p:nvPr/>
          </p:nvPicPr>
          <p:blipFill>
            <a:blip r:embed="rId30" cstate="print">
              <a:duotone>
                <a:schemeClr val="accent1">
                  <a:shade val="45000"/>
                  <a:satMod val="135000"/>
                </a:schemeClr>
                <a:prstClr val="white"/>
              </a:duotone>
              <a:extLst/>
            </a:blip>
            <a:stretch>
              <a:fillRect/>
            </a:stretch>
          </p:blipFill>
          <p:spPr>
            <a:xfrm rot="2842783">
              <a:off x="4162" y="517"/>
              <a:ext cx="144" cy="205"/>
            </a:xfrm>
            <a:prstGeom prst="rect">
              <a:avLst/>
            </a:prstGeom>
          </p:spPr>
        </p:pic>
        <p:pic>
          <p:nvPicPr>
            <p:cNvPr id="36" name="图片 35"/>
            <p:cNvPicPr>
              <a:picLocks noChangeAspect="1"/>
            </p:cNvPicPr>
            <p:nvPr/>
          </p:nvPicPr>
          <p:blipFill>
            <a:blip r:embed="rId31" cstate="print">
              <a:duotone>
                <a:schemeClr val="accent4">
                  <a:shade val="45000"/>
                  <a:satMod val="135000"/>
                </a:schemeClr>
                <a:prstClr val="white"/>
              </a:duotone>
              <a:extLst/>
            </a:blip>
            <a:stretch>
              <a:fillRect/>
            </a:stretch>
          </p:blipFill>
          <p:spPr>
            <a:xfrm rot="14964289">
              <a:off x="3729" y="645"/>
              <a:ext cx="200" cy="196"/>
            </a:xfrm>
            <a:prstGeom prst="rect">
              <a:avLst/>
            </a:prstGeom>
          </p:spPr>
        </p:pic>
        <p:pic>
          <p:nvPicPr>
            <p:cNvPr id="37" name="图片 36"/>
            <p:cNvPicPr>
              <a:picLocks noChangeAspect="1"/>
            </p:cNvPicPr>
            <p:nvPr/>
          </p:nvPicPr>
          <p:blipFill>
            <a:blip r:embed="rId23" cstate="print">
              <a:duotone>
                <a:schemeClr val="accent1">
                  <a:shade val="45000"/>
                  <a:satMod val="135000"/>
                </a:schemeClr>
                <a:prstClr val="white"/>
              </a:duotone>
              <a:extLst/>
            </a:blip>
            <a:stretch>
              <a:fillRect/>
            </a:stretch>
          </p:blipFill>
          <p:spPr>
            <a:xfrm>
              <a:off x="2282" y="-73"/>
              <a:ext cx="226" cy="226"/>
            </a:xfrm>
            <a:prstGeom prst="rect">
              <a:avLst/>
            </a:prstGeom>
          </p:spPr>
        </p:pic>
        <p:pic>
          <p:nvPicPr>
            <p:cNvPr id="38" name="图片 37"/>
            <p:cNvPicPr>
              <a:picLocks noChangeAspect="1"/>
            </p:cNvPicPr>
            <p:nvPr/>
          </p:nvPicPr>
          <p:blipFill>
            <a:blip r:embed="rId24" cstate="print">
              <a:duotone>
                <a:schemeClr val="accent1">
                  <a:shade val="45000"/>
                  <a:satMod val="135000"/>
                </a:schemeClr>
                <a:prstClr val="white"/>
              </a:duotone>
              <a:extLst/>
            </a:blip>
            <a:stretch>
              <a:fillRect/>
            </a:stretch>
          </p:blipFill>
          <p:spPr>
            <a:xfrm>
              <a:off x="1930" y="271"/>
              <a:ext cx="270" cy="270"/>
            </a:xfrm>
            <a:prstGeom prst="rect">
              <a:avLst/>
            </a:prstGeom>
          </p:spPr>
        </p:pic>
        <p:pic>
          <p:nvPicPr>
            <p:cNvPr id="39" name="图片 38"/>
            <p:cNvPicPr>
              <a:picLocks noChangeAspect="1"/>
            </p:cNvPicPr>
            <p:nvPr/>
          </p:nvPicPr>
          <p:blipFill>
            <a:blip r:embed="rId9" cstate="print">
              <a:duotone>
                <a:schemeClr val="accent1">
                  <a:shade val="45000"/>
                  <a:satMod val="135000"/>
                </a:schemeClr>
                <a:prstClr val="white"/>
              </a:duotone>
              <a:extLst/>
            </a:blip>
            <a:stretch>
              <a:fillRect/>
            </a:stretch>
          </p:blipFill>
          <p:spPr>
            <a:xfrm rot="14173607">
              <a:off x="1750" y="343"/>
              <a:ext cx="188" cy="327"/>
            </a:xfrm>
            <a:prstGeom prst="rect">
              <a:avLst/>
            </a:prstGeom>
          </p:spPr>
        </p:pic>
        <p:sp>
          <p:nvSpPr>
            <p:cNvPr id="40" name="五角星 39"/>
            <p:cNvSpPr/>
            <p:nvPr/>
          </p:nvSpPr>
          <p:spPr>
            <a:xfrm>
              <a:off x="1913" y="45"/>
              <a:ext cx="136" cy="143"/>
            </a:xfrm>
            <a:prstGeom prst="star5">
              <a:avLst/>
            </a:prstGeom>
            <a:solidFill>
              <a:srgbClr val="D3990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1" name="图片 40"/>
            <p:cNvPicPr>
              <a:picLocks noChangeAspect="1"/>
            </p:cNvPicPr>
            <p:nvPr/>
          </p:nvPicPr>
          <p:blipFill>
            <a:blip r:embed="rId17" cstate="print">
              <a:duotone>
                <a:prstClr val="black"/>
                <a:schemeClr val="accent6">
                  <a:tint val="45000"/>
                  <a:satMod val="400000"/>
                </a:schemeClr>
              </a:duotone>
              <a:extLst/>
            </a:blip>
            <a:stretch>
              <a:fillRect/>
            </a:stretch>
          </p:blipFill>
          <p:spPr>
            <a:xfrm>
              <a:off x="46" y="1"/>
              <a:ext cx="254" cy="257"/>
            </a:xfrm>
            <a:prstGeom prst="rect">
              <a:avLst/>
            </a:prstGeom>
          </p:spPr>
        </p:pic>
        <p:pic>
          <p:nvPicPr>
            <p:cNvPr id="42" name="图片 41"/>
            <p:cNvPicPr>
              <a:picLocks noChangeAspect="1"/>
            </p:cNvPicPr>
            <p:nvPr/>
          </p:nvPicPr>
          <p:blipFill>
            <a:blip r:embed="rId11" cstate="print">
              <a:duotone>
                <a:schemeClr val="accent2">
                  <a:shade val="45000"/>
                  <a:satMod val="135000"/>
                </a:schemeClr>
                <a:prstClr val="white"/>
              </a:duotone>
              <a:extLst/>
            </a:blip>
            <a:stretch>
              <a:fillRect/>
            </a:stretch>
          </p:blipFill>
          <p:spPr>
            <a:xfrm>
              <a:off x="4151" y="-23"/>
              <a:ext cx="157" cy="157"/>
            </a:xfrm>
            <a:prstGeom prst="rect">
              <a:avLst/>
            </a:prstGeom>
          </p:spPr>
        </p:pic>
        <p:pic>
          <p:nvPicPr>
            <p:cNvPr id="43" name="图片 42"/>
            <p:cNvPicPr>
              <a:picLocks noChangeAspect="1"/>
            </p:cNvPicPr>
            <p:nvPr/>
          </p:nvPicPr>
          <p:blipFill>
            <a:blip r:embed="rId9" cstate="print">
              <a:duotone>
                <a:schemeClr val="accent1">
                  <a:shade val="45000"/>
                  <a:satMod val="135000"/>
                </a:schemeClr>
                <a:prstClr val="white"/>
              </a:duotone>
              <a:extLst/>
            </a:blip>
            <a:stretch>
              <a:fillRect/>
            </a:stretch>
          </p:blipFill>
          <p:spPr>
            <a:xfrm rot="14173607">
              <a:off x="4495" y="-116"/>
              <a:ext cx="188" cy="327"/>
            </a:xfrm>
            <a:prstGeom prst="rect">
              <a:avLst/>
            </a:prstGeom>
          </p:spPr>
        </p:pic>
        <p:pic>
          <p:nvPicPr>
            <p:cNvPr id="44" name="图片 55"/>
            <p:cNvPicPr>
              <a:picLocks noChangeAspect="1"/>
            </p:cNvPicPr>
            <p:nvPr/>
          </p:nvPicPr>
          <p:blipFill>
            <a:blip r:embed="rId17"/>
            <a:srcRect/>
            <a:stretch>
              <a:fillRect/>
            </a:stretch>
          </p:blipFill>
          <p:spPr bwMode="auto">
            <a:xfrm>
              <a:off x="980" y="93"/>
              <a:ext cx="254" cy="257"/>
            </a:xfrm>
            <a:prstGeom prst="rect">
              <a:avLst/>
            </a:prstGeom>
            <a:noFill/>
            <a:ln w="9525">
              <a:noFill/>
              <a:miter lim="800000"/>
              <a:headEnd/>
              <a:tailEnd/>
            </a:ln>
          </p:spPr>
        </p:pic>
        <p:pic>
          <p:nvPicPr>
            <p:cNvPr id="45" name="图片 44"/>
            <p:cNvPicPr>
              <a:picLocks noChangeAspect="1"/>
            </p:cNvPicPr>
            <p:nvPr/>
          </p:nvPicPr>
          <p:blipFill>
            <a:blip r:embed="rId32" cstate="print">
              <a:duotone>
                <a:schemeClr val="accent1">
                  <a:shade val="45000"/>
                  <a:satMod val="135000"/>
                </a:schemeClr>
                <a:prstClr val="white"/>
              </a:duotone>
              <a:extLst/>
            </a:blip>
            <a:stretch>
              <a:fillRect/>
            </a:stretch>
          </p:blipFill>
          <p:spPr>
            <a:xfrm>
              <a:off x="1275" y="182"/>
              <a:ext cx="153" cy="150"/>
            </a:xfrm>
            <a:prstGeom prst="rect">
              <a:avLst/>
            </a:prstGeom>
          </p:spPr>
        </p:pic>
        <p:pic>
          <p:nvPicPr>
            <p:cNvPr id="46" name="图片 45"/>
            <p:cNvPicPr>
              <a:picLocks noChangeAspect="1"/>
            </p:cNvPicPr>
            <p:nvPr/>
          </p:nvPicPr>
          <p:blipFill>
            <a:blip r:embed="rId14" cstate="print">
              <a:duotone>
                <a:prstClr val="black"/>
                <a:schemeClr val="accent1">
                  <a:tint val="45000"/>
                  <a:satMod val="400000"/>
                </a:schemeClr>
              </a:duotone>
              <a:extLst/>
            </a:blip>
            <a:stretch>
              <a:fillRect/>
            </a:stretch>
          </p:blipFill>
          <p:spPr>
            <a:xfrm rot="4885295">
              <a:off x="4521" y="217"/>
              <a:ext cx="236" cy="140"/>
            </a:xfrm>
            <a:prstGeom prst="rect">
              <a:avLst/>
            </a:prstGeom>
          </p:spPr>
        </p:pic>
        <p:pic>
          <p:nvPicPr>
            <p:cNvPr id="47" name="图片 46"/>
            <p:cNvPicPr>
              <a:picLocks noChangeAspect="1"/>
            </p:cNvPicPr>
            <p:nvPr/>
          </p:nvPicPr>
          <p:blipFill>
            <a:blip r:embed="rId13" cstate="print">
              <a:duotone>
                <a:schemeClr val="accent6">
                  <a:shade val="45000"/>
                  <a:satMod val="135000"/>
                </a:schemeClr>
                <a:prstClr val="white"/>
              </a:duotone>
              <a:extLst/>
            </a:blip>
            <a:stretch>
              <a:fillRect/>
            </a:stretch>
          </p:blipFill>
          <p:spPr>
            <a:xfrm>
              <a:off x="523" y="11"/>
              <a:ext cx="117" cy="117"/>
            </a:xfrm>
            <a:prstGeom prst="rect">
              <a:avLst/>
            </a:prstGeom>
          </p:spPr>
        </p:pic>
        <p:pic>
          <p:nvPicPr>
            <p:cNvPr id="48" name="图片 47"/>
            <p:cNvPicPr>
              <a:picLocks noChangeAspect="1"/>
            </p:cNvPicPr>
            <p:nvPr/>
          </p:nvPicPr>
          <p:blipFill>
            <a:blip r:embed="rId11" cstate="print">
              <a:duotone>
                <a:schemeClr val="accent2">
                  <a:shade val="45000"/>
                  <a:satMod val="135000"/>
                </a:schemeClr>
                <a:prstClr val="white"/>
              </a:duotone>
              <a:extLst/>
            </a:blip>
            <a:stretch>
              <a:fillRect/>
            </a:stretch>
          </p:blipFill>
          <p:spPr>
            <a:xfrm>
              <a:off x="4540" y="413"/>
              <a:ext cx="156" cy="156"/>
            </a:xfrm>
            <a:prstGeom prst="rect">
              <a:avLst/>
            </a:prstGeom>
          </p:spPr>
        </p:pic>
        <p:pic>
          <p:nvPicPr>
            <p:cNvPr id="49" name="图片 48"/>
            <p:cNvPicPr>
              <a:picLocks noChangeAspect="1"/>
            </p:cNvPicPr>
            <p:nvPr/>
          </p:nvPicPr>
          <p:blipFill>
            <a:blip r:embed="rId12" cstate="print">
              <a:duotone>
                <a:schemeClr val="accent1">
                  <a:shade val="45000"/>
                  <a:satMod val="135000"/>
                </a:schemeClr>
                <a:prstClr val="white"/>
              </a:duotone>
              <a:extLst/>
            </a:blip>
            <a:stretch>
              <a:fillRect/>
            </a:stretch>
          </p:blipFill>
          <p:spPr>
            <a:xfrm rot="3307057">
              <a:off x="4737" y="171"/>
              <a:ext cx="422" cy="422"/>
            </a:xfrm>
            <a:prstGeom prst="rect">
              <a:avLst/>
            </a:prstGeom>
          </p:spPr>
        </p:pic>
        <p:pic>
          <p:nvPicPr>
            <p:cNvPr id="50" name="图片 49"/>
            <p:cNvPicPr>
              <a:picLocks noChangeAspect="1"/>
            </p:cNvPicPr>
            <p:nvPr/>
          </p:nvPicPr>
          <p:blipFill>
            <a:blip r:embed="rId22" cstate="print">
              <a:duotone>
                <a:schemeClr val="accent1">
                  <a:shade val="45000"/>
                  <a:satMod val="135000"/>
                </a:schemeClr>
                <a:prstClr val="white"/>
              </a:duotone>
              <a:extLst/>
            </a:blip>
            <a:stretch>
              <a:fillRect/>
            </a:stretch>
          </p:blipFill>
          <p:spPr>
            <a:xfrm rot="5147045">
              <a:off x="5492" y="-61"/>
              <a:ext cx="349" cy="349"/>
            </a:xfrm>
            <a:prstGeom prst="rect">
              <a:avLst/>
            </a:prstGeom>
          </p:spPr>
        </p:pic>
        <p:pic>
          <p:nvPicPr>
            <p:cNvPr id="51" name="图片 50"/>
            <p:cNvPicPr>
              <a:picLocks noChangeAspect="1"/>
            </p:cNvPicPr>
            <p:nvPr/>
          </p:nvPicPr>
          <p:blipFill>
            <a:blip r:embed="rId33" cstate="print">
              <a:duotone>
                <a:schemeClr val="accent1">
                  <a:shade val="45000"/>
                  <a:satMod val="135000"/>
                </a:schemeClr>
                <a:prstClr val="white"/>
              </a:duotone>
              <a:extLst/>
            </a:blip>
            <a:stretch>
              <a:fillRect/>
            </a:stretch>
          </p:blipFill>
          <p:spPr>
            <a:xfrm>
              <a:off x="2566" y="516"/>
              <a:ext cx="179" cy="178"/>
            </a:xfrm>
            <a:prstGeom prst="rect">
              <a:avLst/>
            </a:prstGeom>
          </p:spPr>
        </p:pic>
        <p:pic>
          <p:nvPicPr>
            <p:cNvPr id="52" name="图片 51"/>
            <p:cNvPicPr>
              <a:picLocks noChangeAspect="1"/>
            </p:cNvPicPr>
            <p:nvPr/>
          </p:nvPicPr>
          <p:blipFill>
            <a:blip r:embed="rId34" cstate="print">
              <a:duotone>
                <a:schemeClr val="accent1">
                  <a:shade val="45000"/>
                  <a:satMod val="135000"/>
                </a:schemeClr>
                <a:prstClr val="white"/>
              </a:duotone>
              <a:extLst/>
            </a:blip>
            <a:stretch>
              <a:fillRect/>
            </a:stretch>
          </p:blipFill>
          <p:spPr>
            <a:xfrm>
              <a:off x="2563" y="-3"/>
              <a:ext cx="119" cy="118"/>
            </a:xfrm>
            <a:prstGeom prst="rect">
              <a:avLst/>
            </a:prstGeom>
          </p:spPr>
        </p:pic>
        <p:pic>
          <p:nvPicPr>
            <p:cNvPr id="53" name="图片 52"/>
            <p:cNvPicPr>
              <a:picLocks noChangeAspect="1"/>
            </p:cNvPicPr>
            <p:nvPr/>
          </p:nvPicPr>
          <p:blipFill>
            <a:blip r:embed="rId30" cstate="print">
              <a:duotone>
                <a:schemeClr val="accent1">
                  <a:shade val="45000"/>
                  <a:satMod val="135000"/>
                </a:schemeClr>
                <a:prstClr val="white"/>
              </a:duotone>
              <a:extLst/>
            </a:blip>
            <a:stretch>
              <a:fillRect/>
            </a:stretch>
          </p:blipFill>
          <p:spPr>
            <a:xfrm rot="2842783">
              <a:off x="3298" y="-151"/>
              <a:ext cx="144" cy="206"/>
            </a:xfrm>
            <a:prstGeom prst="rect">
              <a:avLst/>
            </a:prstGeom>
          </p:spPr>
        </p:pic>
        <p:pic>
          <p:nvPicPr>
            <p:cNvPr id="54" name="图片 53"/>
            <p:cNvPicPr>
              <a:picLocks noChangeAspect="1"/>
            </p:cNvPicPr>
            <p:nvPr/>
          </p:nvPicPr>
          <p:blipFill>
            <a:blip r:embed="rId35" cstate="print">
              <a:duotone>
                <a:schemeClr val="accent4">
                  <a:shade val="45000"/>
                  <a:satMod val="135000"/>
                </a:schemeClr>
                <a:prstClr val="white"/>
              </a:duotone>
              <a:extLst/>
            </a:blip>
            <a:stretch>
              <a:fillRect/>
            </a:stretch>
          </p:blipFill>
          <p:spPr>
            <a:xfrm>
              <a:off x="2864" y="467"/>
              <a:ext cx="205" cy="205"/>
            </a:xfrm>
            <a:prstGeom prst="rect">
              <a:avLst/>
            </a:prstGeom>
          </p:spPr>
        </p:pic>
        <p:pic>
          <p:nvPicPr>
            <p:cNvPr id="55" name="图片 54"/>
            <p:cNvPicPr>
              <a:picLocks noChangeAspect="1"/>
            </p:cNvPicPr>
            <p:nvPr/>
          </p:nvPicPr>
          <p:blipFill>
            <a:blip r:embed="rId22" cstate="print">
              <a:duotone>
                <a:schemeClr val="accent1">
                  <a:shade val="45000"/>
                  <a:satMod val="135000"/>
                </a:schemeClr>
                <a:prstClr val="white"/>
              </a:duotone>
              <a:extLst/>
            </a:blip>
            <a:stretch>
              <a:fillRect/>
            </a:stretch>
          </p:blipFill>
          <p:spPr>
            <a:xfrm rot="9000000">
              <a:off x="3521" y="115"/>
              <a:ext cx="209" cy="209"/>
            </a:xfrm>
            <a:prstGeom prst="rect">
              <a:avLst/>
            </a:prstGeom>
          </p:spPr>
        </p:pic>
        <p:pic>
          <p:nvPicPr>
            <p:cNvPr id="56" name="图片 55"/>
            <p:cNvPicPr>
              <a:picLocks noChangeAspect="1"/>
            </p:cNvPicPr>
            <p:nvPr/>
          </p:nvPicPr>
          <p:blipFill>
            <a:blip r:embed="rId12" cstate="print">
              <a:duotone>
                <a:schemeClr val="accent1">
                  <a:shade val="45000"/>
                  <a:satMod val="135000"/>
                </a:schemeClr>
                <a:prstClr val="white"/>
              </a:duotone>
              <a:extLst/>
            </a:blip>
            <a:stretch>
              <a:fillRect/>
            </a:stretch>
          </p:blipFill>
          <p:spPr>
            <a:xfrm rot="15371300">
              <a:off x="1734" y="-255"/>
              <a:ext cx="357" cy="358"/>
            </a:xfrm>
            <a:prstGeom prst="rect">
              <a:avLst/>
            </a:prstGeom>
          </p:spPr>
        </p:pic>
        <p:pic>
          <p:nvPicPr>
            <p:cNvPr id="57" name="图片 56"/>
            <p:cNvPicPr>
              <a:picLocks noChangeAspect="1"/>
            </p:cNvPicPr>
            <p:nvPr/>
          </p:nvPicPr>
          <p:blipFill>
            <a:blip r:embed="rId25" cstate="print">
              <a:duotone>
                <a:schemeClr val="accent4">
                  <a:shade val="45000"/>
                  <a:satMod val="135000"/>
                </a:schemeClr>
                <a:prstClr val="white"/>
              </a:duotone>
              <a:extLst/>
            </a:blip>
            <a:stretch>
              <a:fillRect/>
            </a:stretch>
          </p:blipFill>
          <p:spPr>
            <a:xfrm>
              <a:off x="5196" y="157"/>
              <a:ext cx="266" cy="263"/>
            </a:xfrm>
            <a:prstGeom prst="rect">
              <a:avLst/>
            </a:prstGeom>
          </p:spPr>
        </p:pic>
        <p:pic>
          <p:nvPicPr>
            <p:cNvPr id="58" name="图片 57"/>
            <p:cNvPicPr>
              <a:picLocks noChangeAspect="1"/>
            </p:cNvPicPr>
            <p:nvPr/>
          </p:nvPicPr>
          <p:blipFill>
            <a:blip r:embed="rId13" cstate="print">
              <a:duotone>
                <a:schemeClr val="accent1">
                  <a:shade val="45000"/>
                  <a:satMod val="135000"/>
                </a:schemeClr>
                <a:prstClr val="white"/>
              </a:duotone>
              <a:extLst/>
            </a:blip>
            <a:stretch>
              <a:fillRect/>
            </a:stretch>
          </p:blipFill>
          <p:spPr>
            <a:xfrm>
              <a:off x="1439" y="183"/>
              <a:ext cx="117" cy="116"/>
            </a:xfrm>
            <a:prstGeom prst="rect">
              <a:avLst/>
            </a:prstGeom>
          </p:spPr>
        </p:pic>
        <p:pic>
          <p:nvPicPr>
            <p:cNvPr id="59" name="图片 58"/>
            <p:cNvPicPr>
              <a:picLocks noChangeAspect="1"/>
            </p:cNvPicPr>
            <p:nvPr/>
          </p:nvPicPr>
          <p:blipFill>
            <a:blip r:embed="rId32" cstate="print">
              <a:duotone>
                <a:schemeClr val="accent5">
                  <a:shade val="45000"/>
                  <a:satMod val="135000"/>
                </a:schemeClr>
                <a:prstClr val="white"/>
              </a:duotone>
              <a:extLst/>
            </a:blip>
            <a:stretch>
              <a:fillRect/>
            </a:stretch>
          </p:blipFill>
          <p:spPr>
            <a:xfrm>
              <a:off x="862" y="-90"/>
              <a:ext cx="153" cy="150"/>
            </a:xfrm>
            <a:prstGeom prst="rect">
              <a:avLst/>
            </a:prstGeom>
          </p:spPr>
        </p:pic>
        <p:pic>
          <p:nvPicPr>
            <p:cNvPr id="60" name="图片 59"/>
            <p:cNvPicPr>
              <a:picLocks noChangeAspect="1"/>
            </p:cNvPicPr>
            <p:nvPr/>
          </p:nvPicPr>
          <p:blipFill>
            <a:blip r:embed="rId13" cstate="print">
              <a:duotone>
                <a:schemeClr val="accent1">
                  <a:shade val="45000"/>
                  <a:satMod val="135000"/>
                </a:schemeClr>
                <a:prstClr val="white"/>
              </a:duotone>
              <a:extLst/>
            </a:blip>
            <a:stretch>
              <a:fillRect/>
            </a:stretch>
          </p:blipFill>
          <p:spPr>
            <a:xfrm>
              <a:off x="4122" y="441"/>
              <a:ext cx="117" cy="117"/>
            </a:xfrm>
            <a:prstGeom prst="rect">
              <a:avLst/>
            </a:prstGeom>
          </p:spPr>
        </p:pic>
        <p:pic>
          <p:nvPicPr>
            <p:cNvPr id="61" name="图片 60"/>
            <p:cNvPicPr>
              <a:picLocks noChangeAspect="1"/>
            </p:cNvPicPr>
            <p:nvPr/>
          </p:nvPicPr>
          <p:blipFill>
            <a:blip r:embed="rId36" cstate="print">
              <a:duotone>
                <a:schemeClr val="accent1">
                  <a:shade val="45000"/>
                  <a:satMod val="135000"/>
                </a:schemeClr>
                <a:prstClr val="white"/>
              </a:duotone>
              <a:extLst/>
            </a:blip>
            <a:stretch>
              <a:fillRect/>
            </a:stretch>
          </p:blipFill>
          <p:spPr>
            <a:xfrm>
              <a:off x="4397" y="359"/>
              <a:ext cx="145" cy="145"/>
            </a:xfrm>
            <a:prstGeom prst="rect">
              <a:avLst/>
            </a:prstGeom>
          </p:spPr>
        </p:pic>
      </p:grpSp>
    </p:spTree>
    <p:extLst>
      <p:ext uri="{BB962C8B-B14F-4D97-AF65-F5344CB8AC3E}">
        <p14:creationId xmlns:p14="http://schemas.microsoft.com/office/powerpoint/2010/main" val="327442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经济全球化背景下当代世界经济面临的主要</a:t>
            </a:r>
            <a:r>
              <a:rPr lang="zh-CN" altLang="en-US" sz="4400" kern="1200" dirty="0" smtClean="0">
                <a:solidFill>
                  <a:schemeClr val="tx1"/>
                </a:solidFill>
                <a:effectLst/>
                <a:latin typeface="+mj-lt"/>
                <a:ea typeface="+mj-ea"/>
                <a:cs typeface="+mj-cs"/>
              </a:rPr>
              <a:t>问题（</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lstStyle/>
          <a:p>
            <a:r>
              <a:rPr lang="zh-CN" altLang="en-US" sz="2800" b="1" dirty="0" smtClean="0">
                <a:solidFill>
                  <a:schemeClr val="tx1"/>
                </a:solidFill>
              </a:rPr>
              <a:t>全球经济</a:t>
            </a:r>
            <a:r>
              <a:rPr lang="zh-CN" altLang="en-US" sz="2800" b="1" dirty="0" smtClean="0">
                <a:solidFill>
                  <a:srgbClr val="FF0000"/>
                </a:solidFill>
              </a:rPr>
              <a:t>治理明显滞后</a:t>
            </a:r>
            <a:r>
              <a:rPr lang="zh-CN" altLang="en-US" sz="2800" b="1" dirty="0" smtClean="0">
                <a:solidFill>
                  <a:schemeClr val="tx1"/>
                </a:solidFill>
              </a:rPr>
              <a:t>，世界经济秩序不公正不合理</a:t>
            </a:r>
            <a:endParaRPr lang="en-US" altLang="zh-CN" sz="2800" b="1" dirty="0" smtClean="0">
              <a:solidFill>
                <a:schemeClr val="tx1"/>
              </a:solidFill>
            </a:endParaRPr>
          </a:p>
          <a:p>
            <a:pPr lvl="1"/>
            <a:r>
              <a:rPr lang="zh-CN" altLang="en-US" dirty="0" smtClean="0"/>
              <a:t>随着发展中国家力量的增强以及合作的加强，发展中国家参与全球经济治理、维护自身利益的意愿不断增强</a:t>
            </a:r>
            <a:endParaRPr lang="en-US" altLang="zh-CN" dirty="0" smtClean="0"/>
          </a:p>
          <a:p>
            <a:pPr lvl="1"/>
            <a:r>
              <a:rPr lang="zh-CN" altLang="en-US" dirty="0" smtClean="0"/>
              <a:t>发达国家不愿意放弃长期以来形成的优势地位和垄断利益，导致治理明显滞后于世界经济发展。</a:t>
            </a:r>
            <a:endParaRPr lang="en-US" altLang="zh-CN" dirty="0" smtClean="0"/>
          </a:p>
          <a:p>
            <a:pPr lvl="1"/>
            <a:r>
              <a:rPr lang="zh-CN" altLang="en-US" dirty="0"/>
              <a:t>国际经济</a:t>
            </a:r>
            <a:r>
              <a:rPr lang="zh-CN" altLang="en-US" dirty="0" smtClean="0"/>
              <a:t>秩序是指使世界经济正常运行的行为规范及其保障机制</a:t>
            </a:r>
            <a:endParaRPr lang="en-US" altLang="zh-CN" dirty="0"/>
          </a:p>
          <a:p>
            <a:pPr lvl="1"/>
            <a:r>
              <a:rPr lang="zh-CN" altLang="en-US" dirty="0" smtClean="0"/>
              <a:t>现行国际经济秩序的主要载体是</a:t>
            </a:r>
            <a:r>
              <a:rPr lang="zh-CN" altLang="en-US" b="1" dirty="0" smtClean="0">
                <a:solidFill>
                  <a:schemeClr val="tx1"/>
                </a:solidFill>
              </a:rPr>
              <a:t>布雷顿森林体系</a:t>
            </a:r>
            <a:r>
              <a:rPr lang="zh-CN" altLang="en-US" dirty="0" smtClean="0"/>
              <a:t>及其变型，以</a:t>
            </a:r>
            <a:r>
              <a:rPr lang="zh-CN" altLang="en-US" b="1" dirty="0" smtClean="0">
                <a:solidFill>
                  <a:schemeClr val="tx1"/>
                </a:solidFill>
              </a:rPr>
              <a:t>世界银行、国际贸易基金组织和世界贸易组织</a:t>
            </a:r>
            <a:r>
              <a:rPr lang="zh-CN" altLang="en-US" dirty="0" smtClean="0"/>
              <a:t>为基础。</a:t>
            </a:r>
            <a:endParaRPr lang="en-US" altLang="zh-CN" dirty="0" smtClean="0"/>
          </a:p>
          <a:p>
            <a:pPr lvl="2"/>
            <a:r>
              <a:rPr lang="zh-CN" altLang="en-US" dirty="0" smtClean="0">
                <a:solidFill>
                  <a:srgbClr val="FF0000"/>
                </a:solidFill>
              </a:rPr>
              <a:t>资本国际流动的自由远大于劳工流动的自由</a:t>
            </a:r>
            <a:r>
              <a:rPr lang="zh-CN" altLang="en-US" dirty="0" smtClean="0"/>
              <a:t>，导致劳工利益受损，也导致发展中国家面对国际垄断资本难以维护本国人民的正当权益</a:t>
            </a:r>
            <a:endParaRPr lang="en-US" altLang="zh-CN" dirty="0" smtClean="0"/>
          </a:p>
          <a:p>
            <a:pPr lvl="2"/>
            <a:r>
              <a:rPr lang="zh-CN" altLang="en-US" dirty="0" smtClean="0"/>
              <a:t>发达国家要求发展中国家降低关税，却对本国的产业或产品进行补贴和保护</a:t>
            </a:r>
            <a:endParaRPr lang="en-US" altLang="zh-CN" dirty="0" smtClean="0"/>
          </a:p>
        </p:txBody>
      </p:sp>
    </p:spTree>
    <p:extLst>
      <p:ext uri="{BB962C8B-B14F-4D97-AF65-F5344CB8AC3E}">
        <p14:creationId xmlns:p14="http://schemas.microsoft.com/office/powerpoint/2010/main" val="8647540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3" name="组合 29"/>
          <p:cNvGrpSpPr>
            <a:grpSpLocks/>
          </p:cNvGrpSpPr>
          <p:nvPr/>
        </p:nvGrpSpPr>
        <p:grpSpPr bwMode="auto">
          <a:xfrm>
            <a:off x="338138" y="293688"/>
            <a:ext cx="333375" cy="411162"/>
            <a:chOff x="10668001" y="925959"/>
            <a:chExt cx="444498" cy="545940"/>
          </a:xfrm>
        </p:grpSpPr>
        <p:sp>
          <p:nvSpPr>
            <p:cNvPr id="28" name="等腰三角形 27"/>
            <p:cNvSpPr/>
            <p:nvPr/>
          </p:nvSpPr>
          <p:spPr>
            <a:xfrm rot="5400000">
              <a:off x="10633062" y="1005163"/>
              <a:ext cx="501675" cy="431798"/>
            </a:xfrm>
            <a:prstGeom prst="triangle">
              <a:avLst/>
            </a:prstGeom>
            <a:solidFill>
              <a:srgbClr val="FF6CE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p:cNvSpPr/>
            <p:nvPr/>
          </p:nvSpPr>
          <p:spPr>
            <a:xfrm rot="5400000">
              <a:off x="10705952" y="955741"/>
              <a:ext cx="436330" cy="376765"/>
            </a:xfrm>
            <a:prstGeom prst="triangle">
              <a:avLst/>
            </a:prstGeom>
            <a:solidFill>
              <a:srgbClr val="F04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 name="Freeform 17"/>
          <p:cNvSpPr>
            <a:spLocks noChangeAspect="1"/>
          </p:cNvSpPr>
          <p:nvPr/>
        </p:nvSpPr>
        <p:spPr bwMode="auto">
          <a:xfrm>
            <a:off x="6783388" y="3965575"/>
            <a:ext cx="1938337" cy="1908175"/>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BF55DB"/>
          </a:solidFill>
          <a:ln w="3175" cap="flat" cmpd="sng" algn="ctr">
            <a:noFill/>
            <a:prstDash val="solid"/>
          </a:ln>
          <a:effectLst/>
        </p:spPr>
        <p:txBody>
          <a:bodyPr anchor="ctr"/>
          <a:lstStyle/>
          <a:p>
            <a:pPr algn="ctr" eaLnBrk="1" fontAlgn="auto" hangingPunct="1">
              <a:spcBef>
                <a:spcPts val="0"/>
              </a:spcBef>
              <a:spcAft>
                <a:spcPts val="0"/>
              </a:spcAft>
              <a:defRPr/>
            </a:pPr>
            <a:endParaRPr lang="zh-CN" altLang="en-US" sz="1000" kern="0">
              <a:latin typeface="Lato" panose="020F0502020204030203" pitchFamily="34" charset="0"/>
            </a:endParaRPr>
          </a:p>
        </p:txBody>
      </p:sp>
      <p:sp>
        <p:nvSpPr>
          <p:cNvPr id="7" name="Freeform 17"/>
          <p:cNvSpPr>
            <a:spLocks/>
          </p:cNvSpPr>
          <p:nvPr/>
        </p:nvSpPr>
        <p:spPr bwMode="auto">
          <a:xfrm>
            <a:off x="5705475" y="4141788"/>
            <a:ext cx="1481138" cy="1458912"/>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F8D845"/>
          </a:solidFill>
          <a:ln w="3175" cap="flat" cmpd="sng" algn="ctr">
            <a:noFill/>
            <a:prstDash val="solid"/>
          </a:ln>
          <a:effectLst/>
        </p:spPr>
        <p:txBody>
          <a:bodyPr anchor="ctr"/>
          <a:lstStyle/>
          <a:p>
            <a:pPr algn="ctr" eaLnBrk="1" fontAlgn="auto" hangingPunct="1">
              <a:spcBef>
                <a:spcPts val="0"/>
              </a:spcBef>
              <a:spcAft>
                <a:spcPts val="0"/>
              </a:spcAft>
              <a:defRPr/>
            </a:pPr>
            <a:endParaRPr lang="zh-CN" altLang="en-US" sz="1000" kern="0">
              <a:latin typeface="Lato" panose="020F0502020204030203" pitchFamily="34" charset="0"/>
            </a:endParaRPr>
          </a:p>
        </p:txBody>
      </p:sp>
      <p:sp>
        <p:nvSpPr>
          <p:cNvPr id="8" name="Freeform 18"/>
          <p:cNvSpPr>
            <a:spLocks/>
          </p:cNvSpPr>
          <p:nvPr/>
        </p:nvSpPr>
        <p:spPr bwMode="auto">
          <a:xfrm>
            <a:off x="4659313" y="4260850"/>
            <a:ext cx="1295400" cy="126523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F04077"/>
          </a:solidFill>
          <a:ln w="3175" cap="flat" cmpd="sng" algn="ctr">
            <a:noFill/>
            <a:prstDash val="solid"/>
          </a:ln>
          <a:effectLst/>
        </p:spPr>
        <p:txBody>
          <a:bodyPr anchor="ctr"/>
          <a:lstStyle/>
          <a:p>
            <a:pPr algn="ctr" eaLnBrk="1" fontAlgn="auto" hangingPunct="1">
              <a:spcBef>
                <a:spcPts val="0"/>
              </a:spcBef>
              <a:spcAft>
                <a:spcPts val="0"/>
              </a:spcAft>
              <a:defRPr/>
            </a:pPr>
            <a:endParaRPr lang="zh-CN" altLang="en-US" sz="1000" kern="0">
              <a:latin typeface="Lato" panose="020F0502020204030203" pitchFamily="34" charset="0"/>
            </a:endParaRPr>
          </a:p>
        </p:txBody>
      </p:sp>
      <p:sp>
        <p:nvSpPr>
          <p:cNvPr id="9" name="Freeform 19"/>
          <p:cNvSpPr>
            <a:spLocks/>
          </p:cNvSpPr>
          <p:nvPr/>
        </p:nvSpPr>
        <p:spPr bwMode="auto">
          <a:xfrm>
            <a:off x="3825875" y="4356100"/>
            <a:ext cx="1028700" cy="1041400"/>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F77258"/>
          </a:solidFill>
          <a:ln w="3175" cap="flat" cmpd="sng" algn="ctr">
            <a:noFill/>
            <a:prstDash val="solid"/>
          </a:ln>
          <a:effectLst/>
        </p:spPr>
        <p:txBody>
          <a:bodyPr anchor="ctr"/>
          <a:lstStyle/>
          <a:p>
            <a:pPr algn="ctr" eaLnBrk="1" fontAlgn="auto" hangingPunct="1">
              <a:spcBef>
                <a:spcPts val="0"/>
              </a:spcBef>
              <a:spcAft>
                <a:spcPts val="0"/>
              </a:spcAft>
              <a:defRPr/>
            </a:pPr>
            <a:endParaRPr lang="zh-CN" altLang="en-US" sz="1000" kern="0">
              <a:latin typeface="Lato" panose="020F0502020204030203" pitchFamily="34" charset="0"/>
            </a:endParaRPr>
          </a:p>
        </p:txBody>
      </p:sp>
      <p:sp>
        <p:nvSpPr>
          <p:cNvPr id="14" name="Freeform 6"/>
          <p:cNvSpPr>
            <a:spLocks noChangeAspect="1" noEditPoints="1"/>
          </p:cNvSpPr>
          <p:nvPr/>
        </p:nvSpPr>
        <p:spPr bwMode="auto">
          <a:xfrm>
            <a:off x="4333875" y="3675063"/>
            <a:ext cx="225425" cy="241300"/>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ysClr val="window" lastClr="FFFFFF"/>
          </a:solidFill>
          <a:ln>
            <a:noFill/>
          </a:ln>
        </p:spPr>
        <p:txBody>
          <a:bodyPr/>
          <a:lstStyle/>
          <a:p>
            <a:pPr eaLnBrk="1" fontAlgn="auto" hangingPunct="1">
              <a:spcBef>
                <a:spcPts val="0"/>
              </a:spcBef>
              <a:spcAft>
                <a:spcPts val="0"/>
              </a:spcAft>
              <a:defRPr/>
            </a:pPr>
            <a:endParaRPr lang="en-US" sz="2000" kern="0" dirty="0">
              <a:latin typeface="Lato" panose="020F0502020204030203" pitchFamily="34" charset="0"/>
              <a:ea typeface="+mn-ea"/>
            </a:endParaRPr>
          </a:p>
        </p:txBody>
      </p:sp>
      <p:sp>
        <p:nvSpPr>
          <p:cNvPr id="15" name="Freeform 26"/>
          <p:cNvSpPr>
            <a:spLocks noChangeAspect="1"/>
          </p:cNvSpPr>
          <p:nvPr/>
        </p:nvSpPr>
        <p:spPr bwMode="auto">
          <a:xfrm>
            <a:off x="7526338" y="3676650"/>
            <a:ext cx="242887" cy="25082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ysClr val="window" lastClr="FFFFFF"/>
          </a:solidFill>
          <a:ln>
            <a:noFill/>
          </a:ln>
        </p:spPr>
        <p:txBody>
          <a:bodyPr/>
          <a:lstStyle/>
          <a:p>
            <a:pPr eaLnBrk="1" fontAlgn="auto" hangingPunct="1">
              <a:spcBef>
                <a:spcPts val="0"/>
              </a:spcBef>
              <a:spcAft>
                <a:spcPts val="0"/>
              </a:spcAft>
              <a:defRPr/>
            </a:pPr>
            <a:endParaRPr lang="en-US" sz="2000" kern="0" dirty="0">
              <a:latin typeface="Lato" panose="020F0502020204030203" pitchFamily="34" charset="0"/>
              <a:ea typeface="+mn-ea"/>
            </a:endParaRPr>
          </a:p>
        </p:txBody>
      </p:sp>
      <p:grpSp>
        <p:nvGrpSpPr>
          <p:cNvPr id="20" name="组合 19"/>
          <p:cNvGrpSpPr/>
          <p:nvPr/>
        </p:nvGrpSpPr>
        <p:grpSpPr>
          <a:xfrm>
            <a:off x="5181936" y="3693576"/>
            <a:ext cx="258763" cy="222250"/>
            <a:chOff x="7558088" y="4610101"/>
            <a:chExt cx="258763" cy="222250"/>
          </a:xfrm>
          <a:solidFill>
            <a:schemeClr val="bg1"/>
          </a:solidFill>
        </p:grpSpPr>
        <p:sp>
          <p:nvSpPr>
            <p:cNvPr id="21" name="Freeform 442"/>
            <p:cNvSpPr>
              <a:spLocks noEditPoints="1"/>
            </p:cNvSpPr>
            <p:nvPr/>
          </p:nvSpPr>
          <p:spPr bwMode="auto">
            <a:xfrm>
              <a:off x="7558088" y="4610101"/>
              <a:ext cx="258763" cy="222250"/>
            </a:xfrm>
            <a:custGeom>
              <a:avLst/>
              <a:gdLst>
                <a:gd name="T0" fmla="*/ 278 w 288"/>
                <a:gd name="T1" fmla="*/ 0 h 246"/>
                <a:gd name="T2" fmla="*/ 52 w 288"/>
                <a:gd name="T3" fmla="*/ 0 h 246"/>
                <a:gd name="T4" fmla="*/ 42 w 288"/>
                <a:gd name="T5" fmla="*/ 10 h 246"/>
                <a:gd name="T6" fmla="*/ 42 w 288"/>
                <a:gd name="T7" fmla="*/ 43 h 246"/>
                <a:gd name="T8" fmla="*/ 10 w 288"/>
                <a:gd name="T9" fmla="*/ 43 h 246"/>
                <a:gd name="T10" fmla="*/ 0 w 288"/>
                <a:gd name="T11" fmla="*/ 53 h 246"/>
                <a:gd name="T12" fmla="*/ 0 w 288"/>
                <a:gd name="T13" fmla="*/ 219 h 246"/>
                <a:gd name="T14" fmla="*/ 27 w 288"/>
                <a:gd name="T15" fmla="*/ 246 h 246"/>
                <a:gd name="T16" fmla="*/ 52 w 288"/>
                <a:gd name="T17" fmla="*/ 246 h 246"/>
                <a:gd name="T18" fmla="*/ 241 w 288"/>
                <a:gd name="T19" fmla="*/ 246 h 246"/>
                <a:gd name="T20" fmla="*/ 278 w 288"/>
                <a:gd name="T21" fmla="*/ 246 h 246"/>
                <a:gd name="T22" fmla="*/ 288 w 288"/>
                <a:gd name="T23" fmla="*/ 236 h 246"/>
                <a:gd name="T24" fmla="*/ 288 w 288"/>
                <a:gd name="T25" fmla="*/ 10 h 246"/>
                <a:gd name="T26" fmla="*/ 278 w 288"/>
                <a:gd name="T27" fmla="*/ 0 h 246"/>
                <a:gd name="T28" fmla="*/ 271 w 288"/>
                <a:gd name="T29" fmla="*/ 229 h 246"/>
                <a:gd name="T30" fmla="*/ 241 w 288"/>
                <a:gd name="T31" fmla="*/ 229 h 246"/>
                <a:gd name="T32" fmla="*/ 52 w 288"/>
                <a:gd name="T33" fmla="*/ 229 h 246"/>
                <a:gd name="T34" fmla="*/ 27 w 288"/>
                <a:gd name="T35" fmla="*/ 229 h 246"/>
                <a:gd name="T36" fmla="*/ 17 w 288"/>
                <a:gd name="T37" fmla="*/ 219 h 246"/>
                <a:gd name="T38" fmla="*/ 17 w 288"/>
                <a:gd name="T39" fmla="*/ 60 h 246"/>
                <a:gd name="T40" fmla="*/ 42 w 288"/>
                <a:gd name="T41" fmla="*/ 60 h 246"/>
                <a:gd name="T42" fmla="*/ 42 w 288"/>
                <a:gd name="T43" fmla="*/ 214 h 246"/>
                <a:gd name="T44" fmla="*/ 59 w 288"/>
                <a:gd name="T45" fmla="*/ 214 h 246"/>
                <a:gd name="T46" fmla="*/ 59 w 288"/>
                <a:gd name="T47" fmla="*/ 60 h 246"/>
                <a:gd name="T48" fmla="*/ 59 w 288"/>
                <a:gd name="T49" fmla="*/ 60 h 246"/>
                <a:gd name="T50" fmla="*/ 59 w 288"/>
                <a:gd name="T51" fmla="*/ 43 h 246"/>
                <a:gd name="T52" fmla="*/ 59 w 288"/>
                <a:gd name="T53" fmla="*/ 17 h 246"/>
                <a:gd name="T54" fmla="*/ 271 w 288"/>
                <a:gd name="T55" fmla="*/ 17 h 246"/>
                <a:gd name="T56" fmla="*/ 271 w 288"/>
                <a:gd name="T57" fmla="*/ 22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22" name="Rectangle 443"/>
            <p:cNvSpPr>
              <a:spLocks noChangeArrowheads="1"/>
            </p:cNvSpPr>
            <p:nvPr/>
          </p:nvSpPr>
          <p:spPr bwMode="auto">
            <a:xfrm>
              <a:off x="7631113" y="4646613"/>
              <a:ext cx="68263" cy="682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23" name="Rectangle 444"/>
            <p:cNvSpPr>
              <a:spLocks noChangeArrowheads="1"/>
            </p:cNvSpPr>
            <p:nvPr/>
          </p:nvSpPr>
          <p:spPr bwMode="auto">
            <a:xfrm>
              <a:off x="7721600" y="4656138"/>
              <a:ext cx="57150" cy="111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25" name="Rectangle 445"/>
            <p:cNvSpPr>
              <a:spLocks noChangeArrowheads="1"/>
            </p:cNvSpPr>
            <p:nvPr/>
          </p:nvSpPr>
          <p:spPr bwMode="auto">
            <a:xfrm>
              <a:off x="7721600" y="4691063"/>
              <a:ext cx="57150" cy="111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26" name="Rectangle 446"/>
            <p:cNvSpPr>
              <a:spLocks noChangeArrowheads="1"/>
            </p:cNvSpPr>
            <p:nvPr/>
          </p:nvSpPr>
          <p:spPr bwMode="auto">
            <a:xfrm>
              <a:off x="7631113" y="4738688"/>
              <a:ext cx="147638" cy="111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27" name="Rectangle 447"/>
            <p:cNvSpPr>
              <a:spLocks noChangeArrowheads="1"/>
            </p:cNvSpPr>
            <p:nvPr/>
          </p:nvSpPr>
          <p:spPr bwMode="auto">
            <a:xfrm>
              <a:off x="7631113" y="4775201"/>
              <a:ext cx="147638" cy="111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10259" name="组合 30"/>
          <p:cNvGrpSpPr>
            <a:grpSpLocks/>
          </p:cNvGrpSpPr>
          <p:nvPr/>
        </p:nvGrpSpPr>
        <p:grpSpPr bwMode="auto">
          <a:xfrm>
            <a:off x="6256338" y="4749800"/>
            <a:ext cx="301625" cy="300038"/>
            <a:chOff x="3937000" y="3552825"/>
            <a:chExt cx="414338" cy="414338"/>
          </a:xfrm>
        </p:grpSpPr>
        <p:sp>
          <p:nvSpPr>
            <p:cNvPr id="32" name="Oval 56"/>
            <p:cNvSpPr>
              <a:spLocks noChangeArrowheads="1"/>
            </p:cNvSpPr>
            <p:nvPr/>
          </p:nvSpPr>
          <p:spPr bwMode="auto">
            <a:xfrm>
              <a:off x="3937000" y="3552825"/>
              <a:ext cx="414338" cy="414338"/>
            </a:xfrm>
            <a:prstGeom prst="ellipse">
              <a:avLst/>
            </a:prstGeom>
            <a:noFill/>
            <a:ln w="30163"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1">
                <a:latin typeface="Calibri" panose="020F0502020204030204"/>
                <a:ea typeface="+mn-ea"/>
              </a:endParaRPr>
            </a:p>
          </p:txBody>
        </p:sp>
        <p:sp>
          <p:nvSpPr>
            <p:cNvPr id="33" name="Freeform 57"/>
            <p:cNvSpPr>
              <a:spLocks/>
            </p:cNvSpPr>
            <p:nvPr/>
          </p:nvSpPr>
          <p:spPr bwMode="auto">
            <a:xfrm>
              <a:off x="4000240" y="3607632"/>
              <a:ext cx="213711" cy="195111"/>
            </a:xfrm>
            <a:custGeom>
              <a:avLst/>
              <a:gdLst>
                <a:gd name="T0" fmla="*/ 8 w 95"/>
                <a:gd name="T1" fmla="*/ 33 h 87"/>
                <a:gd name="T2" fmla="*/ 29 w 95"/>
                <a:gd name="T3" fmla="*/ 74 h 87"/>
                <a:gd name="T4" fmla="*/ 57 w 95"/>
                <a:gd name="T5" fmla="*/ 85 h 87"/>
                <a:gd name="T6" fmla="*/ 54 w 95"/>
                <a:gd name="T7" fmla="*/ 81 h 87"/>
                <a:gd name="T8" fmla="*/ 48 w 95"/>
                <a:gd name="T9" fmla="*/ 76 h 87"/>
                <a:gd name="T10" fmla="*/ 45 w 95"/>
                <a:gd name="T11" fmla="*/ 67 h 87"/>
                <a:gd name="T12" fmla="*/ 36 w 95"/>
                <a:gd name="T13" fmla="*/ 64 h 87"/>
                <a:gd name="T14" fmla="*/ 45 w 95"/>
                <a:gd name="T15" fmla="*/ 52 h 87"/>
                <a:gd name="T16" fmla="*/ 71 w 95"/>
                <a:gd name="T17" fmla="*/ 33 h 87"/>
                <a:gd name="T18" fmla="*/ 43 w 95"/>
                <a:gd name="T19" fmla="*/ 3 h 87"/>
                <a:gd name="T20" fmla="*/ 6 w 95"/>
                <a:gd name="T21" fmla="*/ 14 h 87"/>
                <a:gd name="T22" fmla="*/ 8 w 95"/>
                <a:gd name="T23" fmla="*/ 3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87">
                  <a:moveTo>
                    <a:pt x="8" y="33"/>
                  </a:moveTo>
                  <a:cubicBezTo>
                    <a:pt x="4" y="44"/>
                    <a:pt x="7" y="61"/>
                    <a:pt x="29" y="74"/>
                  </a:cubicBezTo>
                  <a:cubicBezTo>
                    <a:pt x="51" y="86"/>
                    <a:pt x="55" y="83"/>
                    <a:pt x="57" y="85"/>
                  </a:cubicBezTo>
                  <a:cubicBezTo>
                    <a:pt x="59" y="87"/>
                    <a:pt x="53" y="87"/>
                    <a:pt x="54" y="81"/>
                  </a:cubicBezTo>
                  <a:cubicBezTo>
                    <a:pt x="55" y="75"/>
                    <a:pt x="51" y="76"/>
                    <a:pt x="48" y="76"/>
                  </a:cubicBezTo>
                  <a:cubicBezTo>
                    <a:pt x="45" y="76"/>
                    <a:pt x="44" y="70"/>
                    <a:pt x="45" y="67"/>
                  </a:cubicBezTo>
                  <a:cubicBezTo>
                    <a:pt x="46" y="63"/>
                    <a:pt x="41" y="71"/>
                    <a:pt x="36" y="64"/>
                  </a:cubicBezTo>
                  <a:cubicBezTo>
                    <a:pt x="32" y="56"/>
                    <a:pt x="39" y="50"/>
                    <a:pt x="45" y="52"/>
                  </a:cubicBezTo>
                  <a:cubicBezTo>
                    <a:pt x="61" y="57"/>
                    <a:pt x="59" y="43"/>
                    <a:pt x="71" y="33"/>
                  </a:cubicBezTo>
                  <a:cubicBezTo>
                    <a:pt x="95" y="15"/>
                    <a:pt x="60" y="5"/>
                    <a:pt x="43" y="3"/>
                  </a:cubicBezTo>
                  <a:cubicBezTo>
                    <a:pt x="25" y="0"/>
                    <a:pt x="0" y="7"/>
                    <a:pt x="6" y="14"/>
                  </a:cubicBezTo>
                  <a:cubicBezTo>
                    <a:pt x="12" y="20"/>
                    <a:pt x="9" y="30"/>
                    <a:pt x="8" y="33"/>
                  </a:cubicBezTo>
                  <a:close/>
                </a:path>
              </a:pathLst>
            </a:custGeom>
            <a:noFill/>
            <a:ln w="30163"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1">
                <a:latin typeface="Calibri" panose="020F0502020204030204"/>
                <a:ea typeface="+mn-ea"/>
              </a:endParaRPr>
            </a:p>
          </p:txBody>
        </p:sp>
        <p:sp>
          <p:nvSpPr>
            <p:cNvPr id="34" name="Freeform 58"/>
            <p:cNvSpPr>
              <a:spLocks/>
            </p:cNvSpPr>
            <p:nvPr/>
          </p:nvSpPr>
          <p:spPr bwMode="auto">
            <a:xfrm>
              <a:off x="4115820" y="3756706"/>
              <a:ext cx="163554" cy="190726"/>
            </a:xfrm>
            <a:custGeom>
              <a:avLst/>
              <a:gdLst>
                <a:gd name="T0" fmla="*/ 12 w 73"/>
                <a:gd name="T1" fmla="*/ 32 h 85"/>
                <a:gd name="T2" fmla="*/ 12 w 73"/>
                <a:gd name="T3" fmla="*/ 45 h 85"/>
                <a:gd name="T4" fmla="*/ 25 w 73"/>
                <a:gd name="T5" fmla="*/ 58 h 85"/>
                <a:gd name="T6" fmla="*/ 19 w 73"/>
                <a:gd name="T7" fmla="*/ 80 h 85"/>
                <a:gd name="T8" fmla="*/ 45 w 73"/>
                <a:gd name="T9" fmla="*/ 66 h 85"/>
                <a:gd name="T10" fmla="*/ 66 w 73"/>
                <a:gd name="T11" fmla="*/ 37 h 85"/>
                <a:gd name="T12" fmla="*/ 54 w 73"/>
                <a:gd name="T13" fmla="*/ 24 h 85"/>
                <a:gd name="T14" fmla="*/ 24 w 73"/>
                <a:gd name="T15" fmla="*/ 11 h 85"/>
                <a:gd name="T16" fmla="*/ 12 w 73"/>
                <a:gd name="T17"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85">
                  <a:moveTo>
                    <a:pt x="12" y="32"/>
                  </a:moveTo>
                  <a:cubicBezTo>
                    <a:pt x="10" y="43"/>
                    <a:pt x="0" y="34"/>
                    <a:pt x="12" y="45"/>
                  </a:cubicBezTo>
                  <a:cubicBezTo>
                    <a:pt x="23" y="56"/>
                    <a:pt x="26" y="33"/>
                    <a:pt x="25" y="58"/>
                  </a:cubicBezTo>
                  <a:cubicBezTo>
                    <a:pt x="23" y="83"/>
                    <a:pt x="2" y="85"/>
                    <a:pt x="19" y="80"/>
                  </a:cubicBezTo>
                  <a:cubicBezTo>
                    <a:pt x="36" y="74"/>
                    <a:pt x="33" y="79"/>
                    <a:pt x="45" y="66"/>
                  </a:cubicBezTo>
                  <a:cubicBezTo>
                    <a:pt x="58" y="54"/>
                    <a:pt x="60" y="47"/>
                    <a:pt x="66" y="37"/>
                  </a:cubicBezTo>
                  <a:cubicBezTo>
                    <a:pt x="73" y="27"/>
                    <a:pt x="62" y="31"/>
                    <a:pt x="54" y="24"/>
                  </a:cubicBezTo>
                  <a:cubicBezTo>
                    <a:pt x="47" y="17"/>
                    <a:pt x="34" y="0"/>
                    <a:pt x="24" y="11"/>
                  </a:cubicBezTo>
                  <a:cubicBezTo>
                    <a:pt x="14" y="21"/>
                    <a:pt x="12" y="32"/>
                    <a:pt x="12" y="32"/>
                  </a:cubicBezTo>
                  <a:close/>
                </a:path>
              </a:pathLst>
            </a:custGeom>
            <a:noFill/>
            <a:ln w="30163"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1">
                <a:latin typeface="Calibri" panose="020F0502020204030204"/>
                <a:ea typeface="+mn-ea"/>
              </a:endParaRPr>
            </a:p>
          </p:txBody>
        </p:sp>
        <p:sp>
          <p:nvSpPr>
            <p:cNvPr id="35" name="Freeform 59"/>
            <p:cNvSpPr>
              <a:spLocks/>
            </p:cNvSpPr>
            <p:nvPr/>
          </p:nvSpPr>
          <p:spPr bwMode="auto">
            <a:xfrm>
              <a:off x="4203049" y="3561594"/>
              <a:ext cx="141747" cy="267456"/>
            </a:xfrm>
            <a:custGeom>
              <a:avLst/>
              <a:gdLst>
                <a:gd name="T0" fmla="*/ 0 w 63"/>
                <a:gd name="T1" fmla="*/ 0 h 119"/>
                <a:gd name="T2" fmla="*/ 11 w 63"/>
                <a:gd name="T3" fmla="*/ 30 h 119"/>
                <a:gd name="T4" fmla="*/ 46 w 63"/>
                <a:gd name="T5" fmla="*/ 54 h 119"/>
                <a:gd name="T6" fmla="*/ 54 w 63"/>
                <a:gd name="T7" fmla="*/ 81 h 119"/>
                <a:gd name="T8" fmla="*/ 52 w 63"/>
                <a:gd name="T9" fmla="*/ 111 h 119"/>
                <a:gd name="T10" fmla="*/ 63 w 63"/>
                <a:gd name="T11" fmla="*/ 113 h 119"/>
              </a:gdLst>
              <a:ahLst/>
              <a:cxnLst>
                <a:cxn ang="0">
                  <a:pos x="T0" y="T1"/>
                </a:cxn>
                <a:cxn ang="0">
                  <a:pos x="T2" y="T3"/>
                </a:cxn>
                <a:cxn ang="0">
                  <a:pos x="T4" y="T5"/>
                </a:cxn>
                <a:cxn ang="0">
                  <a:pos x="T6" y="T7"/>
                </a:cxn>
                <a:cxn ang="0">
                  <a:pos x="T8" y="T9"/>
                </a:cxn>
                <a:cxn ang="0">
                  <a:pos x="T10" y="T11"/>
                </a:cxn>
              </a:cxnLst>
              <a:rect l="0" t="0" r="r" b="b"/>
              <a:pathLst>
                <a:path w="63" h="119">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63"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lIns="80296" tIns="40148" rIns="80296" bIns="40148"/>
            <a:lstStyle/>
            <a:p>
              <a:pPr eaLnBrk="1" fontAlgn="auto" hangingPunct="1">
                <a:spcBef>
                  <a:spcPts val="0"/>
                </a:spcBef>
                <a:spcAft>
                  <a:spcPts val="0"/>
                </a:spcAft>
                <a:defRPr/>
              </a:pPr>
              <a:endParaRPr lang="zh-CN" altLang="en-US" sz="1581">
                <a:latin typeface="Calibri" panose="020F0502020204030204"/>
                <a:ea typeface="+mn-ea"/>
              </a:endParaRPr>
            </a:p>
          </p:txBody>
        </p:sp>
      </p:grpSp>
      <p:sp>
        <p:nvSpPr>
          <p:cNvPr id="36" name="标题 1"/>
          <p:cNvSpPr txBox="1">
            <a:spLocks/>
          </p:cNvSpPr>
          <p:nvPr/>
        </p:nvSpPr>
        <p:spPr>
          <a:xfrm>
            <a:off x="732367" y="107576"/>
            <a:ext cx="10723035" cy="1336956"/>
          </a:xfrm>
          <a:prstGeom prst="rect">
            <a:avLst/>
          </a:prstGeo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ltLang="zh-CN" sz="4400" dirty="0" smtClean="0">
                <a:solidFill>
                  <a:schemeClr val="tx1"/>
                </a:solidFill>
              </a:rPr>
              <a:t>3.</a:t>
            </a:r>
            <a:r>
              <a:rPr lang="zh-CN" altLang="zh-CN" sz="4400" dirty="0" smtClean="0">
                <a:solidFill>
                  <a:schemeClr val="tx1"/>
                </a:solidFill>
              </a:rPr>
              <a:t>经济全球化背景下当代世界经济面临的主要</a:t>
            </a:r>
            <a:r>
              <a:rPr lang="zh-CN" altLang="en-US" sz="4400" dirty="0" smtClean="0">
                <a:solidFill>
                  <a:schemeClr val="tx1"/>
                </a:solidFill>
              </a:rPr>
              <a:t>问题（</a:t>
            </a:r>
            <a:r>
              <a:rPr lang="en-US" altLang="zh-CN" sz="4400" dirty="0" smtClean="0">
                <a:solidFill>
                  <a:schemeClr val="tx1"/>
                </a:solidFill>
              </a:rPr>
              <a:t>4</a:t>
            </a:r>
            <a:r>
              <a:rPr lang="zh-CN" altLang="en-US" sz="4400" dirty="0" smtClean="0">
                <a:solidFill>
                  <a:schemeClr val="tx1"/>
                </a:solidFill>
              </a:rPr>
              <a:t>）</a:t>
            </a:r>
            <a:endParaRPr lang="zh-CN" altLang="en-US" dirty="0"/>
          </a:p>
        </p:txBody>
      </p:sp>
      <p:sp>
        <p:nvSpPr>
          <p:cNvPr id="37" name="内容占位符 2"/>
          <p:cNvSpPr txBox="1">
            <a:spLocks/>
          </p:cNvSpPr>
          <p:nvPr/>
        </p:nvSpPr>
        <p:spPr>
          <a:xfrm>
            <a:off x="894820" y="1633001"/>
            <a:ext cx="10723035" cy="4343400"/>
          </a:xfrm>
          <a:prstGeom prst="rect">
            <a:avLst/>
          </a:prstGeo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defTabSz="914400" rtl="0" eaLnBrk="1" latinLnBrk="0" hangingPunct="1">
              <a:spcBef>
                <a:spcPts val="600"/>
              </a:spcBef>
              <a:buClr>
                <a:schemeClr val="accent1">
                  <a:lumMod val="75000"/>
                </a:schemeClr>
              </a:buClr>
              <a:buSzPct val="110000"/>
              <a:buFont typeface="Wingdings 2" pitchFamily="18"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accent1">
                  <a:lumMod val="60000"/>
                  <a:lumOff val="40000"/>
                </a:schemeClr>
              </a:buClr>
              <a:buSzPct val="110000"/>
              <a:buFont typeface="Wingdings 2" pitchFamily="18"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75000"/>
                </a:schemeClr>
              </a:buClr>
              <a:buSzPct val="110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2"/>
              </a:buClr>
              <a:buSzPct val="110000"/>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lumMod val="60000"/>
                  <a:lumOff val="40000"/>
                </a:schemeClr>
              </a:buClr>
              <a:buSzPct val="110000"/>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2"/>
              </a:buClr>
              <a:buSzPct val="110000"/>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lumMod val="60000"/>
                  <a:lumOff val="40000"/>
                </a:schemeClr>
              </a:buClr>
              <a:buSzPct val="110000"/>
              <a:buFont typeface="Wingdings 2" pitchFamily="18" charset="2"/>
              <a:buNone/>
              <a:defRPr lang="en-US" sz="1800" kern="1200">
                <a:solidFill>
                  <a:schemeClr val="tx1">
                    <a:tint val="75000"/>
                  </a:schemeClr>
                </a:solidFill>
                <a:latin typeface="+mn-lt"/>
                <a:ea typeface="+mn-ea"/>
                <a:cs typeface="+mn-cs"/>
              </a:defRPr>
            </a:lvl9pPr>
          </a:lstStyle>
          <a:p>
            <a:pPr algn="l"/>
            <a:r>
              <a:rPr lang="zh-CN" altLang="en-US" sz="2800" b="1" dirty="0" smtClean="0">
                <a:solidFill>
                  <a:schemeClr val="tx1"/>
                </a:solidFill>
              </a:rPr>
              <a:t>全球生态环境持续恶化，经济可持续发展能力亟待增强</a:t>
            </a:r>
            <a:endParaRPr lang="en-US" altLang="zh-CN" sz="2800" b="1" dirty="0" smtClean="0">
              <a:solidFill>
                <a:schemeClr val="tx1"/>
              </a:solidFill>
            </a:endParaRPr>
          </a:p>
          <a:p>
            <a:pPr lvl="1" algn="l"/>
            <a:r>
              <a:rPr lang="zh-CN" altLang="en-US" sz="2800" b="1" dirty="0" smtClean="0"/>
              <a:t>发达国家将高耗能高污染产业转移到发展中国家，还借机出口危险废物和垃圾</a:t>
            </a:r>
            <a:endParaRPr lang="en-US" altLang="zh-CN" sz="2800" b="1" dirty="0" smtClean="0"/>
          </a:p>
          <a:p>
            <a:pPr lvl="1" algn="l"/>
            <a:r>
              <a:rPr lang="zh-CN" altLang="en-US" sz="2800" b="1" dirty="0" smtClean="0"/>
              <a:t>一些发展中国家只顾眼前利益不顾生态环境和资源能力，过度发展高污染高排放产业</a:t>
            </a:r>
            <a:endParaRPr lang="zh-CN" altLang="en-US" sz="2800" b="1" dirty="0"/>
          </a:p>
        </p:txBody>
      </p:sp>
    </p:spTree>
    <p:extLst>
      <p:ext uri="{BB962C8B-B14F-4D97-AF65-F5344CB8AC3E}">
        <p14:creationId xmlns:p14="http://schemas.microsoft.com/office/powerpoint/2010/main" val="2203917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流程图: 数据 20"/>
          <p:cNvSpPr>
            <a:spLocks noChangeArrowheads="1"/>
          </p:cNvSpPr>
          <p:nvPr/>
        </p:nvSpPr>
        <p:spPr bwMode="auto">
          <a:xfrm>
            <a:off x="3333750" y="3314700"/>
            <a:ext cx="3176588" cy="636588"/>
          </a:xfrm>
          <a:prstGeom prst="flowChartInputOutput">
            <a:avLst/>
          </a:prstGeom>
          <a:solidFill>
            <a:srgbClr val="0C8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36870" name="流程图: 数据 21"/>
          <p:cNvSpPr>
            <a:spLocks noChangeArrowheads="1"/>
          </p:cNvSpPr>
          <p:nvPr/>
        </p:nvSpPr>
        <p:spPr bwMode="auto">
          <a:xfrm>
            <a:off x="5875338" y="2257425"/>
            <a:ext cx="3176587" cy="635000"/>
          </a:xfrm>
          <a:prstGeom prst="flowChartInputOutput">
            <a:avLst/>
          </a:prstGeom>
          <a:solidFill>
            <a:srgbClr val="0C8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36891" name="流程图: 数据 25"/>
          <p:cNvSpPr>
            <a:spLocks noChangeArrowheads="1"/>
          </p:cNvSpPr>
          <p:nvPr/>
        </p:nvSpPr>
        <p:spPr bwMode="auto">
          <a:xfrm>
            <a:off x="792163" y="4373563"/>
            <a:ext cx="3176587" cy="636587"/>
          </a:xfrm>
          <a:prstGeom prst="flowChartInputOutput">
            <a:avLst/>
          </a:prstGeom>
          <a:solidFill>
            <a:srgbClr val="0C8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a:solidFill>
                <a:srgbClr val="FFFFFF"/>
              </a:solidFill>
            </a:endParaRPr>
          </a:p>
        </p:txBody>
      </p:sp>
      <p:grpSp>
        <p:nvGrpSpPr>
          <p:cNvPr id="36874" name="组合 27"/>
          <p:cNvGrpSpPr>
            <a:grpSpLocks/>
          </p:cNvGrpSpPr>
          <p:nvPr/>
        </p:nvGrpSpPr>
        <p:grpSpPr bwMode="auto">
          <a:xfrm>
            <a:off x="3333750" y="3951005"/>
            <a:ext cx="635376" cy="1059145"/>
            <a:chOff x="0" y="486911"/>
            <a:chExt cx="635196" cy="1058778"/>
          </a:xfrm>
        </p:grpSpPr>
        <p:sp>
          <p:nvSpPr>
            <p:cNvPr id="36888" name="矩形 12"/>
            <p:cNvSpPr>
              <a:spLocks/>
            </p:cNvSpPr>
            <p:nvPr/>
          </p:nvSpPr>
          <p:spPr bwMode="auto">
            <a:xfrm flipH="1" flipV="1">
              <a:off x="0" y="486911"/>
              <a:ext cx="635196" cy="1058778"/>
            </a:xfrm>
            <a:custGeom>
              <a:avLst/>
              <a:gdLst>
                <a:gd name="T0" fmla="*/ 6418767 w 432000"/>
                <a:gd name="T1" fmla="*/ 0 h 720080"/>
                <a:gd name="T2" fmla="*/ 6418767 w 432000"/>
                <a:gd name="T3" fmla="*/ 6418787 h 720080"/>
                <a:gd name="T4" fmla="*/ 6418767 w 432000"/>
                <a:gd name="T5" fmla="*/ 10699169 h 720080"/>
                <a:gd name="T6" fmla="*/ 0 w 432000"/>
                <a:gd name="T7" fmla="*/ 10699169 h 720080"/>
                <a:gd name="T8" fmla="*/ 0 w 432000"/>
                <a:gd name="T9" fmla="*/ 6418787 h 720080"/>
                <a:gd name="T10" fmla="*/ 6418767 w 432000"/>
                <a:gd name="T11" fmla="*/ 0 h 720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000" h="720080">
                  <a:moveTo>
                    <a:pt x="432000" y="0"/>
                  </a:moveTo>
                  <a:lnTo>
                    <a:pt x="432000" y="432000"/>
                  </a:lnTo>
                  <a:lnTo>
                    <a:pt x="432000" y="720080"/>
                  </a:lnTo>
                  <a:lnTo>
                    <a:pt x="0" y="720080"/>
                  </a:lnTo>
                  <a:lnTo>
                    <a:pt x="0" y="432000"/>
                  </a:lnTo>
                  <a:lnTo>
                    <a:pt x="432000" y="0"/>
                  </a:lnTo>
                  <a:close/>
                </a:path>
              </a:pathLst>
            </a:custGeom>
            <a:solidFill>
              <a:srgbClr val="77737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36889" name="矩形 12"/>
            <p:cNvSpPr>
              <a:spLocks noChangeArrowheads="1"/>
            </p:cNvSpPr>
            <p:nvPr/>
          </p:nvSpPr>
          <p:spPr bwMode="auto">
            <a:xfrm rot="-5400000" flipH="1" flipV="1">
              <a:off x="0" y="489718"/>
              <a:ext cx="476397" cy="476397"/>
            </a:xfrm>
            <a:prstGeom prst="rtTriangle">
              <a:avLst/>
            </a:prstGeom>
            <a:solidFill>
              <a:srgbClr val="77737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a:solidFill>
                  <a:srgbClr val="FFFFFF"/>
                </a:solidFill>
              </a:endParaRPr>
            </a:p>
          </p:txBody>
        </p:sp>
      </p:grpSp>
      <p:grpSp>
        <p:nvGrpSpPr>
          <p:cNvPr id="36875" name="组合 31"/>
          <p:cNvGrpSpPr>
            <a:grpSpLocks/>
          </p:cNvGrpSpPr>
          <p:nvPr/>
        </p:nvGrpSpPr>
        <p:grpSpPr bwMode="auto">
          <a:xfrm>
            <a:off x="5875338" y="2892462"/>
            <a:ext cx="634960" cy="1058826"/>
            <a:chOff x="0" y="492140"/>
            <a:chExt cx="635196" cy="1058778"/>
          </a:xfrm>
        </p:grpSpPr>
        <p:sp>
          <p:nvSpPr>
            <p:cNvPr id="36885" name="矩形 12"/>
            <p:cNvSpPr>
              <a:spLocks/>
            </p:cNvSpPr>
            <p:nvPr/>
          </p:nvSpPr>
          <p:spPr bwMode="auto">
            <a:xfrm flipH="1" flipV="1">
              <a:off x="0" y="492140"/>
              <a:ext cx="635196" cy="1058778"/>
            </a:xfrm>
            <a:custGeom>
              <a:avLst/>
              <a:gdLst>
                <a:gd name="T0" fmla="*/ 6418767 w 432000"/>
                <a:gd name="T1" fmla="*/ 0 h 720080"/>
                <a:gd name="T2" fmla="*/ 6418767 w 432000"/>
                <a:gd name="T3" fmla="*/ 6418787 h 720080"/>
                <a:gd name="T4" fmla="*/ 6418767 w 432000"/>
                <a:gd name="T5" fmla="*/ 10699169 h 720080"/>
                <a:gd name="T6" fmla="*/ 0 w 432000"/>
                <a:gd name="T7" fmla="*/ 10699169 h 720080"/>
                <a:gd name="T8" fmla="*/ 0 w 432000"/>
                <a:gd name="T9" fmla="*/ 6418787 h 720080"/>
                <a:gd name="T10" fmla="*/ 6418767 w 432000"/>
                <a:gd name="T11" fmla="*/ 0 h 720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000" h="720080">
                  <a:moveTo>
                    <a:pt x="432000" y="0"/>
                  </a:moveTo>
                  <a:lnTo>
                    <a:pt x="432000" y="432000"/>
                  </a:lnTo>
                  <a:lnTo>
                    <a:pt x="432000" y="720080"/>
                  </a:lnTo>
                  <a:lnTo>
                    <a:pt x="0" y="720080"/>
                  </a:lnTo>
                  <a:lnTo>
                    <a:pt x="0" y="432000"/>
                  </a:lnTo>
                  <a:lnTo>
                    <a:pt x="432000" y="0"/>
                  </a:lnTo>
                  <a:close/>
                </a:path>
              </a:pathLst>
            </a:custGeom>
            <a:solidFill>
              <a:srgbClr val="77737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36886" name="矩形 12"/>
            <p:cNvSpPr>
              <a:spLocks noChangeArrowheads="1"/>
            </p:cNvSpPr>
            <p:nvPr/>
          </p:nvSpPr>
          <p:spPr bwMode="auto">
            <a:xfrm rot="-5400000" flipH="1" flipV="1">
              <a:off x="0" y="493049"/>
              <a:ext cx="476397" cy="476397"/>
            </a:xfrm>
            <a:prstGeom prst="rtTriangle">
              <a:avLst/>
            </a:prstGeom>
            <a:solidFill>
              <a:srgbClr val="77737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a:solidFill>
                  <a:srgbClr val="FFFFFF"/>
                </a:solidFill>
              </a:endParaRPr>
            </a:p>
          </p:txBody>
        </p:sp>
      </p:grpSp>
      <p:grpSp>
        <p:nvGrpSpPr>
          <p:cNvPr id="36876" name="组合 35"/>
          <p:cNvGrpSpPr>
            <a:grpSpLocks/>
          </p:cNvGrpSpPr>
          <p:nvPr/>
        </p:nvGrpSpPr>
        <p:grpSpPr bwMode="auto">
          <a:xfrm>
            <a:off x="8416925" y="1198563"/>
            <a:ext cx="3175000" cy="1693862"/>
            <a:chOff x="0" y="0"/>
            <a:chExt cx="3176332" cy="1694045"/>
          </a:xfrm>
        </p:grpSpPr>
        <p:sp>
          <p:nvSpPr>
            <p:cNvPr id="36881" name="流程图: 数据 36"/>
            <p:cNvSpPr>
              <a:spLocks noChangeArrowheads="1"/>
            </p:cNvSpPr>
            <p:nvPr/>
          </p:nvSpPr>
          <p:spPr bwMode="auto">
            <a:xfrm>
              <a:off x="0" y="0"/>
              <a:ext cx="3176332" cy="635267"/>
            </a:xfrm>
            <a:prstGeom prst="flowChartInputOutput">
              <a:avLst/>
            </a:prstGeom>
            <a:solidFill>
              <a:srgbClr val="0C8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36882" name="矩形 12"/>
            <p:cNvSpPr>
              <a:spLocks/>
            </p:cNvSpPr>
            <p:nvPr/>
          </p:nvSpPr>
          <p:spPr bwMode="auto">
            <a:xfrm flipH="1" flipV="1">
              <a:off x="0" y="635267"/>
              <a:ext cx="635196" cy="1058778"/>
            </a:xfrm>
            <a:custGeom>
              <a:avLst/>
              <a:gdLst>
                <a:gd name="T0" fmla="*/ 6418767 w 432000"/>
                <a:gd name="T1" fmla="*/ 0 h 720080"/>
                <a:gd name="T2" fmla="*/ 6418767 w 432000"/>
                <a:gd name="T3" fmla="*/ 6418787 h 720080"/>
                <a:gd name="T4" fmla="*/ 6418767 w 432000"/>
                <a:gd name="T5" fmla="*/ 10699169 h 720080"/>
                <a:gd name="T6" fmla="*/ 0 w 432000"/>
                <a:gd name="T7" fmla="*/ 10699169 h 720080"/>
                <a:gd name="T8" fmla="*/ 0 w 432000"/>
                <a:gd name="T9" fmla="*/ 6418787 h 720080"/>
                <a:gd name="T10" fmla="*/ 6418767 w 432000"/>
                <a:gd name="T11" fmla="*/ 0 h 7200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2000" h="720080">
                  <a:moveTo>
                    <a:pt x="432000" y="0"/>
                  </a:moveTo>
                  <a:lnTo>
                    <a:pt x="432000" y="432000"/>
                  </a:lnTo>
                  <a:lnTo>
                    <a:pt x="432000" y="720080"/>
                  </a:lnTo>
                  <a:lnTo>
                    <a:pt x="0" y="720080"/>
                  </a:lnTo>
                  <a:lnTo>
                    <a:pt x="0" y="432000"/>
                  </a:lnTo>
                  <a:lnTo>
                    <a:pt x="432000" y="0"/>
                  </a:lnTo>
                  <a:close/>
                </a:path>
              </a:pathLst>
            </a:custGeom>
            <a:solidFill>
              <a:srgbClr val="77737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36883" name="矩形 12"/>
            <p:cNvSpPr>
              <a:spLocks noChangeArrowheads="1"/>
            </p:cNvSpPr>
            <p:nvPr/>
          </p:nvSpPr>
          <p:spPr bwMode="auto">
            <a:xfrm rot="-5400000" flipH="1" flipV="1">
              <a:off x="0" y="635266"/>
              <a:ext cx="476397" cy="476397"/>
            </a:xfrm>
            <a:prstGeom prst="rtTriangle">
              <a:avLst/>
            </a:prstGeom>
            <a:solidFill>
              <a:srgbClr val="77737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a:solidFill>
                  <a:srgbClr val="FFFFFF"/>
                </a:solidFill>
              </a:endParaRPr>
            </a:p>
          </p:txBody>
        </p:sp>
      </p:grpSp>
      <p:sp>
        <p:nvSpPr>
          <p:cNvPr id="35" name="标题 1"/>
          <p:cNvSpPr txBox="1">
            <a:spLocks/>
          </p:cNvSpPr>
          <p:nvPr/>
        </p:nvSpPr>
        <p:spPr>
          <a:xfrm>
            <a:off x="732367" y="107576"/>
            <a:ext cx="10723035" cy="1336956"/>
          </a:xfrm>
          <a:prstGeom prst="rect">
            <a:avLst/>
          </a:prstGeom>
        </p:spPr>
        <p:txBody>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pPr algn="l">
              <a:lnSpc>
                <a:spcPct val="90000"/>
              </a:lnSpc>
              <a:defRPr/>
            </a:pPr>
            <a:r>
              <a:rPr lang="zh-CN" altLang="zh-CN" sz="4400" smtClean="0">
                <a:solidFill>
                  <a:schemeClr val="tx1"/>
                </a:solidFill>
              </a:rPr>
              <a:t>二、引领经济全球化健康发展</a:t>
            </a:r>
            <a:endParaRPr lang="zh-CN" altLang="zh-CN" sz="4400" dirty="0" smtClean="0"/>
          </a:p>
        </p:txBody>
      </p:sp>
      <p:sp>
        <p:nvSpPr>
          <p:cNvPr id="36" name="内容占位符 2"/>
          <p:cNvSpPr txBox="1">
            <a:spLocks/>
          </p:cNvSpPr>
          <p:nvPr/>
        </p:nvSpPr>
        <p:spPr>
          <a:xfrm>
            <a:off x="732367" y="1600201"/>
            <a:ext cx="10723035" cy="4343400"/>
          </a:xfrm>
          <a:prstGeom prst="rect">
            <a:avLst/>
          </a:prstGeom>
        </p:spPr>
        <p:txBody>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altLang="zh-CN" dirty="0" smtClean="0"/>
              <a:t>1.</a:t>
            </a:r>
            <a:r>
              <a:rPr lang="zh-CN" altLang="en-US" dirty="0" smtClean="0"/>
              <a:t>推动共同发展、合作共赢的经济全球化</a:t>
            </a:r>
            <a:endParaRPr lang="en-US" altLang="zh-CN" dirty="0" smtClean="0"/>
          </a:p>
          <a:p>
            <a:r>
              <a:rPr lang="en-US" altLang="zh-CN" dirty="0" smtClean="0"/>
              <a:t>2.</a:t>
            </a:r>
            <a:r>
              <a:rPr lang="zh-CN" altLang="en-US" dirty="0" smtClean="0"/>
              <a:t>开辟经济全球化的新路径</a:t>
            </a:r>
            <a:endParaRPr lang="en-US" altLang="zh-CN" dirty="0" smtClean="0"/>
          </a:p>
        </p:txBody>
      </p:sp>
      <p:sp>
        <p:nvSpPr>
          <p:cNvPr id="37" name="内容占位符 2"/>
          <p:cNvSpPr txBox="1">
            <a:spLocks/>
          </p:cNvSpPr>
          <p:nvPr/>
        </p:nvSpPr>
        <p:spPr>
          <a:xfrm>
            <a:off x="4075642" y="3571875"/>
            <a:ext cx="7925858" cy="5492750"/>
          </a:xfrm>
          <a:prstGeom prst="rect">
            <a:avLst/>
          </a:prstGeom>
        </p:spPr>
        <p:txBody>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en-US" altLang="zh-CN" dirty="0" smtClean="0"/>
          </a:p>
          <a:p>
            <a:pPr lvl="1"/>
            <a:r>
              <a:rPr lang="zh-CN" altLang="en-US" dirty="0" smtClean="0"/>
              <a:t>当前，世界经济复苏乏力，引发金融危机的深层次矛盾远未解决，一些国家政策內顾倾向严重，保护主义抬头，“逆全球化”思潮暗流涌动。</a:t>
            </a:r>
            <a:endParaRPr lang="en-US" altLang="zh-CN" dirty="0" smtClean="0"/>
          </a:p>
          <a:p>
            <a:pPr lvl="1"/>
            <a:r>
              <a:rPr lang="zh-CN" altLang="en-US" dirty="0" smtClean="0"/>
              <a:t>解决世界经济面临的问题与挑战，应积极推动经济全球化朝着</a:t>
            </a:r>
            <a:r>
              <a:rPr lang="zh-CN" altLang="en-US" dirty="0" smtClean="0">
                <a:solidFill>
                  <a:srgbClr val="FF0000"/>
                </a:solidFill>
              </a:rPr>
              <a:t>开放、包容、普惠、平衡、共赢</a:t>
            </a:r>
            <a:r>
              <a:rPr lang="zh-CN" altLang="en-US" dirty="0" smtClean="0"/>
              <a:t>方向发展</a:t>
            </a:r>
            <a:endParaRPr lang="en-US" altLang="zh-CN" dirty="0" smtClean="0"/>
          </a:p>
        </p:txBody>
      </p:sp>
    </p:spTree>
    <p:extLst>
      <p:ext uri="{BB962C8B-B14F-4D97-AF65-F5344CB8AC3E}">
        <p14:creationId xmlns:p14="http://schemas.microsoft.com/office/powerpoint/2010/main" val="32986110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推动共同发展、合作共赢的经济全球化</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normAutofit lnSpcReduction="10000"/>
          </a:bodyPr>
          <a:lstStyle/>
          <a:p>
            <a:r>
              <a:rPr lang="zh-CN" altLang="en-US" sz="3200" dirty="0" smtClean="0"/>
              <a:t>建立</a:t>
            </a:r>
            <a:r>
              <a:rPr lang="zh-CN" altLang="en-US" sz="3200" b="1" dirty="0" smtClean="0">
                <a:solidFill>
                  <a:schemeClr val="tx1"/>
                </a:solidFill>
              </a:rPr>
              <a:t>创新型</a:t>
            </a:r>
            <a:r>
              <a:rPr lang="zh-CN" altLang="en-US" sz="3200" dirty="0" smtClean="0"/>
              <a:t>世界经济，增进经济全球化的</a:t>
            </a:r>
            <a:r>
              <a:rPr lang="zh-CN" altLang="en-US" sz="3200" b="1" dirty="0" smtClean="0">
                <a:solidFill>
                  <a:schemeClr val="tx1"/>
                </a:solidFill>
              </a:rPr>
              <a:t>发展活力</a:t>
            </a:r>
            <a:endParaRPr lang="en-US" altLang="zh-CN" sz="3200" b="1" dirty="0" smtClean="0">
              <a:solidFill>
                <a:schemeClr val="tx1"/>
              </a:solidFill>
            </a:endParaRPr>
          </a:p>
          <a:p>
            <a:pPr lvl="1"/>
            <a:r>
              <a:rPr lang="zh-CN" altLang="en-US" b="1" dirty="0">
                <a:solidFill>
                  <a:schemeClr val="tx1"/>
                </a:solidFill>
              </a:rPr>
              <a:t>当代</a:t>
            </a:r>
            <a:r>
              <a:rPr lang="zh-CN" altLang="en-US" b="1" dirty="0" smtClean="0">
                <a:solidFill>
                  <a:schemeClr val="tx1"/>
                </a:solidFill>
              </a:rPr>
              <a:t>世界科技发展日新月异，以互联网为核心的新一轮科技革命和产业革命深入发展，</a:t>
            </a:r>
            <a:r>
              <a:rPr lang="zh-CN" altLang="en-US" b="1" dirty="0" smtClean="0">
                <a:solidFill>
                  <a:srgbClr val="FF0000"/>
                </a:solidFill>
              </a:rPr>
              <a:t>虚拟经济与实体经济结合</a:t>
            </a:r>
            <a:r>
              <a:rPr lang="zh-CN" altLang="en-US" b="1" dirty="0" smtClean="0">
                <a:solidFill>
                  <a:schemeClr val="tx1"/>
                </a:solidFill>
              </a:rPr>
              <a:t>，给生产和生活方式带来革命性变革</a:t>
            </a:r>
            <a:endParaRPr lang="en-US" altLang="zh-CN" b="1" dirty="0" smtClean="0">
              <a:solidFill>
                <a:schemeClr val="tx1"/>
              </a:solidFill>
            </a:endParaRPr>
          </a:p>
          <a:p>
            <a:pPr lvl="2"/>
            <a:r>
              <a:rPr lang="zh-CN" altLang="en-US" dirty="0"/>
              <a:t>虚拟经济（</a:t>
            </a:r>
            <a:r>
              <a:rPr lang="en-US" altLang="zh-CN" dirty="0"/>
              <a:t>Fictitious Economy</a:t>
            </a:r>
            <a:r>
              <a:rPr lang="zh-CN" altLang="en-US" dirty="0"/>
              <a:t>）是相对实体经济而言的，是经济虚拟化（西方称之为“金融深化”）的必然产物</a:t>
            </a:r>
            <a:r>
              <a:rPr lang="zh-CN" altLang="en-US" dirty="0" smtClean="0"/>
              <a:t>。</a:t>
            </a:r>
            <a:endParaRPr lang="en-US" altLang="zh-CN" dirty="0" smtClean="0"/>
          </a:p>
          <a:p>
            <a:pPr lvl="2"/>
            <a:r>
              <a:rPr lang="zh-CN" altLang="en-US" dirty="0" smtClean="0"/>
              <a:t>经济</a:t>
            </a:r>
            <a:r>
              <a:rPr lang="zh-CN" altLang="en-US" dirty="0"/>
              <a:t>的本质是一套价值系统，包括物质价格系统和资产价格系统。与由成本和技术支撑定价的物质价格系统不同，</a:t>
            </a:r>
            <a:r>
              <a:rPr lang="zh-CN" altLang="en-US" b="1" dirty="0">
                <a:solidFill>
                  <a:schemeClr val="tx1"/>
                </a:solidFill>
              </a:rPr>
              <a:t>资产价格系统是以资本化定价方式为基础的一套特定的价格体系，这也就是虚拟经济</a:t>
            </a:r>
            <a:r>
              <a:rPr lang="zh-CN" altLang="en-US" dirty="0" smtClean="0"/>
              <a:t>。</a:t>
            </a:r>
            <a:endParaRPr lang="en-US" altLang="zh-CN" dirty="0" smtClean="0"/>
          </a:p>
          <a:p>
            <a:pPr lvl="2"/>
            <a:r>
              <a:rPr lang="zh-CN" altLang="en-US" dirty="0" smtClean="0"/>
              <a:t>由于</a:t>
            </a:r>
            <a:r>
              <a:rPr lang="zh-CN" altLang="en-US" b="1" dirty="0">
                <a:solidFill>
                  <a:srgbClr val="FF0000"/>
                </a:solidFill>
              </a:rPr>
              <a:t>资本化定价</a:t>
            </a:r>
            <a:r>
              <a:rPr lang="zh-CN" altLang="en-US" dirty="0"/>
              <a:t>，人们的心理因素会对虚拟经济产生重要的影响；这也就是说，虚拟经济在运行上具有内在的波动性。广义地讲，虚拟经济除了目前研究较为集中的金融业、</a:t>
            </a:r>
            <a:r>
              <a:rPr lang="zh-CN" altLang="en-US" dirty="0">
                <a:solidFill>
                  <a:srgbClr val="FF0000"/>
                </a:solidFill>
              </a:rPr>
              <a:t>房地产业</a:t>
            </a:r>
            <a:r>
              <a:rPr lang="zh-CN" altLang="en-US" dirty="0"/>
              <a:t>，还包括体育经济、博彩业、收藏业等</a:t>
            </a:r>
            <a:r>
              <a:rPr lang="zh-CN" altLang="en-US" dirty="0" smtClean="0"/>
              <a:t>。</a:t>
            </a:r>
            <a:endParaRPr lang="en-US" altLang="zh-CN" dirty="0" smtClean="0"/>
          </a:p>
          <a:p>
            <a:pPr lvl="1"/>
            <a:r>
              <a:rPr lang="zh-CN" altLang="en-US" dirty="0" smtClean="0"/>
              <a:t>在此情况下，大力创新和加强合作对发展中国家和发达国家都有利，提升世界经济增长潜力</a:t>
            </a:r>
            <a:endParaRPr lang="en-US" altLang="zh-CN" dirty="0" smtClean="0"/>
          </a:p>
        </p:txBody>
      </p:sp>
      <p:sp>
        <p:nvSpPr>
          <p:cNvPr id="4" name="平行四边形 10"/>
          <p:cNvSpPr>
            <a:spLocks noChangeArrowheads="1"/>
          </p:cNvSpPr>
          <p:nvPr/>
        </p:nvSpPr>
        <p:spPr bwMode="auto">
          <a:xfrm>
            <a:off x="523874" y="1238250"/>
            <a:ext cx="11509375" cy="349250"/>
          </a:xfrm>
          <a:prstGeom prst="parallelogram">
            <a:avLst>
              <a:gd name="adj" fmla="val 46774"/>
            </a:avLst>
          </a:prstGeom>
          <a:solidFill>
            <a:srgbClr val="269FD3">
              <a:alpha val="47058"/>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buFont typeface="Arial" pitchFamily="34" charset="0"/>
              <a:buNone/>
            </a:pPr>
            <a:endParaRPr lang="zh-CN" altLang="en-US">
              <a:solidFill>
                <a:srgbClr val="FFFFFF"/>
              </a:solidFill>
            </a:endParaRPr>
          </a:p>
        </p:txBody>
      </p:sp>
    </p:spTree>
    <p:extLst>
      <p:ext uri="{BB962C8B-B14F-4D97-AF65-F5344CB8AC3E}">
        <p14:creationId xmlns:p14="http://schemas.microsoft.com/office/powerpoint/2010/main" val="3890668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1"/>
                </a:solidFill>
              </a:rPr>
              <a:t>关键词</a:t>
            </a:r>
            <a:endParaRPr lang="zh-CN" altLang="en-US" dirty="0">
              <a:solidFill>
                <a:schemeClr val="tx1"/>
              </a:solidFill>
            </a:endParaRPr>
          </a:p>
        </p:txBody>
      </p:sp>
      <p:sp>
        <p:nvSpPr>
          <p:cNvPr id="3" name="内容占位符 2"/>
          <p:cNvSpPr>
            <a:spLocks noGrp="1"/>
          </p:cNvSpPr>
          <p:nvPr>
            <p:ph idx="1"/>
          </p:nvPr>
        </p:nvSpPr>
        <p:spPr/>
        <p:txBody>
          <a:bodyPr>
            <a:normAutofit/>
          </a:bodyPr>
          <a:lstStyle/>
          <a:p>
            <a:r>
              <a:rPr lang="zh-CN" altLang="en-US" sz="3200" b="1" dirty="0" smtClean="0">
                <a:solidFill>
                  <a:schemeClr val="tx1"/>
                </a:solidFill>
              </a:rPr>
              <a:t>经济全球化、生产全球化、贸易全球化、金融全球化</a:t>
            </a:r>
            <a:endParaRPr lang="en-US" altLang="zh-CN" sz="3200" b="1" dirty="0" smtClean="0">
              <a:solidFill>
                <a:schemeClr val="tx1"/>
              </a:solidFill>
            </a:endParaRPr>
          </a:p>
          <a:p>
            <a:r>
              <a:rPr lang="zh-CN" altLang="en-US" sz="3200" b="1" dirty="0">
                <a:solidFill>
                  <a:schemeClr val="tx1"/>
                </a:solidFill>
              </a:rPr>
              <a:t>证券</a:t>
            </a:r>
            <a:r>
              <a:rPr lang="zh-CN" altLang="en-US" sz="3200" b="1" dirty="0" smtClean="0">
                <a:solidFill>
                  <a:schemeClr val="tx1"/>
                </a:solidFill>
              </a:rPr>
              <a:t>融资、金融衍生品、布雷</a:t>
            </a:r>
            <a:r>
              <a:rPr lang="zh-CN" altLang="en-US" sz="3200" b="1" dirty="0">
                <a:solidFill>
                  <a:schemeClr val="tx1"/>
                </a:solidFill>
              </a:rPr>
              <a:t>顿森林</a:t>
            </a:r>
            <a:r>
              <a:rPr lang="zh-CN" altLang="en-US" sz="3200" b="1" dirty="0" smtClean="0">
                <a:solidFill>
                  <a:schemeClr val="tx1"/>
                </a:solidFill>
              </a:rPr>
              <a:t>体系、</a:t>
            </a:r>
            <a:endParaRPr lang="en-US" altLang="zh-CN" sz="3200" b="1" dirty="0" smtClean="0">
              <a:solidFill>
                <a:schemeClr val="tx1"/>
              </a:solidFill>
            </a:endParaRPr>
          </a:p>
          <a:p>
            <a:r>
              <a:rPr lang="zh-CN" altLang="en-US" sz="3200" b="1" dirty="0">
                <a:solidFill>
                  <a:schemeClr val="tx1"/>
                </a:solidFill>
              </a:rPr>
              <a:t>虚拟经济与实体</a:t>
            </a:r>
            <a:r>
              <a:rPr lang="zh-CN" altLang="en-US" sz="3200" b="1" dirty="0" smtClean="0">
                <a:solidFill>
                  <a:schemeClr val="tx1"/>
                </a:solidFill>
              </a:rPr>
              <a:t>经济、</a:t>
            </a:r>
            <a:r>
              <a:rPr lang="zh-CN" altLang="en-US" sz="3200" b="1" dirty="0">
                <a:solidFill>
                  <a:schemeClr val="tx1"/>
                </a:solidFill>
              </a:rPr>
              <a:t> </a:t>
            </a:r>
            <a:r>
              <a:rPr lang="zh-CN" altLang="en-US" sz="3200" b="1" dirty="0" smtClean="0">
                <a:solidFill>
                  <a:schemeClr val="tx1"/>
                </a:solidFill>
              </a:rPr>
              <a:t>“一带一路”</a:t>
            </a:r>
            <a:endParaRPr lang="en-US" altLang="zh-CN" sz="3200" b="1" dirty="0" smtClean="0">
              <a:solidFill>
                <a:schemeClr val="tx1"/>
              </a:solidFill>
            </a:endParaRPr>
          </a:p>
          <a:p>
            <a:r>
              <a:rPr lang="zh-CN" altLang="en-US" sz="3200" b="1" dirty="0" smtClean="0">
                <a:solidFill>
                  <a:schemeClr val="tx1"/>
                </a:solidFill>
              </a:rPr>
              <a:t>新发展理念、现代经济体系、供给侧结构性改革</a:t>
            </a:r>
            <a:endParaRPr lang="en-US" altLang="zh-CN" sz="3200" b="1" dirty="0" smtClean="0">
              <a:solidFill>
                <a:schemeClr val="tx1"/>
              </a:solidFill>
            </a:endParaRPr>
          </a:p>
          <a:p>
            <a:r>
              <a:rPr lang="zh-CN" altLang="en-US" sz="3200" b="1" dirty="0" smtClean="0">
                <a:solidFill>
                  <a:schemeClr val="tx1"/>
                </a:solidFill>
              </a:rPr>
              <a:t>你如何看待美元连续加息和</a:t>
            </a:r>
            <a:r>
              <a:rPr lang="zh-CN" altLang="en-US" sz="3200" b="1" dirty="0" smtClean="0">
                <a:solidFill>
                  <a:schemeClr val="tx1"/>
                </a:solidFill>
              </a:rPr>
              <a:t>人民币与美元的币值变化？</a:t>
            </a:r>
            <a:endParaRPr lang="en-US" altLang="zh-CN" sz="3200" b="1" dirty="0" smtClean="0">
              <a:solidFill>
                <a:schemeClr val="tx1"/>
              </a:solidFill>
            </a:endParaRPr>
          </a:p>
          <a:p>
            <a:r>
              <a:rPr lang="zh-CN" altLang="en-US" sz="3200" b="1" dirty="0" smtClean="0">
                <a:solidFill>
                  <a:schemeClr val="tx1"/>
                </a:solidFill>
              </a:rPr>
              <a:t>虚拟经济（股票、债券、期权、等等）获利来自哪里？</a:t>
            </a:r>
            <a:endParaRPr lang="en-US" altLang="zh-CN" sz="3200" b="1" dirty="0" smtClean="0">
              <a:solidFill>
                <a:schemeClr val="tx1"/>
              </a:solidFill>
            </a:endParaRPr>
          </a:p>
        </p:txBody>
      </p:sp>
    </p:spTree>
    <p:extLst>
      <p:ext uri="{BB962C8B-B14F-4D97-AF65-F5344CB8AC3E}">
        <p14:creationId xmlns:p14="http://schemas.microsoft.com/office/powerpoint/2010/main" val="25572291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推动共同发展、合作共赢的经济</a:t>
            </a:r>
            <a:r>
              <a:rPr lang="zh-CN" altLang="en-US" sz="4400" kern="1200" dirty="0" smtClean="0">
                <a:solidFill>
                  <a:schemeClr val="tx1"/>
                </a:solidFill>
                <a:effectLst/>
                <a:latin typeface="+mj-lt"/>
                <a:ea typeface="+mj-ea"/>
                <a:cs typeface="+mj-cs"/>
              </a:rPr>
              <a:t>全球化（</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lnSpcReduction="10000"/>
          </a:bodyPr>
          <a:lstStyle/>
          <a:p>
            <a:r>
              <a:rPr lang="zh-CN" altLang="en-US" sz="3200" dirty="0" smtClean="0"/>
              <a:t>建立</a:t>
            </a:r>
            <a:r>
              <a:rPr lang="zh-CN" altLang="en-US" sz="3200" b="1" dirty="0" smtClean="0">
                <a:solidFill>
                  <a:schemeClr val="tx1"/>
                </a:solidFill>
              </a:rPr>
              <a:t>开放型</a:t>
            </a:r>
            <a:r>
              <a:rPr lang="zh-CN" altLang="en-US" sz="3200" dirty="0" smtClean="0"/>
              <a:t>世界经济，拓展经济全球化的</a:t>
            </a:r>
            <a:r>
              <a:rPr lang="zh-CN" altLang="en-US" sz="3200" b="1" dirty="0" smtClean="0">
                <a:solidFill>
                  <a:schemeClr val="tx1"/>
                </a:solidFill>
              </a:rPr>
              <a:t>发展空间</a:t>
            </a:r>
            <a:endParaRPr lang="en-US" altLang="zh-CN" sz="3200" b="1" dirty="0" smtClean="0">
              <a:solidFill>
                <a:schemeClr val="tx1"/>
              </a:solidFill>
            </a:endParaRPr>
          </a:p>
          <a:p>
            <a:pPr lvl="1"/>
            <a:r>
              <a:rPr lang="zh-CN" altLang="en-US" dirty="0" smtClean="0"/>
              <a:t>历史证明：开放带来进步，封闭必然落后</a:t>
            </a:r>
            <a:endParaRPr lang="en-US" altLang="zh-CN" dirty="0" smtClean="0"/>
          </a:p>
          <a:p>
            <a:pPr lvl="1"/>
            <a:r>
              <a:rPr lang="zh-CN" altLang="en-US" dirty="0" smtClean="0"/>
              <a:t>搞贸易保护主义只能收窄世界经济的发展空间</a:t>
            </a:r>
            <a:endParaRPr lang="en-US" altLang="zh-CN" dirty="0" smtClean="0"/>
          </a:p>
          <a:p>
            <a:pPr lvl="1"/>
            <a:r>
              <a:rPr lang="zh-CN" altLang="en-US" dirty="0" smtClean="0"/>
              <a:t>中国是建设开放型世界经济的重要力量</a:t>
            </a:r>
            <a:endParaRPr lang="en-US" altLang="zh-CN" dirty="0" smtClean="0"/>
          </a:p>
          <a:p>
            <a:pPr lvl="2"/>
            <a:r>
              <a:rPr lang="zh-CN" altLang="en-US" dirty="0" smtClean="0"/>
              <a:t>放宽市场准入，优化外资环境，加强知识产权保护，扩大进口</a:t>
            </a:r>
            <a:endParaRPr lang="en-US" altLang="zh-CN" dirty="0" smtClean="0"/>
          </a:p>
          <a:p>
            <a:pPr lvl="2"/>
            <a:r>
              <a:rPr lang="zh-CN" altLang="en-US" dirty="0" smtClean="0"/>
              <a:t>加快建设自贸区、自贸港，构建面向全球的自由贸易区网络</a:t>
            </a:r>
            <a:endParaRPr lang="en-US" altLang="zh-CN" dirty="0" smtClean="0"/>
          </a:p>
          <a:p>
            <a:pPr lvl="2"/>
            <a:r>
              <a:rPr lang="zh-CN" altLang="en-US" dirty="0" smtClean="0"/>
              <a:t>加大对发展中国家特别是最不发达国家的援助力度</a:t>
            </a:r>
            <a:endParaRPr lang="en-US" altLang="zh-CN" dirty="0" smtClean="0"/>
          </a:p>
          <a:p>
            <a:pPr lvl="3"/>
            <a:r>
              <a:rPr lang="zh-CN" altLang="en-US" dirty="0" smtClean="0"/>
              <a:t>习近平：为</a:t>
            </a:r>
            <a:r>
              <a:rPr lang="zh-CN" altLang="en-US" dirty="0"/>
              <a:t>推动“八大行动”顺利实施，中国愿以政府援助、金融机构和</a:t>
            </a:r>
            <a:r>
              <a:rPr lang="zh-CN" altLang="en-US" dirty="0">
                <a:hlinkClick r:id="rId2"/>
              </a:rPr>
              <a:t>企业投融资</a:t>
            </a:r>
            <a:r>
              <a:rPr lang="zh-CN" altLang="en-US" dirty="0"/>
              <a:t>等方式，再向非洲提供</a:t>
            </a:r>
            <a:r>
              <a:rPr lang="en-US" altLang="zh-CN" dirty="0"/>
              <a:t>600</a:t>
            </a:r>
            <a:r>
              <a:rPr lang="zh-CN" altLang="en-US" dirty="0"/>
              <a:t>亿美元支持，其中包括：提供</a:t>
            </a:r>
            <a:r>
              <a:rPr lang="en-US" altLang="zh-CN" dirty="0"/>
              <a:t>150</a:t>
            </a:r>
            <a:r>
              <a:rPr lang="zh-CN" altLang="en-US" dirty="0"/>
              <a:t>亿美元的无偿援助、</a:t>
            </a:r>
            <a:r>
              <a:rPr lang="zh-CN" altLang="en-US" dirty="0">
                <a:hlinkClick r:id="rId3"/>
              </a:rPr>
              <a:t>无息贷款</a:t>
            </a:r>
            <a:r>
              <a:rPr lang="zh-CN" altLang="en-US" dirty="0"/>
              <a:t>和</a:t>
            </a:r>
            <a:r>
              <a:rPr lang="zh-CN" altLang="en-US" dirty="0">
                <a:hlinkClick r:id="rId4"/>
              </a:rPr>
              <a:t>优惠贷款</a:t>
            </a:r>
            <a:r>
              <a:rPr lang="zh-CN" altLang="en-US" dirty="0"/>
              <a:t>；提供</a:t>
            </a:r>
            <a:r>
              <a:rPr lang="en-US" altLang="zh-CN" dirty="0"/>
              <a:t>200</a:t>
            </a:r>
            <a:r>
              <a:rPr lang="zh-CN" altLang="en-US" dirty="0"/>
              <a:t>亿美元的信贷资金额度；支持设立</a:t>
            </a:r>
            <a:r>
              <a:rPr lang="en-US" altLang="zh-CN" dirty="0"/>
              <a:t>100</a:t>
            </a:r>
            <a:r>
              <a:rPr lang="zh-CN" altLang="en-US" dirty="0"/>
              <a:t>亿美元的中非</a:t>
            </a:r>
            <a:r>
              <a:rPr lang="zh-CN" altLang="en-US" dirty="0">
                <a:hlinkClick r:id="rId5"/>
              </a:rPr>
              <a:t>开发性金融</a:t>
            </a:r>
            <a:r>
              <a:rPr lang="zh-CN" altLang="en-US" dirty="0"/>
              <a:t>专项资金和</a:t>
            </a:r>
            <a:r>
              <a:rPr lang="en-US" altLang="zh-CN" dirty="0"/>
              <a:t>50</a:t>
            </a:r>
            <a:r>
              <a:rPr lang="zh-CN" altLang="en-US" dirty="0"/>
              <a:t>亿美元的自非洲进口贸易融资专项资金；推动中国企业未来</a:t>
            </a:r>
            <a:r>
              <a:rPr lang="en-US" altLang="zh-CN" dirty="0"/>
              <a:t>3</a:t>
            </a:r>
            <a:r>
              <a:rPr lang="zh-CN" altLang="en-US" dirty="0"/>
              <a:t>年对非洲投资不少于</a:t>
            </a:r>
            <a:r>
              <a:rPr lang="en-US" altLang="zh-CN" dirty="0"/>
              <a:t>100</a:t>
            </a:r>
            <a:r>
              <a:rPr lang="zh-CN" altLang="en-US" dirty="0"/>
              <a:t>亿美元。同时，免除与中国有外交关系的非洲最不发达国家、重债穷国、内陆发展中国家、</a:t>
            </a:r>
            <a:r>
              <a:rPr lang="zh-CN" altLang="en-US" dirty="0">
                <a:hlinkClick r:id="rId6"/>
              </a:rPr>
              <a:t>小岛屿发展中国家</a:t>
            </a:r>
            <a:r>
              <a:rPr lang="zh-CN" altLang="en-US" dirty="0"/>
              <a:t>截至</a:t>
            </a:r>
            <a:r>
              <a:rPr lang="en-US" altLang="zh-CN" dirty="0"/>
              <a:t>2018</a:t>
            </a:r>
            <a:r>
              <a:rPr lang="zh-CN" altLang="en-US" dirty="0"/>
              <a:t>年底到期未偿还政府间无息贷款</a:t>
            </a:r>
            <a:r>
              <a:rPr lang="zh-CN" altLang="en-US" dirty="0" smtClean="0"/>
              <a:t>债务（</a:t>
            </a:r>
            <a:r>
              <a:rPr lang="en-US" altLang="zh-CN" b="1" dirty="0"/>
              <a:t>2018</a:t>
            </a:r>
            <a:r>
              <a:rPr lang="zh-CN" altLang="en-US" b="1" dirty="0"/>
              <a:t>年中非合作论坛</a:t>
            </a:r>
            <a:r>
              <a:rPr lang="zh-CN" altLang="en-US" dirty="0" smtClean="0"/>
              <a:t>）</a:t>
            </a:r>
            <a:endParaRPr lang="en-US" altLang="zh-CN" dirty="0" smtClean="0"/>
          </a:p>
        </p:txBody>
      </p:sp>
      <p:pic>
        <p:nvPicPr>
          <p:cNvPr id="4" name="图片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016625"/>
            <a:ext cx="12192000" cy="84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3672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14338"/>
            <a:ext cx="304800"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4" name="组合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2688" y="1500188"/>
            <a:ext cx="871537" cy="79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5" name="组合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525" y="2176463"/>
            <a:ext cx="841375" cy="79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6" name="组合 2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6350" y="4621213"/>
            <a:ext cx="841375" cy="73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37" name="组合 2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4988" y="5651500"/>
            <a:ext cx="835025" cy="73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8" name="圆角矩形 30"/>
          <p:cNvSpPr>
            <a:spLocks noChangeArrowheads="1"/>
          </p:cNvSpPr>
          <p:nvPr/>
        </p:nvSpPr>
        <p:spPr bwMode="auto">
          <a:xfrm rot="2700000">
            <a:off x="8194675" y="1911350"/>
            <a:ext cx="608013" cy="608013"/>
          </a:xfrm>
          <a:prstGeom prst="roundRect">
            <a:avLst>
              <a:gd name="adj" fmla="val 16667"/>
            </a:avLst>
          </a:prstGeom>
          <a:solidFill>
            <a:srgbClr val="269FD3"/>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48139" name="圆角矩形 31"/>
          <p:cNvSpPr>
            <a:spLocks noChangeArrowheads="1"/>
          </p:cNvSpPr>
          <p:nvPr/>
        </p:nvSpPr>
        <p:spPr bwMode="auto">
          <a:xfrm rot="2700000">
            <a:off x="8882856" y="2148682"/>
            <a:ext cx="898525" cy="896938"/>
          </a:xfrm>
          <a:prstGeom prst="roundRect">
            <a:avLst>
              <a:gd name="adj" fmla="val 16667"/>
            </a:avLst>
          </a:prstGeom>
          <a:solidFill>
            <a:srgbClr val="0C86B6"/>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48140" name="圆角矩形 32"/>
          <p:cNvSpPr>
            <a:spLocks noChangeArrowheads="1"/>
          </p:cNvSpPr>
          <p:nvPr/>
        </p:nvSpPr>
        <p:spPr bwMode="auto">
          <a:xfrm rot="2700000">
            <a:off x="9201944" y="4333081"/>
            <a:ext cx="928688" cy="930275"/>
          </a:xfrm>
          <a:prstGeom prst="roundRect">
            <a:avLst>
              <a:gd name="adj" fmla="val 16667"/>
            </a:avLst>
          </a:prstGeom>
          <a:solidFill>
            <a:srgbClr val="0C86B6"/>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48141" name="圆角矩形 33"/>
          <p:cNvSpPr>
            <a:spLocks noChangeArrowheads="1"/>
          </p:cNvSpPr>
          <p:nvPr/>
        </p:nvSpPr>
        <p:spPr bwMode="auto">
          <a:xfrm rot="2700000">
            <a:off x="8697913" y="4984750"/>
            <a:ext cx="463550" cy="463550"/>
          </a:xfrm>
          <a:prstGeom prst="roundRect">
            <a:avLst>
              <a:gd name="adj" fmla="val 16667"/>
            </a:avLst>
          </a:prstGeom>
          <a:solidFill>
            <a:srgbClr val="269FD3"/>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48142" name="圆角矩形 34"/>
          <p:cNvSpPr>
            <a:spLocks noChangeArrowheads="1"/>
          </p:cNvSpPr>
          <p:nvPr/>
        </p:nvSpPr>
        <p:spPr bwMode="auto">
          <a:xfrm rot="2700000">
            <a:off x="10503694" y="1705769"/>
            <a:ext cx="963612" cy="965200"/>
          </a:xfrm>
          <a:prstGeom prst="roundRect">
            <a:avLst>
              <a:gd name="adj" fmla="val 16667"/>
            </a:avLst>
          </a:prstGeom>
          <a:solidFill>
            <a:srgbClr val="D9D9D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48143" name="圆角矩形 35"/>
          <p:cNvSpPr>
            <a:spLocks noChangeArrowheads="1"/>
          </p:cNvSpPr>
          <p:nvPr/>
        </p:nvSpPr>
        <p:spPr bwMode="auto">
          <a:xfrm rot="2700000">
            <a:off x="7608888" y="5213350"/>
            <a:ext cx="920750" cy="920750"/>
          </a:xfrm>
          <a:prstGeom prst="roundRect">
            <a:avLst>
              <a:gd name="adj" fmla="val 16667"/>
            </a:avLst>
          </a:prstGeom>
          <a:solidFill>
            <a:srgbClr val="A6A6A6"/>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48144" name="圆角矩形 36"/>
          <p:cNvSpPr>
            <a:spLocks noChangeArrowheads="1"/>
          </p:cNvSpPr>
          <p:nvPr/>
        </p:nvSpPr>
        <p:spPr bwMode="auto">
          <a:xfrm rot="2700000">
            <a:off x="8296276" y="6342062"/>
            <a:ext cx="328612" cy="328613"/>
          </a:xfrm>
          <a:prstGeom prst="roundRect">
            <a:avLst>
              <a:gd name="adj" fmla="val 16667"/>
            </a:avLst>
          </a:pr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48145" name="任意多边形 37"/>
          <p:cNvSpPr>
            <a:spLocks/>
          </p:cNvSpPr>
          <p:nvPr/>
        </p:nvSpPr>
        <p:spPr bwMode="auto">
          <a:xfrm rot="2700000">
            <a:off x="9951244" y="6430169"/>
            <a:ext cx="511175" cy="512763"/>
          </a:xfrm>
          <a:custGeom>
            <a:avLst/>
            <a:gdLst>
              <a:gd name="T0" fmla="*/ 24831 w 511596"/>
              <a:gd name="T1" fmla="*/ 25376 h 511596"/>
              <a:gd name="T2" fmla="*/ 84778 w 511596"/>
              <a:gd name="T3" fmla="*/ 0 h 511596"/>
              <a:gd name="T4" fmla="*/ 423878 w 511596"/>
              <a:gd name="T5" fmla="*/ 0 h 511596"/>
              <a:gd name="T6" fmla="*/ 508656 w 511596"/>
              <a:gd name="T7" fmla="*/ 86639 h 511596"/>
              <a:gd name="T8" fmla="*/ 508656 w 511596"/>
              <a:gd name="T9" fmla="*/ 246647 h 511596"/>
              <a:gd name="T10" fmla="*/ 241349 w 511596"/>
              <a:gd name="T11" fmla="*/ 519821 h 511596"/>
              <a:gd name="T12" fmla="*/ 84778 w 511596"/>
              <a:gd name="T13" fmla="*/ 519821 h 511596"/>
              <a:gd name="T14" fmla="*/ 0 w 511596"/>
              <a:gd name="T15" fmla="*/ 433182 h 511596"/>
              <a:gd name="T16" fmla="*/ 0 w 511596"/>
              <a:gd name="T17" fmla="*/ 86639 h 511596"/>
              <a:gd name="T18" fmla="*/ 24831 w 511596"/>
              <a:gd name="T19" fmla="*/ 25376 h 5115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1596" h="511596">
                <a:moveTo>
                  <a:pt x="24975" y="24975"/>
                </a:moveTo>
                <a:cubicBezTo>
                  <a:pt x="40405" y="9544"/>
                  <a:pt x="61723" y="-1"/>
                  <a:pt x="85268" y="0"/>
                </a:cubicBezTo>
                <a:lnTo>
                  <a:pt x="426328" y="0"/>
                </a:lnTo>
                <a:cubicBezTo>
                  <a:pt x="473420" y="0"/>
                  <a:pt x="511596" y="38176"/>
                  <a:pt x="511596" y="85268"/>
                </a:cubicBezTo>
                <a:lnTo>
                  <a:pt x="511596" y="242744"/>
                </a:lnTo>
                <a:lnTo>
                  <a:pt x="242744" y="511596"/>
                </a:lnTo>
                <a:lnTo>
                  <a:pt x="85268" y="511596"/>
                </a:lnTo>
                <a:cubicBezTo>
                  <a:pt x="38176" y="511596"/>
                  <a:pt x="0" y="473420"/>
                  <a:pt x="0" y="426328"/>
                </a:cubicBezTo>
                <a:lnTo>
                  <a:pt x="0" y="85268"/>
                </a:lnTo>
                <a:cubicBezTo>
                  <a:pt x="-1" y="61723"/>
                  <a:pt x="9544" y="40405"/>
                  <a:pt x="24975" y="24975"/>
                </a:cubicBezTo>
                <a:close/>
              </a:path>
            </a:pathLst>
          </a:custGeom>
          <a:solidFill>
            <a:srgbClr val="269FD3"/>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48146" name="椭圆 38"/>
          <p:cNvSpPr>
            <a:spLocks noChangeArrowheads="1"/>
          </p:cNvSpPr>
          <p:nvPr/>
        </p:nvSpPr>
        <p:spPr bwMode="auto">
          <a:xfrm>
            <a:off x="9771063" y="1149350"/>
            <a:ext cx="723900" cy="7239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nchor="ctr"/>
          <a:lstStyle/>
          <a:p>
            <a:pPr algn="ctr">
              <a:buFont typeface="Arial" pitchFamily="34" charset="0"/>
              <a:buNone/>
            </a:pPr>
            <a:endParaRPr lang="zh-CN" altLang="en-US">
              <a:solidFill>
                <a:srgbClr val="FFFFFF"/>
              </a:solidFill>
            </a:endParaRPr>
          </a:p>
        </p:txBody>
      </p:sp>
      <p:sp>
        <p:nvSpPr>
          <p:cNvPr id="48147" name="椭圆 39"/>
          <p:cNvSpPr>
            <a:spLocks noChangeArrowheads="1"/>
          </p:cNvSpPr>
          <p:nvPr/>
        </p:nvSpPr>
        <p:spPr bwMode="auto">
          <a:xfrm>
            <a:off x="6837363" y="4286250"/>
            <a:ext cx="723900" cy="7239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nchor="ctr"/>
          <a:lstStyle/>
          <a:p>
            <a:pPr algn="ctr">
              <a:buFont typeface="Arial" pitchFamily="34" charset="0"/>
              <a:buNone/>
            </a:pPr>
            <a:endParaRPr lang="zh-CN" altLang="en-US">
              <a:solidFill>
                <a:srgbClr val="FFFFFF"/>
              </a:solidFill>
            </a:endParaRPr>
          </a:p>
        </p:txBody>
      </p:sp>
      <p:sp>
        <p:nvSpPr>
          <p:cNvPr id="48148" name="Freeform 7"/>
          <p:cNvSpPr>
            <a:spLocks noEditPoints="1"/>
          </p:cNvSpPr>
          <p:nvPr/>
        </p:nvSpPr>
        <p:spPr bwMode="auto">
          <a:xfrm>
            <a:off x="6942138" y="4529138"/>
            <a:ext cx="488950" cy="280987"/>
          </a:xfrm>
          <a:custGeom>
            <a:avLst/>
            <a:gdLst>
              <a:gd name="T0" fmla="*/ 2147483647 w 1064"/>
              <a:gd name="T1" fmla="*/ 2147483647 h 612"/>
              <a:gd name="T2" fmla="*/ 2147483647 w 1064"/>
              <a:gd name="T3" fmla="*/ 2147483647 h 612"/>
              <a:gd name="T4" fmla="*/ 2147483647 w 1064"/>
              <a:gd name="T5" fmla="*/ 2147483647 h 612"/>
              <a:gd name="T6" fmla="*/ 2147483647 w 1064"/>
              <a:gd name="T7" fmla="*/ 2147483647 h 612"/>
              <a:gd name="T8" fmla="*/ 2147483647 w 1064"/>
              <a:gd name="T9" fmla="*/ 2147483647 h 612"/>
              <a:gd name="T10" fmla="*/ 2147483647 w 1064"/>
              <a:gd name="T11" fmla="*/ 2147483647 h 612"/>
              <a:gd name="T12" fmla="*/ 2147483647 w 1064"/>
              <a:gd name="T13" fmla="*/ 2147483647 h 612"/>
              <a:gd name="T14" fmla="*/ 2147483647 w 1064"/>
              <a:gd name="T15" fmla="*/ 2147483647 h 612"/>
              <a:gd name="T16" fmla="*/ 2147483647 w 1064"/>
              <a:gd name="T17" fmla="*/ 2147483647 h 612"/>
              <a:gd name="T18" fmla="*/ 2147483647 w 1064"/>
              <a:gd name="T19" fmla="*/ 2147483647 h 612"/>
              <a:gd name="T20" fmla="*/ 2147483647 w 1064"/>
              <a:gd name="T21" fmla="*/ 2147483647 h 612"/>
              <a:gd name="T22" fmla="*/ 2147483647 w 1064"/>
              <a:gd name="T23" fmla="*/ 2147483647 h 612"/>
              <a:gd name="T24" fmla="*/ 2147483647 w 1064"/>
              <a:gd name="T25" fmla="*/ 2147483647 h 612"/>
              <a:gd name="T26" fmla="*/ 2147483647 w 1064"/>
              <a:gd name="T27" fmla="*/ 2147483647 h 612"/>
              <a:gd name="T28" fmla="*/ 2147483647 w 1064"/>
              <a:gd name="T29" fmla="*/ 2147483647 h 612"/>
              <a:gd name="T30" fmla="*/ 2147483647 w 1064"/>
              <a:gd name="T31" fmla="*/ 2147483647 h 612"/>
              <a:gd name="T32" fmla="*/ 2147483647 w 1064"/>
              <a:gd name="T33" fmla="*/ 2147483647 h 612"/>
              <a:gd name="T34" fmla="*/ 2147483647 w 1064"/>
              <a:gd name="T35" fmla="*/ 2147483647 h 612"/>
              <a:gd name="T36" fmla="*/ 2147483647 w 1064"/>
              <a:gd name="T37" fmla="*/ 2147483647 h 612"/>
              <a:gd name="T38" fmla="*/ 2147483647 w 1064"/>
              <a:gd name="T39" fmla="*/ 2147483647 h 612"/>
              <a:gd name="T40" fmla="*/ 2147483647 w 1064"/>
              <a:gd name="T41" fmla="*/ 2147483647 h 612"/>
              <a:gd name="T42" fmla="*/ 2147483647 w 1064"/>
              <a:gd name="T43" fmla="*/ 2147483647 h 612"/>
              <a:gd name="T44" fmla="*/ 2147483647 w 1064"/>
              <a:gd name="T45" fmla="*/ 0 h 612"/>
              <a:gd name="T46" fmla="*/ 2147483647 w 1064"/>
              <a:gd name="T47" fmla="*/ 2147483647 h 612"/>
              <a:gd name="T48" fmla="*/ 2147483647 w 1064"/>
              <a:gd name="T49" fmla="*/ 2147483647 h 612"/>
              <a:gd name="T50" fmla="*/ 0 w 1064"/>
              <a:gd name="T51" fmla="*/ 2147483647 h 612"/>
              <a:gd name="T52" fmla="*/ 2147483647 w 1064"/>
              <a:gd name="T53" fmla="*/ 2147483647 h 612"/>
              <a:gd name="T54" fmla="*/ 2147483647 w 1064"/>
              <a:gd name="T55" fmla="*/ 2147483647 h 612"/>
              <a:gd name="T56" fmla="*/ 2147483647 w 1064"/>
              <a:gd name="T57" fmla="*/ 2147483647 h 612"/>
              <a:gd name="T58" fmla="*/ 2147483647 w 1064"/>
              <a:gd name="T59" fmla="*/ 2147483647 h 612"/>
              <a:gd name="T60" fmla="*/ 2147483647 w 1064"/>
              <a:gd name="T61" fmla="*/ 2147483647 h 612"/>
              <a:gd name="T62" fmla="*/ 2147483647 w 1064"/>
              <a:gd name="T63" fmla="*/ 2147483647 h 612"/>
              <a:gd name="T64" fmla="*/ 2147483647 w 1064"/>
              <a:gd name="T65" fmla="*/ 2147483647 h 612"/>
              <a:gd name="T66" fmla="*/ 2147483647 w 1064"/>
              <a:gd name="T67" fmla="*/ 2147483647 h 612"/>
              <a:gd name="T68" fmla="*/ 2147483647 w 1064"/>
              <a:gd name="T69" fmla="*/ 2147483647 h 612"/>
              <a:gd name="T70" fmla="*/ 2147483647 w 1064"/>
              <a:gd name="T71" fmla="*/ 2147483647 h 612"/>
              <a:gd name="T72" fmla="*/ 2147483647 w 1064"/>
              <a:gd name="T73" fmla="*/ 2147483647 h 612"/>
              <a:gd name="T74" fmla="*/ 2147483647 w 1064"/>
              <a:gd name="T75" fmla="*/ 2147483647 h 612"/>
              <a:gd name="T76" fmla="*/ 2147483647 w 1064"/>
              <a:gd name="T77" fmla="*/ 2147483647 h 612"/>
              <a:gd name="T78" fmla="*/ 2147483647 w 1064"/>
              <a:gd name="T79" fmla="*/ 2147483647 h 612"/>
              <a:gd name="T80" fmla="*/ 2147483647 w 1064"/>
              <a:gd name="T81" fmla="*/ 2147483647 h 612"/>
              <a:gd name="T82" fmla="*/ 2147483647 w 1064"/>
              <a:gd name="T83" fmla="*/ 2147483647 h 612"/>
              <a:gd name="T84" fmla="*/ 2147483647 w 1064"/>
              <a:gd name="T85" fmla="*/ 2147483647 h 612"/>
              <a:gd name="T86" fmla="*/ 2147483647 w 1064"/>
              <a:gd name="T87" fmla="*/ 2147483647 h 612"/>
              <a:gd name="T88" fmla="*/ 2147483647 w 1064"/>
              <a:gd name="T89" fmla="*/ 2147483647 h 612"/>
              <a:gd name="T90" fmla="*/ 2147483647 w 1064"/>
              <a:gd name="T91" fmla="*/ 2147483647 h 612"/>
              <a:gd name="T92" fmla="*/ 2147483647 w 1064"/>
              <a:gd name="T93" fmla="*/ 2147483647 h 612"/>
              <a:gd name="T94" fmla="*/ 2147483647 w 1064"/>
              <a:gd name="T95" fmla="*/ 2147483647 h 6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612">
                <a:moveTo>
                  <a:pt x="790" y="343"/>
                </a:moveTo>
                <a:cubicBezTo>
                  <a:pt x="785" y="339"/>
                  <a:pt x="779" y="338"/>
                  <a:pt x="773" y="340"/>
                </a:cubicBezTo>
                <a:lnTo>
                  <a:pt x="511" y="427"/>
                </a:lnTo>
                <a:lnTo>
                  <a:pt x="259" y="344"/>
                </a:lnTo>
                <a:cubicBezTo>
                  <a:pt x="254" y="342"/>
                  <a:pt x="247" y="343"/>
                  <a:pt x="242" y="346"/>
                </a:cubicBezTo>
                <a:cubicBezTo>
                  <a:pt x="237" y="350"/>
                  <a:pt x="234" y="356"/>
                  <a:pt x="234" y="362"/>
                </a:cubicBezTo>
                <a:lnTo>
                  <a:pt x="234" y="571"/>
                </a:lnTo>
                <a:cubicBezTo>
                  <a:pt x="234" y="580"/>
                  <a:pt x="241" y="588"/>
                  <a:pt x="250" y="590"/>
                </a:cubicBezTo>
                <a:cubicBezTo>
                  <a:pt x="324" y="604"/>
                  <a:pt x="418" y="612"/>
                  <a:pt x="516" y="612"/>
                </a:cubicBezTo>
                <a:cubicBezTo>
                  <a:pt x="614" y="612"/>
                  <a:pt x="709" y="604"/>
                  <a:pt x="783" y="590"/>
                </a:cubicBezTo>
                <a:cubicBezTo>
                  <a:pt x="792" y="588"/>
                  <a:pt x="798" y="580"/>
                  <a:pt x="798" y="571"/>
                </a:cubicBezTo>
                <a:lnTo>
                  <a:pt x="798" y="358"/>
                </a:lnTo>
                <a:cubicBezTo>
                  <a:pt x="798" y="352"/>
                  <a:pt x="795" y="346"/>
                  <a:pt x="790" y="343"/>
                </a:cubicBezTo>
                <a:close/>
                <a:moveTo>
                  <a:pt x="1061" y="469"/>
                </a:moveTo>
                <a:lnTo>
                  <a:pt x="1046" y="412"/>
                </a:lnTo>
                <a:cubicBezTo>
                  <a:pt x="1045" y="410"/>
                  <a:pt x="1044" y="409"/>
                  <a:pt x="1044" y="408"/>
                </a:cubicBezTo>
                <a:cubicBezTo>
                  <a:pt x="1047" y="401"/>
                  <a:pt x="1049" y="394"/>
                  <a:pt x="1049" y="385"/>
                </a:cubicBezTo>
                <a:cubicBezTo>
                  <a:pt x="1049" y="362"/>
                  <a:pt x="1035" y="343"/>
                  <a:pt x="1014" y="335"/>
                </a:cubicBezTo>
                <a:lnTo>
                  <a:pt x="1014" y="209"/>
                </a:lnTo>
                <a:cubicBezTo>
                  <a:pt x="1016" y="204"/>
                  <a:pt x="1017" y="200"/>
                  <a:pt x="1017" y="195"/>
                </a:cubicBezTo>
                <a:cubicBezTo>
                  <a:pt x="1017" y="179"/>
                  <a:pt x="1006" y="164"/>
                  <a:pt x="991" y="159"/>
                </a:cubicBezTo>
                <a:lnTo>
                  <a:pt x="517" y="2"/>
                </a:lnTo>
                <a:cubicBezTo>
                  <a:pt x="513" y="1"/>
                  <a:pt x="509" y="0"/>
                  <a:pt x="505" y="0"/>
                </a:cubicBezTo>
                <a:cubicBezTo>
                  <a:pt x="501" y="0"/>
                  <a:pt x="497" y="1"/>
                  <a:pt x="493" y="2"/>
                </a:cubicBezTo>
                <a:lnTo>
                  <a:pt x="26" y="157"/>
                </a:lnTo>
                <a:cubicBezTo>
                  <a:pt x="10" y="162"/>
                  <a:pt x="0" y="176"/>
                  <a:pt x="0" y="193"/>
                </a:cubicBezTo>
                <a:cubicBezTo>
                  <a:pt x="0" y="209"/>
                  <a:pt x="10" y="224"/>
                  <a:pt x="26" y="229"/>
                </a:cubicBezTo>
                <a:lnTo>
                  <a:pt x="500" y="386"/>
                </a:lnTo>
                <a:cubicBezTo>
                  <a:pt x="504" y="388"/>
                  <a:pt x="508" y="388"/>
                  <a:pt x="512" y="388"/>
                </a:cubicBezTo>
                <a:cubicBezTo>
                  <a:pt x="516" y="388"/>
                  <a:pt x="520" y="388"/>
                  <a:pt x="524" y="386"/>
                </a:cubicBezTo>
                <a:lnTo>
                  <a:pt x="976" y="236"/>
                </a:lnTo>
                <a:lnTo>
                  <a:pt x="976" y="335"/>
                </a:lnTo>
                <a:cubicBezTo>
                  <a:pt x="956" y="343"/>
                  <a:pt x="941" y="362"/>
                  <a:pt x="941" y="385"/>
                </a:cubicBezTo>
                <a:cubicBezTo>
                  <a:pt x="941" y="394"/>
                  <a:pt x="943" y="401"/>
                  <a:pt x="947" y="409"/>
                </a:cubicBezTo>
                <a:cubicBezTo>
                  <a:pt x="946" y="410"/>
                  <a:pt x="945" y="410"/>
                  <a:pt x="945" y="412"/>
                </a:cubicBezTo>
                <a:lnTo>
                  <a:pt x="929" y="469"/>
                </a:lnTo>
                <a:cubicBezTo>
                  <a:pt x="926" y="479"/>
                  <a:pt x="932" y="489"/>
                  <a:pt x="942" y="492"/>
                </a:cubicBezTo>
                <a:cubicBezTo>
                  <a:pt x="944" y="492"/>
                  <a:pt x="946" y="493"/>
                  <a:pt x="948" y="493"/>
                </a:cubicBezTo>
                <a:cubicBezTo>
                  <a:pt x="956" y="493"/>
                  <a:pt x="964" y="487"/>
                  <a:pt x="966" y="479"/>
                </a:cubicBezTo>
                <a:lnTo>
                  <a:pt x="976" y="441"/>
                </a:lnTo>
                <a:lnTo>
                  <a:pt x="976" y="474"/>
                </a:lnTo>
                <a:cubicBezTo>
                  <a:pt x="976" y="484"/>
                  <a:pt x="985" y="493"/>
                  <a:pt x="995" y="493"/>
                </a:cubicBezTo>
                <a:cubicBezTo>
                  <a:pt x="1006" y="493"/>
                  <a:pt x="1014" y="484"/>
                  <a:pt x="1014" y="474"/>
                </a:cubicBezTo>
                <a:lnTo>
                  <a:pt x="1014" y="441"/>
                </a:lnTo>
                <a:lnTo>
                  <a:pt x="1025" y="479"/>
                </a:lnTo>
                <a:cubicBezTo>
                  <a:pt x="1027" y="487"/>
                  <a:pt x="1035" y="493"/>
                  <a:pt x="1043" y="493"/>
                </a:cubicBezTo>
                <a:cubicBezTo>
                  <a:pt x="1045" y="493"/>
                  <a:pt x="1046" y="492"/>
                  <a:pt x="1048" y="492"/>
                </a:cubicBezTo>
                <a:cubicBezTo>
                  <a:pt x="1058" y="489"/>
                  <a:pt x="1064" y="479"/>
                  <a:pt x="1061" y="469"/>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nvGrpSpPr>
          <p:cNvPr id="48149" name="组合 41"/>
          <p:cNvGrpSpPr>
            <a:grpSpLocks/>
          </p:cNvGrpSpPr>
          <p:nvPr/>
        </p:nvGrpSpPr>
        <p:grpSpPr bwMode="auto">
          <a:xfrm>
            <a:off x="10388600" y="5264150"/>
            <a:ext cx="723900" cy="723900"/>
            <a:chOff x="0" y="0"/>
            <a:chExt cx="723900" cy="723900"/>
          </a:xfrm>
        </p:grpSpPr>
        <p:sp>
          <p:nvSpPr>
            <p:cNvPr id="48160" name="椭圆 42"/>
            <p:cNvSpPr>
              <a:spLocks noChangeArrowheads="1"/>
            </p:cNvSpPr>
            <p:nvPr/>
          </p:nvSpPr>
          <p:spPr bwMode="auto">
            <a:xfrm>
              <a:off x="0" y="0"/>
              <a:ext cx="723900" cy="7239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nchor="ctr"/>
            <a:lstStyle/>
            <a:p>
              <a:pPr algn="ctr">
                <a:buFont typeface="Arial" pitchFamily="34" charset="0"/>
                <a:buNone/>
              </a:pPr>
              <a:endParaRPr lang="zh-CN" altLang="en-US">
                <a:solidFill>
                  <a:srgbClr val="FFFFFF"/>
                </a:solidFill>
              </a:endParaRPr>
            </a:p>
          </p:txBody>
        </p:sp>
        <p:sp>
          <p:nvSpPr>
            <p:cNvPr id="48161" name="Freeform 8"/>
            <p:cNvSpPr>
              <a:spLocks noEditPoints="1"/>
            </p:cNvSpPr>
            <p:nvPr/>
          </p:nvSpPr>
          <p:spPr bwMode="auto">
            <a:xfrm>
              <a:off x="178556" y="203649"/>
              <a:ext cx="366788" cy="371776"/>
            </a:xfrm>
            <a:custGeom>
              <a:avLst/>
              <a:gdLst>
                <a:gd name="T0" fmla="*/ 2147483647 w 798"/>
                <a:gd name="T1" fmla="*/ 2147483647 h 809"/>
                <a:gd name="T2" fmla="*/ 2147483647 w 798"/>
                <a:gd name="T3" fmla="*/ 2147483647 h 809"/>
                <a:gd name="T4" fmla="*/ 2147483647 w 798"/>
                <a:gd name="T5" fmla="*/ 2147483647 h 809"/>
                <a:gd name="T6" fmla="*/ 2147483647 w 798"/>
                <a:gd name="T7" fmla="*/ 2147483647 h 809"/>
                <a:gd name="T8" fmla="*/ 2147483647 w 798"/>
                <a:gd name="T9" fmla="*/ 2147483647 h 809"/>
                <a:gd name="T10" fmla="*/ 2147483647 w 798"/>
                <a:gd name="T11" fmla="*/ 2147483647 h 809"/>
                <a:gd name="T12" fmla="*/ 2147483647 w 798"/>
                <a:gd name="T13" fmla="*/ 2147483647 h 809"/>
                <a:gd name="T14" fmla="*/ 2147483647 w 798"/>
                <a:gd name="T15" fmla="*/ 2147483647 h 809"/>
                <a:gd name="T16" fmla="*/ 2147483647 w 798"/>
                <a:gd name="T17" fmla="*/ 2147483647 h 809"/>
                <a:gd name="T18" fmla="*/ 2147483647 w 798"/>
                <a:gd name="T19" fmla="*/ 2147483647 h 809"/>
                <a:gd name="T20" fmla="*/ 2147483647 w 798"/>
                <a:gd name="T21" fmla="*/ 2147483647 h 809"/>
                <a:gd name="T22" fmla="*/ 2147483647 w 798"/>
                <a:gd name="T23" fmla="*/ 2147483647 h 809"/>
                <a:gd name="T24" fmla="*/ 2147483647 w 798"/>
                <a:gd name="T25" fmla="*/ 2147483647 h 809"/>
                <a:gd name="T26" fmla="*/ 2147483647 w 798"/>
                <a:gd name="T27" fmla="*/ 2147483647 h 809"/>
                <a:gd name="T28" fmla="*/ 2147483647 w 798"/>
                <a:gd name="T29" fmla="*/ 2147483647 h 809"/>
                <a:gd name="T30" fmla="*/ 2147483647 w 798"/>
                <a:gd name="T31" fmla="*/ 2147483647 h 809"/>
                <a:gd name="T32" fmla="*/ 2147483647 w 798"/>
                <a:gd name="T33" fmla="*/ 2147483647 h 809"/>
                <a:gd name="T34" fmla="*/ 2147483647 w 798"/>
                <a:gd name="T35" fmla="*/ 2147483647 h 809"/>
                <a:gd name="T36" fmla="*/ 2147483647 w 798"/>
                <a:gd name="T37" fmla="*/ 2147483647 h 809"/>
                <a:gd name="T38" fmla="*/ 2147483647 w 798"/>
                <a:gd name="T39" fmla="*/ 2147483647 h 809"/>
                <a:gd name="T40" fmla="*/ 2147483647 w 798"/>
                <a:gd name="T41" fmla="*/ 2147483647 h 809"/>
                <a:gd name="T42" fmla="*/ 2147483647 w 798"/>
                <a:gd name="T43" fmla="*/ 2147483647 h 809"/>
                <a:gd name="T44" fmla="*/ 2147483647 w 798"/>
                <a:gd name="T45" fmla="*/ 2147483647 h 809"/>
                <a:gd name="T46" fmla="*/ 2147483647 w 798"/>
                <a:gd name="T47" fmla="*/ 2147483647 h 809"/>
                <a:gd name="T48" fmla="*/ 2147483647 w 798"/>
                <a:gd name="T49" fmla="*/ 0 h 809"/>
                <a:gd name="T50" fmla="*/ 2147483647 w 798"/>
                <a:gd name="T51" fmla="*/ 2147483647 h 809"/>
                <a:gd name="T52" fmla="*/ 2147483647 w 798"/>
                <a:gd name="T53" fmla="*/ 2147483647 h 809"/>
                <a:gd name="T54" fmla="*/ 2147483647 w 798"/>
                <a:gd name="T55" fmla="*/ 2147483647 h 809"/>
                <a:gd name="T56" fmla="*/ 2147483647 w 798"/>
                <a:gd name="T57" fmla="*/ 2147483647 h 809"/>
                <a:gd name="T58" fmla="*/ 2147483647 w 798"/>
                <a:gd name="T59" fmla="*/ 2147483647 h 809"/>
                <a:gd name="T60" fmla="*/ 2147483647 w 798"/>
                <a:gd name="T61" fmla="*/ 2147483647 h 809"/>
                <a:gd name="T62" fmla="*/ 2147483647 w 798"/>
                <a:gd name="T63" fmla="*/ 2147483647 h 809"/>
                <a:gd name="T64" fmla="*/ 0 w 798"/>
                <a:gd name="T65" fmla="*/ 2147483647 h 809"/>
                <a:gd name="T66" fmla="*/ 2147483647 w 798"/>
                <a:gd name="T67" fmla="*/ 2147483647 h 809"/>
                <a:gd name="T68" fmla="*/ 2147483647 w 798"/>
                <a:gd name="T69" fmla="*/ 2147483647 h 809"/>
                <a:gd name="T70" fmla="*/ 2147483647 w 798"/>
                <a:gd name="T71" fmla="*/ 2147483647 h 809"/>
                <a:gd name="T72" fmla="*/ 2147483647 w 798"/>
                <a:gd name="T73" fmla="*/ 2147483647 h 809"/>
                <a:gd name="T74" fmla="*/ 2147483647 w 798"/>
                <a:gd name="T75" fmla="*/ 2147483647 h 809"/>
                <a:gd name="T76" fmla="*/ 2147483647 w 798"/>
                <a:gd name="T77" fmla="*/ 2147483647 h 809"/>
                <a:gd name="T78" fmla="*/ 2147483647 w 798"/>
                <a:gd name="T79" fmla="*/ 2147483647 h 809"/>
                <a:gd name="T80" fmla="*/ 2147483647 w 798"/>
                <a:gd name="T81" fmla="*/ 2147483647 h 809"/>
                <a:gd name="T82" fmla="*/ 2147483647 w 798"/>
                <a:gd name="T83" fmla="*/ 2147483647 h 8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98" h="809">
                  <a:moveTo>
                    <a:pt x="681" y="616"/>
                  </a:moveTo>
                  <a:cubicBezTo>
                    <a:pt x="669" y="616"/>
                    <a:pt x="660" y="607"/>
                    <a:pt x="660" y="595"/>
                  </a:cubicBezTo>
                  <a:cubicBezTo>
                    <a:pt x="660" y="583"/>
                    <a:pt x="669" y="573"/>
                    <a:pt x="681" y="573"/>
                  </a:cubicBezTo>
                  <a:cubicBezTo>
                    <a:pt x="693" y="573"/>
                    <a:pt x="703" y="583"/>
                    <a:pt x="703" y="595"/>
                  </a:cubicBezTo>
                  <a:cubicBezTo>
                    <a:pt x="703" y="607"/>
                    <a:pt x="693" y="616"/>
                    <a:pt x="681" y="616"/>
                  </a:cubicBezTo>
                  <a:close/>
                  <a:moveTo>
                    <a:pt x="365" y="711"/>
                  </a:moveTo>
                  <a:cubicBezTo>
                    <a:pt x="357" y="716"/>
                    <a:pt x="346" y="712"/>
                    <a:pt x="342" y="704"/>
                  </a:cubicBezTo>
                  <a:cubicBezTo>
                    <a:pt x="337" y="695"/>
                    <a:pt x="340" y="685"/>
                    <a:pt x="349" y="680"/>
                  </a:cubicBezTo>
                  <a:cubicBezTo>
                    <a:pt x="358" y="676"/>
                    <a:pt x="368" y="679"/>
                    <a:pt x="373" y="687"/>
                  </a:cubicBezTo>
                  <a:cubicBezTo>
                    <a:pt x="377" y="696"/>
                    <a:pt x="374" y="707"/>
                    <a:pt x="365" y="711"/>
                  </a:cubicBezTo>
                  <a:close/>
                  <a:moveTo>
                    <a:pt x="340" y="392"/>
                  </a:moveTo>
                  <a:cubicBezTo>
                    <a:pt x="340" y="375"/>
                    <a:pt x="354" y="361"/>
                    <a:pt x="371" y="361"/>
                  </a:cubicBezTo>
                  <a:cubicBezTo>
                    <a:pt x="388" y="361"/>
                    <a:pt x="402" y="375"/>
                    <a:pt x="402" y="392"/>
                  </a:cubicBezTo>
                  <a:cubicBezTo>
                    <a:pt x="402" y="410"/>
                    <a:pt x="388" y="424"/>
                    <a:pt x="371" y="424"/>
                  </a:cubicBezTo>
                  <a:cubicBezTo>
                    <a:pt x="354" y="424"/>
                    <a:pt x="340" y="410"/>
                    <a:pt x="340" y="392"/>
                  </a:cubicBezTo>
                  <a:close/>
                  <a:moveTo>
                    <a:pt x="388" y="60"/>
                  </a:moveTo>
                  <a:cubicBezTo>
                    <a:pt x="388" y="48"/>
                    <a:pt x="397" y="38"/>
                    <a:pt x="409" y="38"/>
                  </a:cubicBezTo>
                  <a:cubicBezTo>
                    <a:pt x="421" y="38"/>
                    <a:pt x="431" y="48"/>
                    <a:pt x="431" y="60"/>
                  </a:cubicBezTo>
                  <a:cubicBezTo>
                    <a:pt x="431" y="72"/>
                    <a:pt x="421" y="82"/>
                    <a:pt x="409" y="82"/>
                  </a:cubicBezTo>
                  <a:cubicBezTo>
                    <a:pt x="397" y="82"/>
                    <a:pt x="388" y="72"/>
                    <a:pt x="388" y="60"/>
                  </a:cubicBezTo>
                  <a:close/>
                  <a:moveTo>
                    <a:pt x="70" y="562"/>
                  </a:moveTo>
                  <a:cubicBezTo>
                    <a:pt x="58" y="562"/>
                    <a:pt x="48" y="552"/>
                    <a:pt x="48" y="540"/>
                  </a:cubicBezTo>
                  <a:cubicBezTo>
                    <a:pt x="48" y="528"/>
                    <a:pt x="58" y="519"/>
                    <a:pt x="70" y="519"/>
                  </a:cubicBezTo>
                  <a:cubicBezTo>
                    <a:pt x="82" y="519"/>
                    <a:pt x="91" y="528"/>
                    <a:pt x="91" y="540"/>
                  </a:cubicBezTo>
                  <a:cubicBezTo>
                    <a:pt x="91" y="552"/>
                    <a:pt x="82" y="562"/>
                    <a:pt x="70" y="562"/>
                  </a:cubicBezTo>
                  <a:close/>
                  <a:moveTo>
                    <a:pt x="163" y="227"/>
                  </a:moveTo>
                  <a:cubicBezTo>
                    <a:pt x="155" y="232"/>
                    <a:pt x="144" y="229"/>
                    <a:pt x="140" y="220"/>
                  </a:cubicBezTo>
                  <a:cubicBezTo>
                    <a:pt x="135" y="211"/>
                    <a:pt x="139" y="201"/>
                    <a:pt x="147" y="196"/>
                  </a:cubicBezTo>
                  <a:cubicBezTo>
                    <a:pt x="156" y="192"/>
                    <a:pt x="166" y="195"/>
                    <a:pt x="171" y="204"/>
                  </a:cubicBezTo>
                  <a:cubicBezTo>
                    <a:pt x="175" y="212"/>
                    <a:pt x="172" y="223"/>
                    <a:pt x="163" y="227"/>
                  </a:cubicBezTo>
                  <a:close/>
                  <a:moveTo>
                    <a:pt x="630" y="253"/>
                  </a:moveTo>
                  <a:cubicBezTo>
                    <a:pt x="638" y="249"/>
                    <a:pt x="649" y="252"/>
                    <a:pt x="653" y="261"/>
                  </a:cubicBezTo>
                  <a:cubicBezTo>
                    <a:pt x="658" y="269"/>
                    <a:pt x="654" y="280"/>
                    <a:pt x="646" y="284"/>
                  </a:cubicBezTo>
                  <a:cubicBezTo>
                    <a:pt x="637" y="289"/>
                    <a:pt x="627" y="286"/>
                    <a:pt x="622" y="277"/>
                  </a:cubicBezTo>
                  <a:cubicBezTo>
                    <a:pt x="618" y="268"/>
                    <a:pt x="621" y="258"/>
                    <a:pt x="630" y="253"/>
                  </a:cubicBezTo>
                  <a:close/>
                  <a:moveTo>
                    <a:pt x="705" y="535"/>
                  </a:moveTo>
                  <a:cubicBezTo>
                    <a:pt x="679" y="535"/>
                    <a:pt x="656" y="546"/>
                    <a:pt x="639" y="562"/>
                  </a:cubicBezTo>
                  <a:lnTo>
                    <a:pt x="528" y="497"/>
                  </a:lnTo>
                  <a:cubicBezTo>
                    <a:pt x="535" y="480"/>
                    <a:pt x="540" y="461"/>
                    <a:pt x="540" y="442"/>
                  </a:cubicBezTo>
                  <a:cubicBezTo>
                    <a:pt x="540" y="419"/>
                    <a:pt x="534" y="397"/>
                    <a:pt x="524" y="378"/>
                  </a:cubicBezTo>
                  <a:lnTo>
                    <a:pt x="598" y="344"/>
                  </a:lnTo>
                  <a:cubicBezTo>
                    <a:pt x="621" y="374"/>
                    <a:pt x="661" y="384"/>
                    <a:pt x="695" y="366"/>
                  </a:cubicBezTo>
                  <a:cubicBezTo>
                    <a:pt x="732" y="347"/>
                    <a:pt x="746" y="300"/>
                    <a:pt x="727" y="263"/>
                  </a:cubicBezTo>
                  <a:cubicBezTo>
                    <a:pt x="707" y="226"/>
                    <a:pt x="661" y="211"/>
                    <a:pt x="624" y="231"/>
                  </a:cubicBezTo>
                  <a:cubicBezTo>
                    <a:pt x="593" y="247"/>
                    <a:pt x="579" y="280"/>
                    <a:pt x="584" y="312"/>
                  </a:cubicBezTo>
                  <a:lnTo>
                    <a:pt x="503" y="349"/>
                  </a:lnTo>
                  <a:cubicBezTo>
                    <a:pt x="485" y="331"/>
                    <a:pt x="462" y="317"/>
                    <a:pt x="437" y="311"/>
                  </a:cubicBezTo>
                  <a:lnTo>
                    <a:pt x="444" y="187"/>
                  </a:lnTo>
                  <a:cubicBezTo>
                    <a:pt x="490" y="181"/>
                    <a:pt x="526" y="142"/>
                    <a:pt x="526" y="94"/>
                  </a:cubicBezTo>
                  <a:cubicBezTo>
                    <a:pt x="526" y="42"/>
                    <a:pt x="484" y="0"/>
                    <a:pt x="433" y="0"/>
                  </a:cubicBezTo>
                  <a:cubicBezTo>
                    <a:pt x="381" y="0"/>
                    <a:pt x="339" y="42"/>
                    <a:pt x="339" y="94"/>
                  </a:cubicBezTo>
                  <a:cubicBezTo>
                    <a:pt x="339" y="138"/>
                    <a:pt x="369" y="174"/>
                    <a:pt x="409" y="184"/>
                  </a:cubicBezTo>
                  <a:lnTo>
                    <a:pt x="402" y="307"/>
                  </a:lnTo>
                  <a:cubicBezTo>
                    <a:pt x="374" y="308"/>
                    <a:pt x="349" y="316"/>
                    <a:pt x="328" y="331"/>
                  </a:cubicBezTo>
                  <a:lnTo>
                    <a:pt x="254" y="267"/>
                  </a:lnTo>
                  <a:cubicBezTo>
                    <a:pt x="263" y="246"/>
                    <a:pt x="263" y="222"/>
                    <a:pt x="252" y="200"/>
                  </a:cubicBezTo>
                  <a:cubicBezTo>
                    <a:pt x="232" y="163"/>
                    <a:pt x="186" y="148"/>
                    <a:pt x="149" y="168"/>
                  </a:cubicBezTo>
                  <a:cubicBezTo>
                    <a:pt x="112" y="187"/>
                    <a:pt x="97" y="234"/>
                    <a:pt x="117" y="271"/>
                  </a:cubicBezTo>
                  <a:cubicBezTo>
                    <a:pt x="136" y="308"/>
                    <a:pt x="183" y="323"/>
                    <a:pt x="220" y="303"/>
                  </a:cubicBezTo>
                  <a:cubicBezTo>
                    <a:pt x="224" y="301"/>
                    <a:pt x="229" y="298"/>
                    <a:pt x="233" y="295"/>
                  </a:cubicBezTo>
                  <a:lnTo>
                    <a:pt x="302" y="355"/>
                  </a:lnTo>
                  <a:cubicBezTo>
                    <a:pt x="282" y="378"/>
                    <a:pt x="270" y="409"/>
                    <a:pt x="270" y="442"/>
                  </a:cubicBezTo>
                  <a:cubicBezTo>
                    <a:pt x="270" y="453"/>
                    <a:pt x="272" y="465"/>
                    <a:pt x="274" y="475"/>
                  </a:cubicBezTo>
                  <a:lnTo>
                    <a:pt x="169" y="520"/>
                  </a:lnTo>
                  <a:cubicBezTo>
                    <a:pt x="152" y="496"/>
                    <a:pt x="124" y="481"/>
                    <a:pt x="93" y="481"/>
                  </a:cubicBezTo>
                  <a:cubicBezTo>
                    <a:pt x="41" y="481"/>
                    <a:pt x="0" y="523"/>
                    <a:pt x="0" y="574"/>
                  </a:cubicBezTo>
                  <a:cubicBezTo>
                    <a:pt x="0" y="626"/>
                    <a:pt x="41" y="668"/>
                    <a:pt x="93" y="668"/>
                  </a:cubicBezTo>
                  <a:cubicBezTo>
                    <a:pt x="145" y="668"/>
                    <a:pt x="187" y="626"/>
                    <a:pt x="187" y="574"/>
                  </a:cubicBezTo>
                  <a:cubicBezTo>
                    <a:pt x="187" y="566"/>
                    <a:pt x="185" y="559"/>
                    <a:pt x="184" y="551"/>
                  </a:cubicBezTo>
                  <a:lnTo>
                    <a:pt x="287" y="508"/>
                  </a:lnTo>
                  <a:cubicBezTo>
                    <a:pt x="305" y="540"/>
                    <a:pt x="336" y="564"/>
                    <a:pt x="373" y="573"/>
                  </a:cubicBezTo>
                  <a:lnTo>
                    <a:pt x="368" y="647"/>
                  </a:lnTo>
                  <a:cubicBezTo>
                    <a:pt x="361" y="648"/>
                    <a:pt x="354" y="650"/>
                    <a:pt x="347" y="654"/>
                  </a:cubicBezTo>
                  <a:cubicBezTo>
                    <a:pt x="310" y="673"/>
                    <a:pt x="296" y="720"/>
                    <a:pt x="315" y="757"/>
                  </a:cubicBezTo>
                  <a:cubicBezTo>
                    <a:pt x="335" y="794"/>
                    <a:pt x="381" y="809"/>
                    <a:pt x="418" y="789"/>
                  </a:cubicBezTo>
                  <a:cubicBezTo>
                    <a:pt x="456" y="769"/>
                    <a:pt x="470" y="723"/>
                    <a:pt x="450" y="686"/>
                  </a:cubicBezTo>
                  <a:cubicBezTo>
                    <a:pt x="440" y="666"/>
                    <a:pt x="422" y="653"/>
                    <a:pt x="403" y="648"/>
                  </a:cubicBezTo>
                  <a:lnTo>
                    <a:pt x="408" y="577"/>
                  </a:lnTo>
                  <a:cubicBezTo>
                    <a:pt x="449" y="576"/>
                    <a:pt x="485" y="556"/>
                    <a:pt x="509" y="527"/>
                  </a:cubicBezTo>
                  <a:lnTo>
                    <a:pt x="619" y="591"/>
                  </a:lnTo>
                  <a:cubicBezTo>
                    <a:pt x="614" y="603"/>
                    <a:pt x="611" y="616"/>
                    <a:pt x="611" y="629"/>
                  </a:cubicBezTo>
                  <a:cubicBezTo>
                    <a:pt x="611" y="681"/>
                    <a:pt x="653" y="723"/>
                    <a:pt x="705" y="723"/>
                  </a:cubicBezTo>
                  <a:cubicBezTo>
                    <a:pt x="756" y="723"/>
                    <a:pt x="798" y="681"/>
                    <a:pt x="798" y="629"/>
                  </a:cubicBezTo>
                  <a:cubicBezTo>
                    <a:pt x="798" y="577"/>
                    <a:pt x="756" y="535"/>
                    <a:pt x="705" y="535"/>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48150" name="Freeform 9"/>
          <p:cNvSpPr>
            <a:spLocks noEditPoints="1"/>
          </p:cNvSpPr>
          <p:nvPr/>
        </p:nvSpPr>
        <p:spPr bwMode="auto">
          <a:xfrm>
            <a:off x="9975850" y="1325563"/>
            <a:ext cx="314325" cy="433387"/>
          </a:xfrm>
          <a:custGeom>
            <a:avLst/>
            <a:gdLst>
              <a:gd name="T0" fmla="*/ 2147483647 w 683"/>
              <a:gd name="T1" fmla="*/ 2147483647 h 941"/>
              <a:gd name="T2" fmla="*/ 2147483647 w 683"/>
              <a:gd name="T3" fmla="*/ 2147483647 h 941"/>
              <a:gd name="T4" fmla="*/ 2147483647 w 683"/>
              <a:gd name="T5" fmla="*/ 2147483647 h 941"/>
              <a:gd name="T6" fmla="*/ 2147483647 w 683"/>
              <a:gd name="T7" fmla="*/ 2147483647 h 941"/>
              <a:gd name="T8" fmla="*/ 2147483647 w 683"/>
              <a:gd name="T9" fmla="*/ 2147483647 h 941"/>
              <a:gd name="T10" fmla="*/ 2147483647 w 683"/>
              <a:gd name="T11" fmla="*/ 2147483647 h 941"/>
              <a:gd name="T12" fmla="*/ 2147483647 w 683"/>
              <a:gd name="T13" fmla="*/ 2147483647 h 941"/>
              <a:gd name="T14" fmla="*/ 2147483647 w 683"/>
              <a:gd name="T15" fmla="*/ 2147483647 h 941"/>
              <a:gd name="T16" fmla="*/ 2147483647 w 683"/>
              <a:gd name="T17" fmla="*/ 2147483647 h 941"/>
              <a:gd name="T18" fmla="*/ 2147483647 w 683"/>
              <a:gd name="T19" fmla="*/ 2147483647 h 941"/>
              <a:gd name="T20" fmla="*/ 2147483647 w 683"/>
              <a:gd name="T21" fmla="*/ 2147483647 h 941"/>
              <a:gd name="T22" fmla="*/ 2147483647 w 683"/>
              <a:gd name="T23" fmla="*/ 2147483647 h 941"/>
              <a:gd name="T24" fmla="*/ 2147483647 w 683"/>
              <a:gd name="T25" fmla="*/ 2147483647 h 941"/>
              <a:gd name="T26" fmla="*/ 2147483647 w 683"/>
              <a:gd name="T27" fmla="*/ 2147483647 h 941"/>
              <a:gd name="T28" fmla="*/ 2147483647 w 683"/>
              <a:gd name="T29" fmla="*/ 2147483647 h 941"/>
              <a:gd name="T30" fmla="*/ 2147483647 w 683"/>
              <a:gd name="T31" fmla="*/ 2147483647 h 941"/>
              <a:gd name="T32" fmla="*/ 2147483647 w 683"/>
              <a:gd name="T33" fmla="*/ 2147483647 h 941"/>
              <a:gd name="T34" fmla="*/ 2147483647 w 683"/>
              <a:gd name="T35" fmla="*/ 2147483647 h 941"/>
              <a:gd name="T36" fmla="*/ 2147483647 w 683"/>
              <a:gd name="T37" fmla="*/ 2147483647 h 941"/>
              <a:gd name="T38" fmla="*/ 2147483647 w 683"/>
              <a:gd name="T39" fmla="*/ 2147483647 h 941"/>
              <a:gd name="T40" fmla="*/ 2147483647 w 683"/>
              <a:gd name="T41" fmla="*/ 2147483647 h 941"/>
              <a:gd name="T42" fmla="*/ 2147483647 w 683"/>
              <a:gd name="T43" fmla="*/ 2147483647 h 941"/>
              <a:gd name="T44" fmla="*/ 2147483647 w 683"/>
              <a:gd name="T45" fmla="*/ 2147483647 h 941"/>
              <a:gd name="T46" fmla="*/ 2147483647 w 683"/>
              <a:gd name="T47" fmla="*/ 2147483647 h 941"/>
              <a:gd name="T48" fmla="*/ 2147483647 w 683"/>
              <a:gd name="T49" fmla="*/ 2147483647 h 941"/>
              <a:gd name="T50" fmla="*/ 2147483647 w 683"/>
              <a:gd name="T51" fmla="*/ 2147483647 h 941"/>
              <a:gd name="T52" fmla="*/ 2147483647 w 683"/>
              <a:gd name="T53" fmla="*/ 2147483647 h 941"/>
              <a:gd name="T54" fmla="*/ 2147483647 w 683"/>
              <a:gd name="T55" fmla="*/ 2147483647 h 941"/>
              <a:gd name="T56" fmla="*/ 2147483647 w 683"/>
              <a:gd name="T57" fmla="*/ 2147483647 h 941"/>
              <a:gd name="T58" fmla="*/ 2147483647 w 683"/>
              <a:gd name="T59" fmla="*/ 2147483647 h 941"/>
              <a:gd name="T60" fmla="*/ 2147483647 w 683"/>
              <a:gd name="T61" fmla="*/ 2147483647 h 941"/>
              <a:gd name="T62" fmla="*/ 2147483647 w 683"/>
              <a:gd name="T63" fmla="*/ 2147483647 h 941"/>
              <a:gd name="T64" fmla="*/ 2147483647 w 683"/>
              <a:gd name="T65" fmla="*/ 2147483647 h 941"/>
              <a:gd name="T66" fmla="*/ 2147483647 w 683"/>
              <a:gd name="T67" fmla="*/ 2147483647 h 941"/>
              <a:gd name="T68" fmla="*/ 2147483647 w 683"/>
              <a:gd name="T69" fmla="*/ 2147483647 h 941"/>
              <a:gd name="T70" fmla="*/ 2147483647 w 683"/>
              <a:gd name="T71" fmla="*/ 2147483647 h 941"/>
              <a:gd name="T72" fmla="*/ 2147483647 w 683"/>
              <a:gd name="T73" fmla="*/ 2147483647 h 941"/>
              <a:gd name="T74" fmla="*/ 2147483647 w 683"/>
              <a:gd name="T75" fmla="*/ 2147483647 h 941"/>
              <a:gd name="T76" fmla="*/ 2147483647 w 683"/>
              <a:gd name="T77" fmla="*/ 2147483647 h 941"/>
              <a:gd name="T78" fmla="*/ 2147483647 w 683"/>
              <a:gd name="T79" fmla="*/ 2147483647 h 941"/>
              <a:gd name="T80" fmla="*/ 2147483647 w 683"/>
              <a:gd name="T81" fmla="*/ 2147483647 h 941"/>
              <a:gd name="T82" fmla="*/ 2147483647 w 683"/>
              <a:gd name="T83" fmla="*/ 2147483647 h 941"/>
              <a:gd name="T84" fmla="*/ 2147483647 w 683"/>
              <a:gd name="T85" fmla="*/ 2147483647 h 941"/>
              <a:gd name="T86" fmla="*/ 2147483647 w 683"/>
              <a:gd name="T87" fmla="*/ 2147483647 h 941"/>
              <a:gd name="T88" fmla="*/ 2147483647 w 683"/>
              <a:gd name="T89" fmla="*/ 2147483647 h 941"/>
              <a:gd name="T90" fmla="*/ 2147483647 w 683"/>
              <a:gd name="T91" fmla="*/ 2147483647 h 941"/>
              <a:gd name="T92" fmla="*/ 2147483647 w 683"/>
              <a:gd name="T93" fmla="*/ 2147483647 h 941"/>
              <a:gd name="T94" fmla="*/ 2147483647 w 683"/>
              <a:gd name="T95" fmla="*/ 2147483647 h 941"/>
              <a:gd name="T96" fmla="*/ 2147483647 w 683"/>
              <a:gd name="T97" fmla="*/ 2147483647 h 941"/>
              <a:gd name="T98" fmla="*/ 2147483647 w 683"/>
              <a:gd name="T99" fmla="*/ 2147483647 h 9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83" h="941">
                <a:moveTo>
                  <a:pt x="68" y="130"/>
                </a:moveTo>
                <a:cubicBezTo>
                  <a:pt x="95" y="82"/>
                  <a:pt x="141" y="58"/>
                  <a:pt x="170" y="74"/>
                </a:cubicBezTo>
                <a:cubicBezTo>
                  <a:pt x="199" y="91"/>
                  <a:pt x="200" y="143"/>
                  <a:pt x="173" y="190"/>
                </a:cubicBezTo>
                <a:cubicBezTo>
                  <a:pt x="146" y="238"/>
                  <a:pt x="100" y="262"/>
                  <a:pt x="71" y="246"/>
                </a:cubicBezTo>
                <a:cubicBezTo>
                  <a:pt x="42" y="229"/>
                  <a:pt x="41" y="177"/>
                  <a:pt x="68" y="130"/>
                </a:cubicBezTo>
                <a:close/>
                <a:moveTo>
                  <a:pt x="266" y="416"/>
                </a:moveTo>
                <a:lnTo>
                  <a:pt x="266" y="416"/>
                </a:lnTo>
                <a:cubicBezTo>
                  <a:pt x="311" y="437"/>
                  <a:pt x="378" y="399"/>
                  <a:pt x="419" y="329"/>
                </a:cubicBezTo>
                <a:cubicBezTo>
                  <a:pt x="460" y="258"/>
                  <a:pt x="459" y="181"/>
                  <a:pt x="418" y="153"/>
                </a:cubicBezTo>
                <a:lnTo>
                  <a:pt x="197" y="25"/>
                </a:lnTo>
                <a:cubicBezTo>
                  <a:pt x="153" y="0"/>
                  <a:pt x="83" y="38"/>
                  <a:pt x="41" y="111"/>
                </a:cubicBezTo>
                <a:cubicBezTo>
                  <a:pt x="0" y="183"/>
                  <a:pt x="2" y="262"/>
                  <a:pt x="45" y="288"/>
                </a:cubicBezTo>
                <a:lnTo>
                  <a:pt x="266" y="416"/>
                </a:lnTo>
                <a:close/>
                <a:moveTo>
                  <a:pt x="664" y="395"/>
                </a:moveTo>
                <a:lnTo>
                  <a:pt x="665" y="395"/>
                </a:lnTo>
                <a:lnTo>
                  <a:pt x="628" y="374"/>
                </a:lnTo>
                <a:cubicBezTo>
                  <a:pt x="623" y="393"/>
                  <a:pt x="616" y="414"/>
                  <a:pt x="604" y="433"/>
                </a:cubicBezTo>
                <a:cubicBezTo>
                  <a:pt x="592" y="455"/>
                  <a:pt x="577" y="473"/>
                  <a:pt x="561" y="487"/>
                </a:cubicBezTo>
                <a:lnTo>
                  <a:pt x="599" y="509"/>
                </a:lnTo>
                <a:lnTo>
                  <a:pt x="599" y="508"/>
                </a:lnTo>
                <a:cubicBezTo>
                  <a:pt x="618" y="518"/>
                  <a:pt x="647" y="501"/>
                  <a:pt x="665" y="471"/>
                </a:cubicBezTo>
                <a:cubicBezTo>
                  <a:pt x="683" y="441"/>
                  <a:pt x="682" y="407"/>
                  <a:pt x="664" y="395"/>
                </a:cubicBezTo>
                <a:close/>
                <a:moveTo>
                  <a:pt x="575" y="305"/>
                </a:moveTo>
                <a:lnTo>
                  <a:pt x="575" y="305"/>
                </a:lnTo>
                <a:lnTo>
                  <a:pt x="486" y="253"/>
                </a:lnTo>
                <a:cubicBezTo>
                  <a:pt x="481" y="286"/>
                  <a:pt x="468" y="320"/>
                  <a:pt x="449" y="353"/>
                </a:cubicBezTo>
                <a:cubicBezTo>
                  <a:pt x="432" y="382"/>
                  <a:pt x="412" y="407"/>
                  <a:pt x="391" y="427"/>
                </a:cubicBezTo>
                <a:lnTo>
                  <a:pt x="476" y="476"/>
                </a:lnTo>
                <a:cubicBezTo>
                  <a:pt x="505" y="490"/>
                  <a:pt x="549" y="465"/>
                  <a:pt x="576" y="419"/>
                </a:cubicBezTo>
                <a:cubicBezTo>
                  <a:pt x="602" y="373"/>
                  <a:pt x="602" y="323"/>
                  <a:pt x="575" y="305"/>
                </a:cubicBezTo>
                <a:close/>
                <a:moveTo>
                  <a:pt x="410" y="579"/>
                </a:moveTo>
                <a:cubicBezTo>
                  <a:pt x="420" y="566"/>
                  <a:pt x="425" y="550"/>
                  <a:pt x="425" y="532"/>
                </a:cubicBezTo>
                <a:cubicBezTo>
                  <a:pt x="425" y="490"/>
                  <a:pt x="391" y="456"/>
                  <a:pt x="349" y="456"/>
                </a:cubicBezTo>
                <a:cubicBezTo>
                  <a:pt x="307" y="456"/>
                  <a:pt x="273" y="490"/>
                  <a:pt x="273" y="532"/>
                </a:cubicBezTo>
                <a:cubicBezTo>
                  <a:pt x="273" y="550"/>
                  <a:pt x="279" y="566"/>
                  <a:pt x="289" y="579"/>
                </a:cubicBezTo>
                <a:lnTo>
                  <a:pt x="172" y="907"/>
                </a:lnTo>
                <a:cubicBezTo>
                  <a:pt x="169" y="916"/>
                  <a:pt x="174" y="926"/>
                  <a:pt x="182" y="929"/>
                </a:cubicBezTo>
                <a:lnTo>
                  <a:pt x="208" y="938"/>
                </a:lnTo>
                <a:cubicBezTo>
                  <a:pt x="217" y="941"/>
                  <a:pt x="227" y="937"/>
                  <a:pt x="230" y="928"/>
                </a:cubicBezTo>
                <a:lnTo>
                  <a:pt x="319" y="677"/>
                </a:lnTo>
                <a:lnTo>
                  <a:pt x="319" y="922"/>
                </a:lnTo>
                <a:cubicBezTo>
                  <a:pt x="319" y="932"/>
                  <a:pt x="327" y="939"/>
                  <a:pt x="336" y="939"/>
                </a:cubicBezTo>
                <a:lnTo>
                  <a:pt x="363" y="939"/>
                </a:lnTo>
                <a:cubicBezTo>
                  <a:pt x="373" y="939"/>
                  <a:pt x="380" y="932"/>
                  <a:pt x="380" y="922"/>
                </a:cubicBezTo>
                <a:lnTo>
                  <a:pt x="380" y="679"/>
                </a:lnTo>
                <a:lnTo>
                  <a:pt x="469" y="928"/>
                </a:lnTo>
                <a:cubicBezTo>
                  <a:pt x="472" y="937"/>
                  <a:pt x="482" y="941"/>
                  <a:pt x="490" y="938"/>
                </a:cubicBezTo>
                <a:lnTo>
                  <a:pt x="516" y="929"/>
                </a:lnTo>
                <a:cubicBezTo>
                  <a:pt x="525" y="926"/>
                  <a:pt x="530" y="916"/>
                  <a:pt x="527" y="907"/>
                </a:cubicBezTo>
                <a:lnTo>
                  <a:pt x="410" y="579"/>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nvGrpSpPr>
          <p:cNvPr id="48151" name="组合 45"/>
          <p:cNvGrpSpPr>
            <a:grpSpLocks/>
          </p:cNvGrpSpPr>
          <p:nvPr/>
        </p:nvGrpSpPr>
        <p:grpSpPr bwMode="auto">
          <a:xfrm>
            <a:off x="6572250" y="1873250"/>
            <a:ext cx="723900" cy="723900"/>
            <a:chOff x="0" y="0"/>
            <a:chExt cx="723900" cy="723900"/>
          </a:xfrm>
        </p:grpSpPr>
        <p:sp>
          <p:nvSpPr>
            <p:cNvPr id="48158" name="椭圆 46"/>
            <p:cNvSpPr>
              <a:spLocks noChangeArrowheads="1"/>
            </p:cNvSpPr>
            <p:nvPr/>
          </p:nvSpPr>
          <p:spPr bwMode="auto">
            <a:xfrm>
              <a:off x="0" y="0"/>
              <a:ext cx="723900" cy="7239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nchor="ctr"/>
            <a:lstStyle/>
            <a:p>
              <a:pPr algn="ctr">
                <a:buFont typeface="Arial" pitchFamily="34" charset="0"/>
                <a:buNone/>
              </a:pPr>
              <a:endParaRPr lang="zh-CN" altLang="en-US">
                <a:solidFill>
                  <a:srgbClr val="FFFFFF"/>
                </a:solidFill>
              </a:endParaRPr>
            </a:p>
          </p:txBody>
        </p:sp>
        <p:sp>
          <p:nvSpPr>
            <p:cNvPr id="48159" name="Freeform 40"/>
            <p:cNvSpPr>
              <a:spLocks noEditPoints="1"/>
            </p:cNvSpPr>
            <p:nvPr/>
          </p:nvSpPr>
          <p:spPr bwMode="auto">
            <a:xfrm>
              <a:off x="168241" y="200115"/>
              <a:ext cx="364290" cy="283196"/>
            </a:xfrm>
            <a:custGeom>
              <a:avLst/>
              <a:gdLst>
                <a:gd name="T0" fmla="*/ 2147483647 w 1010"/>
                <a:gd name="T1" fmla="*/ 2147483647 h 787"/>
                <a:gd name="T2" fmla="*/ 2147483647 w 1010"/>
                <a:gd name="T3" fmla="*/ 2147483647 h 787"/>
                <a:gd name="T4" fmla="*/ 2147483647 w 1010"/>
                <a:gd name="T5" fmla="*/ 2147483647 h 787"/>
                <a:gd name="T6" fmla="*/ 2147483647 w 1010"/>
                <a:gd name="T7" fmla="*/ 2147483647 h 787"/>
                <a:gd name="T8" fmla="*/ 2147483647 w 1010"/>
                <a:gd name="T9" fmla="*/ 2147483647 h 787"/>
                <a:gd name="T10" fmla="*/ 2147483647 w 1010"/>
                <a:gd name="T11" fmla="*/ 2147483647 h 787"/>
                <a:gd name="T12" fmla="*/ 2147483647 w 1010"/>
                <a:gd name="T13" fmla="*/ 2147483647 h 787"/>
                <a:gd name="T14" fmla="*/ 2147483647 w 1010"/>
                <a:gd name="T15" fmla="*/ 2147483647 h 787"/>
                <a:gd name="T16" fmla="*/ 2147483647 w 1010"/>
                <a:gd name="T17" fmla="*/ 2147483647 h 787"/>
                <a:gd name="T18" fmla="*/ 2147483647 w 1010"/>
                <a:gd name="T19" fmla="*/ 2147483647 h 787"/>
                <a:gd name="T20" fmla="*/ 2147483647 w 1010"/>
                <a:gd name="T21" fmla="*/ 2147483647 h 787"/>
                <a:gd name="T22" fmla="*/ 2147483647 w 1010"/>
                <a:gd name="T23" fmla="*/ 2147483647 h 787"/>
                <a:gd name="T24" fmla="*/ 2147483647 w 1010"/>
                <a:gd name="T25" fmla="*/ 2147483647 h 787"/>
                <a:gd name="T26" fmla="*/ 2147483647 w 1010"/>
                <a:gd name="T27" fmla="*/ 2147483647 h 787"/>
                <a:gd name="T28" fmla="*/ 2147483647 w 1010"/>
                <a:gd name="T29" fmla="*/ 2147483647 h 787"/>
                <a:gd name="T30" fmla="*/ 2147483647 w 1010"/>
                <a:gd name="T31" fmla="*/ 2147483647 h 787"/>
                <a:gd name="T32" fmla="*/ 2147483647 w 1010"/>
                <a:gd name="T33" fmla="*/ 2147483647 h 787"/>
                <a:gd name="T34" fmla="*/ 2147483647 w 1010"/>
                <a:gd name="T35" fmla="*/ 2147483647 h 787"/>
                <a:gd name="T36" fmla="*/ 2147483647 w 1010"/>
                <a:gd name="T37" fmla="*/ 2147483647 h 787"/>
                <a:gd name="T38" fmla="*/ 2147483647 w 1010"/>
                <a:gd name="T39" fmla="*/ 0 h 787"/>
                <a:gd name="T40" fmla="*/ 2147483647 w 1010"/>
                <a:gd name="T41" fmla="*/ 2147483647 h 787"/>
                <a:gd name="T42" fmla="*/ 2147483647 w 1010"/>
                <a:gd name="T43" fmla="*/ 2147483647 h 787"/>
                <a:gd name="T44" fmla="*/ 2147483647 w 1010"/>
                <a:gd name="T45" fmla="*/ 2147483647 h 787"/>
                <a:gd name="T46" fmla="*/ 2147483647 w 1010"/>
                <a:gd name="T47" fmla="*/ 2147483647 h 787"/>
                <a:gd name="T48" fmla="*/ 2147483647 w 1010"/>
                <a:gd name="T49" fmla="*/ 2147483647 h 787"/>
                <a:gd name="T50" fmla="*/ 2147483647 w 1010"/>
                <a:gd name="T51" fmla="*/ 2147483647 h 787"/>
                <a:gd name="T52" fmla="*/ 2147483647 w 1010"/>
                <a:gd name="T53" fmla="*/ 2147483647 h 787"/>
                <a:gd name="T54" fmla="*/ 2147483647 w 1010"/>
                <a:gd name="T55" fmla="*/ 2147483647 h 787"/>
                <a:gd name="T56" fmla="*/ 2147483647 w 1010"/>
                <a:gd name="T57" fmla="*/ 2147483647 h 787"/>
                <a:gd name="T58" fmla="*/ 2147483647 w 1010"/>
                <a:gd name="T59" fmla="*/ 2147483647 h 78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10" h="787">
                  <a:moveTo>
                    <a:pt x="508" y="234"/>
                  </a:moveTo>
                  <a:cubicBezTo>
                    <a:pt x="378" y="234"/>
                    <a:pt x="255" y="285"/>
                    <a:pt x="164" y="376"/>
                  </a:cubicBezTo>
                  <a:cubicBezTo>
                    <a:pt x="152" y="388"/>
                    <a:pt x="145" y="404"/>
                    <a:pt x="145" y="421"/>
                  </a:cubicBezTo>
                  <a:cubicBezTo>
                    <a:pt x="145" y="438"/>
                    <a:pt x="152" y="454"/>
                    <a:pt x="164" y="465"/>
                  </a:cubicBezTo>
                  <a:cubicBezTo>
                    <a:pt x="175" y="477"/>
                    <a:pt x="191" y="484"/>
                    <a:pt x="208" y="484"/>
                  </a:cubicBezTo>
                  <a:cubicBezTo>
                    <a:pt x="225" y="484"/>
                    <a:pt x="241" y="477"/>
                    <a:pt x="252" y="465"/>
                  </a:cubicBezTo>
                  <a:cubicBezTo>
                    <a:pt x="321" y="397"/>
                    <a:pt x="411" y="360"/>
                    <a:pt x="508" y="360"/>
                  </a:cubicBezTo>
                  <a:cubicBezTo>
                    <a:pt x="605" y="360"/>
                    <a:pt x="696" y="397"/>
                    <a:pt x="764" y="465"/>
                  </a:cubicBezTo>
                  <a:cubicBezTo>
                    <a:pt x="776" y="477"/>
                    <a:pt x="792" y="484"/>
                    <a:pt x="808" y="484"/>
                  </a:cubicBezTo>
                  <a:cubicBezTo>
                    <a:pt x="825" y="484"/>
                    <a:pt x="841" y="477"/>
                    <a:pt x="853" y="465"/>
                  </a:cubicBezTo>
                  <a:cubicBezTo>
                    <a:pt x="865" y="454"/>
                    <a:pt x="871" y="438"/>
                    <a:pt x="871" y="421"/>
                  </a:cubicBezTo>
                  <a:cubicBezTo>
                    <a:pt x="871" y="404"/>
                    <a:pt x="865" y="388"/>
                    <a:pt x="853" y="376"/>
                  </a:cubicBezTo>
                  <a:cubicBezTo>
                    <a:pt x="761" y="285"/>
                    <a:pt x="638" y="234"/>
                    <a:pt x="508" y="234"/>
                  </a:cubicBezTo>
                  <a:close/>
                  <a:moveTo>
                    <a:pt x="508" y="485"/>
                  </a:moveTo>
                  <a:cubicBezTo>
                    <a:pt x="425" y="485"/>
                    <a:pt x="357" y="553"/>
                    <a:pt x="357" y="636"/>
                  </a:cubicBezTo>
                  <a:cubicBezTo>
                    <a:pt x="357" y="719"/>
                    <a:pt x="425" y="787"/>
                    <a:pt x="508" y="787"/>
                  </a:cubicBezTo>
                  <a:cubicBezTo>
                    <a:pt x="591" y="787"/>
                    <a:pt x="659" y="719"/>
                    <a:pt x="659" y="636"/>
                  </a:cubicBezTo>
                  <a:cubicBezTo>
                    <a:pt x="659" y="553"/>
                    <a:pt x="591" y="485"/>
                    <a:pt x="508" y="485"/>
                  </a:cubicBezTo>
                  <a:close/>
                  <a:moveTo>
                    <a:pt x="992" y="200"/>
                  </a:moveTo>
                  <a:cubicBezTo>
                    <a:pt x="863" y="71"/>
                    <a:pt x="691" y="0"/>
                    <a:pt x="508" y="0"/>
                  </a:cubicBezTo>
                  <a:cubicBezTo>
                    <a:pt x="325" y="0"/>
                    <a:pt x="154" y="71"/>
                    <a:pt x="25" y="200"/>
                  </a:cubicBezTo>
                  <a:cubicBezTo>
                    <a:pt x="0" y="225"/>
                    <a:pt x="0" y="264"/>
                    <a:pt x="25" y="289"/>
                  </a:cubicBezTo>
                  <a:cubicBezTo>
                    <a:pt x="36" y="301"/>
                    <a:pt x="52" y="307"/>
                    <a:pt x="69" y="307"/>
                  </a:cubicBezTo>
                  <a:cubicBezTo>
                    <a:pt x="86" y="307"/>
                    <a:pt x="102" y="301"/>
                    <a:pt x="113" y="289"/>
                  </a:cubicBezTo>
                  <a:cubicBezTo>
                    <a:pt x="219" y="184"/>
                    <a:pt x="359" y="126"/>
                    <a:pt x="508" y="126"/>
                  </a:cubicBezTo>
                  <a:cubicBezTo>
                    <a:pt x="657" y="126"/>
                    <a:pt x="798" y="184"/>
                    <a:pt x="903" y="289"/>
                  </a:cubicBezTo>
                  <a:cubicBezTo>
                    <a:pt x="915" y="301"/>
                    <a:pt x="930" y="307"/>
                    <a:pt x="947" y="307"/>
                  </a:cubicBezTo>
                  <a:cubicBezTo>
                    <a:pt x="964" y="307"/>
                    <a:pt x="980" y="301"/>
                    <a:pt x="992" y="289"/>
                  </a:cubicBezTo>
                  <a:cubicBezTo>
                    <a:pt x="1004" y="277"/>
                    <a:pt x="1010" y="261"/>
                    <a:pt x="1010" y="245"/>
                  </a:cubicBezTo>
                  <a:cubicBezTo>
                    <a:pt x="1010" y="228"/>
                    <a:pt x="1004" y="212"/>
                    <a:pt x="992" y="200"/>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pic>
        <p:nvPicPr>
          <p:cNvPr id="48152" name="图片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7425" y="5516563"/>
            <a:ext cx="1450975" cy="1341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53" name="图片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48813" y="2546350"/>
            <a:ext cx="1676400" cy="1677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154" name="图片 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7763" y="2835275"/>
            <a:ext cx="2127250" cy="212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57" name="圆角矩形 54"/>
          <p:cNvSpPr>
            <a:spLocks noChangeArrowheads="1"/>
          </p:cNvSpPr>
          <p:nvPr/>
        </p:nvSpPr>
        <p:spPr bwMode="auto">
          <a:xfrm rot="2700000">
            <a:off x="8512175" y="1282700"/>
            <a:ext cx="509588" cy="509588"/>
          </a:xfrm>
          <a:prstGeom prst="roundRect">
            <a:avLst>
              <a:gd name="adj" fmla="val 16667"/>
            </a:avLst>
          </a:pr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a:solidFill>
                <a:srgbClr val="FFFFFF"/>
              </a:solidFill>
            </a:endParaRPr>
          </a:p>
        </p:txBody>
      </p:sp>
      <p:sp>
        <p:nvSpPr>
          <p:cNvPr id="34" name="标题 1"/>
          <p:cNvSpPr txBox="1">
            <a:spLocks/>
          </p:cNvSpPr>
          <p:nvPr/>
        </p:nvSpPr>
        <p:spPr>
          <a:xfrm>
            <a:off x="732367" y="107576"/>
            <a:ext cx="10723035" cy="1336956"/>
          </a:xfrm>
          <a:prstGeom prst="rect">
            <a:avLst/>
          </a:prstGeom>
        </p:spPr>
        <p:txBody>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US" altLang="zh-CN" sz="4400" smtClean="0">
                <a:solidFill>
                  <a:schemeClr val="tx1"/>
                </a:solidFill>
              </a:rPr>
              <a:t>1.</a:t>
            </a:r>
            <a:r>
              <a:rPr lang="zh-CN" altLang="zh-CN" sz="4400" smtClean="0">
                <a:solidFill>
                  <a:schemeClr val="tx1"/>
                </a:solidFill>
              </a:rPr>
              <a:t>推动共同发展、合作共赢的经济</a:t>
            </a:r>
            <a:r>
              <a:rPr lang="zh-CN" altLang="en-US" sz="4400" smtClean="0">
                <a:solidFill>
                  <a:schemeClr val="tx1"/>
                </a:solidFill>
              </a:rPr>
              <a:t>全球化（</a:t>
            </a:r>
            <a:r>
              <a:rPr lang="en-US" altLang="zh-CN" sz="4400" smtClean="0">
                <a:solidFill>
                  <a:schemeClr val="tx1"/>
                </a:solidFill>
              </a:rPr>
              <a:t>3</a:t>
            </a:r>
            <a:r>
              <a:rPr lang="zh-CN" altLang="en-US" sz="4400" smtClean="0">
                <a:solidFill>
                  <a:schemeClr val="tx1"/>
                </a:solidFill>
              </a:rPr>
              <a:t>）</a:t>
            </a:r>
            <a:endParaRPr lang="zh-CN" altLang="en-US" dirty="0"/>
          </a:p>
        </p:txBody>
      </p:sp>
      <p:sp>
        <p:nvSpPr>
          <p:cNvPr id="35" name="内容占位符 2"/>
          <p:cNvSpPr txBox="1">
            <a:spLocks/>
          </p:cNvSpPr>
          <p:nvPr/>
        </p:nvSpPr>
        <p:spPr>
          <a:xfrm>
            <a:off x="732367" y="1600200"/>
            <a:ext cx="6030383" cy="5257799"/>
          </a:xfrm>
          <a:prstGeom prst="rect">
            <a:avLst/>
          </a:prstGeom>
        </p:spPr>
        <p:txBody>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zh-CN" altLang="en-US" sz="3200" dirty="0" smtClean="0"/>
              <a:t>建立</a:t>
            </a:r>
            <a:r>
              <a:rPr lang="zh-CN" altLang="en-US" sz="3200" b="1" dirty="0" smtClean="0">
                <a:solidFill>
                  <a:schemeClr val="tx1"/>
                </a:solidFill>
              </a:rPr>
              <a:t>联动型</a:t>
            </a:r>
            <a:r>
              <a:rPr lang="zh-CN" altLang="en-US" sz="3200" dirty="0" smtClean="0"/>
              <a:t>世界经济，凝聚经济全球化的</a:t>
            </a:r>
            <a:r>
              <a:rPr lang="zh-CN" altLang="en-US" sz="3200" b="1" dirty="0" smtClean="0">
                <a:solidFill>
                  <a:schemeClr val="tx1"/>
                </a:solidFill>
              </a:rPr>
              <a:t>互动合力</a:t>
            </a:r>
            <a:endParaRPr lang="en-US" altLang="zh-CN" sz="3200" b="1" dirty="0" smtClean="0">
              <a:solidFill>
                <a:schemeClr val="tx1"/>
              </a:solidFill>
            </a:endParaRPr>
          </a:p>
          <a:p>
            <a:pPr lvl="1"/>
            <a:r>
              <a:rPr lang="zh-CN" altLang="en-US" b="1" dirty="0" smtClean="0">
                <a:solidFill>
                  <a:schemeClr val="tx1"/>
                </a:solidFill>
              </a:rPr>
              <a:t>加强政策规则的联动</a:t>
            </a:r>
            <a:endParaRPr lang="en-US" altLang="zh-CN" b="1" dirty="0" smtClean="0">
              <a:solidFill>
                <a:schemeClr val="tx1"/>
              </a:solidFill>
            </a:endParaRPr>
          </a:p>
          <a:p>
            <a:pPr lvl="2"/>
            <a:r>
              <a:rPr lang="zh-CN" altLang="en-US" dirty="0" smtClean="0"/>
              <a:t>通过宏观经济政策协调放大正的外部性，减少负的外部性</a:t>
            </a:r>
            <a:endParaRPr lang="en-US" altLang="zh-CN" dirty="0" smtClean="0"/>
          </a:p>
          <a:p>
            <a:pPr lvl="2"/>
            <a:r>
              <a:rPr lang="zh-CN" altLang="en-US" dirty="0" smtClean="0"/>
              <a:t>倡导交流互鉴，解决制度、政策、标准不对称问题</a:t>
            </a:r>
            <a:endParaRPr lang="en-US" altLang="zh-CN" dirty="0" smtClean="0"/>
          </a:p>
          <a:p>
            <a:pPr lvl="1"/>
            <a:r>
              <a:rPr lang="zh-CN" altLang="en-US" b="1" dirty="0" smtClean="0">
                <a:solidFill>
                  <a:schemeClr val="tx1"/>
                </a:solidFill>
              </a:rPr>
              <a:t>夯实基础设施联动</a:t>
            </a:r>
            <a:endParaRPr lang="en-US" altLang="zh-CN" b="1" dirty="0" smtClean="0">
              <a:solidFill>
                <a:schemeClr val="tx1"/>
              </a:solidFill>
            </a:endParaRPr>
          </a:p>
          <a:p>
            <a:pPr lvl="2"/>
            <a:r>
              <a:rPr lang="zh-CN" altLang="en-US" dirty="0" smtClean="0"/>
              <a:t>加大对基础设施项目的资金投入和智力支持</a:t>
            </a:r>
            <a:endParaRPr lang="en-US" altLang="zh-CN" dirty="0" smtClean="0"/>
          </a:p>
          <a:p>
            <a:pPr lvl="1"/>
            <a:r>
              <a:rPr lang="zh-CN" altLang="en-US" b="1" dirty="0" smtClean="0">
                <a:solidFill>
                  <a:schemeClr val="tx1"/>
                </a:solidFill>
              </a:rPr>
              <a:t>增进利益共赢的联动</a:t>
            </a:r>
            <a:endParaRPr lang="en-US" altLang="zh-CN" b="1" dirty="0" smtClean="0">
              <a:solidFill>
                <a:schemeClr val="tx1"/>
              </a:solidFill>
            </a:endParaRPr>
          </a:p>
          <a:p>
            <a:pPr marL="914400" lvl="2" indent="0">
              <a:buFont typeface="Wingdings 2" pitchFamily="18" charset="2"/>
              <a:buNone/>
            </a:pPr>
            <a:r>
              <a:rPr lang="zh-CN" altLang="en-US" dirty="0" smtClean="0"/>
              <a:t>推动构建和优化全球价值链，扩大各方参与，打造全球共赢链</a:t>
            </a:r>
            <a:endParaRPr lang="en-US" altLang="zh-CN" dirty="0" smtClean="0"/>
          </a:p>
        </p:txBody>
      </p:sp>
    </p:spTree>
    <p:extLst>
      <p:ext uri="{BB962C8B-B14F-4D97-AF65-F5344CB8AC3E}">
        <p14:creationId xmlns:p14="http://schemas.microsoft.com/office/powerpoint/2010/main" val="35647494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推动共同发展、合作共赢的经济</a:t>
            </a:r>
            <a:r>
              <a:rPr lang="zh-CN" altLang="en-US" sz="4400" kern="1200" dirty="0" smtClean="0">
                <a:solidFill>
                  <a:schemeClr val="tx1"/>
                </a:solidFill>
                <a:effectLst/>
                <a:latin typeface="+mj-lt"/>
                <a:ea typeface="+mj-ea"/>
                <a:cs typeface="+mj-cs"/>
              </a:rPr>
              <a:t>全球化（</a:t>
            </a:r>
            <a:r>
              <a:rPr lang="en-US" altLang="zh-CN" sz="4400" kern="1200" dirty="0" smtClean="0">
                <a:solidFill>
                  <a:schemeClr val="tx1"/>
                </a:solidFill>
                <a:effectLst/>
                <a:latin typeface="+mj-lt"/>
                <a:ea typeface="+mj-ea"/>
                <a:cs typeface="+mj-cs"/>
              </a:rPr>
              <a:t>4</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3698875" y="1600200"/>
            <a:ext cx="7756527" cy="4972049"/>
          </a:xfrm>
        </p:spPr>
        <p:txBody>
          <a:bodyPr>
            <a:normAutofit fontScale="92500" lnSpcReduction="10000"/>
          </a:bodyPr>
          <a:lstStyle/>
          <a:p>
            <a:r>
              <a:rPr lang="zh-CN" altLang="en-US" sz="3200" dirty="0" smtClean="0"/>
              <a:t>建设</a:t>
            </a:r>
            <a:r>
              <a:rPr lang="zh-CN" altLang="en-US" sz="3200" b="1" dirty="0" smtClean="0">
                <a:solidFill>
                  <a:schemeClr val="tx1"/>
                </a:solidFill>
              </a:rPr>
              <a:t>包容型</a:t>
            </a:r>
            <a:r>
              <a:rPr lang="zh-CN" altLang="en-US" sz="3200" dirty="0" smtClean="0"/>
              <a:t>世界经济，夯实经济全球化的</a:t>
            </a:r>
            <a:r>
              <a:rPr lang="zh-CN" altLang="en-US" sz="3200" b="1" dirty="0" smtClean="0">
                <a:solidFill>
                  <a:schemeClr val="tx1"/>
                </a:solidFill>
              </a:rPr>
              <a:t>共赢基础</a:t>
            </a:r>
            <a:endParaRPr lang="en-US" altLang="zh-CN" sz="3200" b="1" dirty="0" smtClean="0">
              <a:solidFill>
                <a:schemeClr val="tx1"/>
              </a:solidFill>
            </a:endParaRPr>
          </a:p>
          <a:p>
            <a:pPr lvl="1"/>
            <a:r>
              <a:rPr lang="zh-CN" altLang="en-US" sz="2800" b="1" dirty="0" smtClean="0">
                <a:solidFill>
                  <a:schemeClr val="tx1"/>
                </a:solidFill>
              </a:rPr>
              <a:t>推动经济全球化不能走老路，而应实现世界各国包容发展、合作共赢</a:t>
            </a:r>
            <a:endParaRPr lang="en-US" altLang="zh-CN" sz="2800" b="1" dirty="0" smtClean="0">
              <a:solidFill>
                <a:schemeClr val="tx1"/>
              </a:solidFill>
            </a:endParaRPr>
          </a:p>
          <a:p>
            <a:pPr lvl="2"/>
            <a:r>
              <a:rPr lang="zh-CN" altLang="en-US" sz="2400" dirty="0"/>
              <a:t>英国扶贫慈善组织乐施会 </a:t>
            </a:r>
            <a:r>
              <a:rPr lang="en-US" altLang="zh-CN" sz="2400" dirty="0"/>
              <a:t>( Oxfam ) </a:t>
            </a:r>
            <a:r>
              <a:rPr lang="zh-CN" altLang="en-US" dirty="0" smtClean="0"/>
              <a:t>：</a:t>
            </a:r>
            <a:r>
              <a:rPr lang="zh-CN" altLang="en-US" sz="2400" dirty="0" smtClean="0"/>
              <a:t>全球最富的</a:t>
            </a:r>
            <a:r>
              <a:rPr lang="en-US" altLang="zh-CN" sz="2400" dirty="0" smtClean="0"/>
              <a:t>1%</a:t>
            </a:r>
            <a:r>
              <a:rPr lang="zh-CN" altLang="en-US" sz="2400" dirty="0" smtClean="0"/>
              <a:t>人口拥有的财富超过其余</a:t>
            </a:r>
            <a:r>
              <a:rPr lang="en-US" altLang="zh-CN" sz="2400" dirty="0" smtClean="0"/>
              <a:t>99%</a:t>
            </a:r>
            <a:r>
              <a:rPr lang="zh-CN" altLang="en-US" sz="2400" dirty="0" smtClean="0"/>
              <a:t>人口财富的总和，</a:t>
            </a:r>
            <a:r>
              <a:rPr lang="en-US" altLang="zh-CN" sz="2400" dirty="0" smtClean="0"/>
              <a:t>7</a:t>
            </a:r>
            <a:r>
              <a:rPr lang="zh-CN" altLang="en-US" sz="2400" dirty="0" smtClean="0"/>
              <a:t>亿多人口生活在极端贫困之中。</a:t>
            </a:r>
            <a:endParaRPr lang="en-US" altLang="zh-CN" sz="2400" dirty="0" smtClean="0"/>
          </a:p>
          <a:p>
            <a:pPr lvl="2"/>
            <a:r>
              <a:rPr lang="zh-CN" altLang="en-US" sz="2400" dirty="0" smtClean="0"/>
              <a:t>乐施会：全球前</a:t>
            </a:r>
            <a:r>
              <a:rPr lang="en-US" altLang="zh-CN" sz="2400" dirty="0" smtClean="0"/>
              <a:t>1%</a:t>
            </a:r>
            <a:r>
              <a:rPr lang="zh-CN" altLang="en-US" sz="2400" dirty="0" smtClean="0"/>
              <a:t>富人碳排放</a:t>
            </a:r>
            <a:r>
              <a:rPr lang="en-US" altLang="zh-CN" sz="2400" dirty="0" smtClean="0"/>
              <a:t>2</a:t>
            </a:r>
            <a:r>
              <a:rPr lang="zh-CN" altLang="en-US" sz="2400" dirty="0" smtClean="0"/>
              <a:t>倍于后</a:t>
            </a:r>
            <a:r>
              <a:rPr lang="en-US" altLang="zh-CN" sz="2400" dirty="0" smtClean="0"/>
              <a:t>50%</a:t>
            </a:r>
            <a:r>
              <a:rPr lang="zh-CN" altLang="en-US" sz="2400" dirty="0" smtClean="0"/>
              <a:t>穷人</a:t>
            </a:r>
            <a:endParaRPr lang="en-US" altLang="zh-CN" sz="2400" dirty="0" smtClean="0"/>
          </a:p>
          <a:p>
            <a:pPr lvl="2"/>
            <a:r>
              <a:rPr lang="zh-CN" altLang="en-US" sz="2400" dirty="0" smtClean="0"/>
              <a:t>技术进步对就业提出的挑战日益突出</a:t>
            </a:r>
            <a:endParaRPr lang="en-US" altLang="zh-CN" sz="2400" dirty="0" smtClean="0"/>
          </a:p>
          <a:p>
            <a:pPr lvl="1"/>
            <a:r>
              <a:rPr lang="zh-CN" altLang="en-US" sz="2800" dirty="0" smtClean="0"/>
              <a:t>推动包容发展，合作共赢的经济全球化，既让各国成为经济全球化的受益者，也要惠及所有国家和人民，特别是发展中国家的人民</a:t>
            </a:r>
            <a:endParaRPr lang="en-US" altLang="zh-CN" dirty="0" smtClean="0"/>
          </a:p>
        </p:txBody>
      </p:sp>
      <p:grpSp>
        <p:nvGrpSpPr>
          <p:cNvPr id="4" name="组合 2"/>
          <p:cNvGrpSpPr>
            <a:grpSpLocks/>
          </p:cNvGrpSpPr>
          <p:nvPr/>
        </p:nvGrpSpPr>
        <p:grpSpPr bwMode="auto">
          <a:xfrm>
            <a:off x="271464" y="1847851"/>
            <a:ext cx="2887662" cy="5010150"/>
            <a:chOff x="0" y="0"/>
            <a:chExt cx="3616403" cy="5121140"/>
          </a:xfrm>
        </p:grpSpPr>
        <p:sp>
          <p:nvSpPr>
            <p:cNvPr id="5" name="矩形 3"/>
            <p:cNvSpPr>
              <a:spLocks/>
            </p:cNvSpPr>
            <p:nvPr/>
          </p:nvSpPr>
          <p:spPr bwMode="auto">
            <a:xfrm rot="2295959">
              <a:off x="530623" y="1903596"/>
              <a:ext cx="1468326" cy="3217544"/>
            </a:xfrm>
            <a:custGeom>
              <a:avLst/>
              <a:gdLst>
                <a:gd name="T0" fmla="*/ 532091 w 1468326"/>
                <a:gd name="T1" fmla="*/ 0 h 3174844"/>
                <a:gd name="T2" fmla="*/ 959103 w 1468326"/>
                <a:gd name="T3" fmla="*/ 61080 h 3174844"/>
                <a:gd name="T4" fmla="*/ 1468326 w 1468326"/>
                <a:gd name="T5" fmla="*/ 3349120 h 3174844"/>
                <a:gd name="T6" fmla="*/ 0 w 1468326"/>
                <a:gd name="T7" fmla="*/ 3349120 h 3174844"/>
                <a:gd name="T8" fmla="*/ 532091 w 1468326"/>
                <a:gd name="T9" fmla="*/ 0 h 31748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8326" h="3174844">
                  <a:moveTo>
                    <a:pt x="532091" y="0"/>
                  </a:moveTo>
                  <a:lnTo>
                    <a:pt x="959103" y="57901"/>
                  </a:lnTo>
                  <a:lnTo>
                    <a:pt x="1468326" y="3174844"/>
                  </a:lnTo>
                  <a:lnTo>
                    <a:pt x="0" y="3174844"/>
                  </a:lnTo>
                  <a:lnTo>
                    <a:pt x="532091" y="0"/>
                  </a:lnTo>
                  <a:close/>
                </a:path>
              </a:pathLst>
            </a:custGeom>
            <a:solidFill>
              <a:srgbClr val="7F7F7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grpSp>
          <p:nvGrpSpPr>
            <p:cNvPr id="6" name="组合 5"/>
            <p:cNvGrpSpPr>
              <a:grpSpLocks/>
            </p:cNvGrpSpPr>
            <p:nvPr/>
          </p:nvGrpSpPr>
          <p:grpSpPr bwMode="auto">
            <a:xfrm rot="2699183">
              <a:off x="1773606" y="0"/>
              <a:ext cx="1842797" cy="3919670"/>
              <a:chOff x="0" y="0"/>
              <a:chExt cx="3584067" cy="7623386"/>
            </a:xfrm>
          </p:grpSpPr>
          <p:sp>
            <p:nvSpPr>
              <p:cNvPr id="9" name="等腰三角形 19"/>
              <p:cNvSpPr>
                <a:spLocks/>
              </p:cNvSpPr>
              <p:nvPr/>
            </p:nvSpPr>
            <p:spPr bwMode="auto">
              <a:xfrm rot="5400000">
                <a:off x="1447379" y="4128146"/>
                <a:ext cx="3197672" cy="1075703"/>
              </a:xfrm>
              <a:custGeom>
                <a:avLst/>
                <a:gdLst>
                  <a:gd name="T0" fmla="*/ 0 w 3497239"/>
                  <a:gd name="T1" fmla="*/ 822277 h 1176478"/>
                  <a:gd name="T2" fmla="*/ 2444329 w 3497239"/>
                  <a:gd name="T3" fmla="*/ 297640 h 1176478"/>
                  <a:gd name="T4" fmla="*/ 1375978 w 3497239"/>
                  <a:gd name="T5" fmla="*/ 822277 h 1176478"/>
                  <a:gd name="T6" fmla="*/ 0 w 3497239"/>
                  <a:gd name="T7" fmla="*/ 822277 h 1176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97239" h="1176478">
                    <a:moveTo>
                      <a:pt x="0" y="1176478"/>
                    </a:moveTo>
                    <a:cubicBezTo>
                      <a:pt x="73929" y="380358"/>
                      <a:pt x="1594514" y="-565887"/>
                      <a:pt x="3497239" y="425851"/>
                    </a:cubicBezTo>
                    <a:lnTo>
                      <a:pt x="1968689" y="1176478"/>
                    </a:lnTo>
                    <a:lnTo>
                      <a:pt x="0" y="1176478"/>
                    </a:lnTo>
                    <a:close/>
                  </a:path>
                </a:pathLst>
              </a:custGeom>
              <a:solidFill>
                <a:srgbClr val="B8843B"/>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10" name="等腰三角形 19"/>
              <p:cNvSpPr>
                <a:spLocks/>
              </p:cNvSpPr>
              <p:nvPr/>
            </p:nvSpPr>
            <p:spPr bwMode="auto">
              <a:xfrm rot="16200000" flipH="1">
                <a:off x="-1060984" y="4065751"/>
                <a:ext cx="3197672" cy="1075703"/>
              </a:xfrm>
              <a:custGeom>
                <a:avLst/>
                <a:gdLst>
                  <a:gd name="T0" fmla="*/ 0 w 3497239"/>
                  <a:gd name="T1" fmla="*/ 822277 h 1176478"/>
                  <a:gd name="T2" fmla="*/ 2444329 w 3497239"/>
                  <a:gd name="T3" fmla="*/ 297640 h 1176478"/>
                  <a:gd name="T4" fmla="*/ 1375978 w 3497239"/>
                  <a:gd name="T5" fmla="*/ 822277 h 1176478"/>
                  <a:gd name="T6" fmla="*/ 0 w 3497239"/>
                  <a:gd name="T7" fmla="*/ 822277 h 1176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97239" h="1176478">
                    <a:moveTo>
                      <a:pt x="0" y="1176478"/>
                    </a:moveTo>
                    <a:cubicBezTo>
                      <a:pt x="73929" y="380358"/>
                      <a:pt x="1594514" y="-565887"/>
                      <a:pt x="3497239" y="425851"/>
                    </a:cubicBezTo>
                    <a:lnTo>
                      <a:pt x="1968689" y="1176478"/>
                    </a:lnTo>
                    <a:lnTo>
                      <a:pt x="0" y="1176478"/>
                    </a:lnTo>
                    <a:close/>
                  </a:path>
                </a:pathLst>
              </a:custGeom>
              <a:solidFill>
                <a:srgbClr val="F9B14E"/>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grpSp>
            <p:nvGrpSpPr>
              <p:cNvPr id="11" name="组合 10"/>
              <p:cNvGrpSpPr>
                <a:grpSpLocks/>
              </p:cNvGrpSpPr>
              <p:nvPr/>
            </p:nvGrpSpPr>
            <p:grpSpPr bwMode="auto">
              <a:xfrm>
                <a:off x="712857" y="1"/>
                <a:ext cx="2105186" cy="4851617"/>
                <a:chOff x="0" y="0"/>
                <a:chExt cx="1604851" cy="3698543"/>
              </a:xfrm>
            </p:grpSpPr>
            <p:sp>
              <p:nvSpPr>
                <p:cNvPr id="27" name="等腰三角形 7"/>
                <p:cNvSpPr>
                  <a:spLocks/>
                </p:cNvSpPr>
                <p:nvPr/>
              </p:nvSpPr>
              <p:spPr bwMode="auto">
                <a:xfrm flipH="1">
                  <a:off x="804244" y="0"/>
                  <a:ext cx="800607" cy="3698543"/>
                </a:xfrm>
                <a:custGeom>
                  <a:avLst/>
                  <a:gdLst>
                    <a:gd name="T0" fmla="*/ 257006 w 800607"/>
                    <a:gd name="T1" fmla="*/ 3698543 h 3698543"/>
                    <a:gd name="T2" fmla="*/ 186246 w 800607"/>
                    <a:gd name="T3" fmla="*/ 1047938 h 3698543"/>
                    <a:gd name="T4" fmla="*/ 800607 w 800607"/>
                    <a:gd name="T5" fmla="*/ 0 h 3698543"/>
                    <a:gd name="T6" fmla="*/ 800607 w 800607"/>
                    <a:gd name="T7" fmla="*/ 3698543 h 3698543"/>
                    <a:gd name="T8" fmla="*/ 257006 w 800607"/>
                    <a:gd name="T9" fmla="*/ 3698543 h 36985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607" h="3698543">
                      <a:moveTo>
                        <a:pt x="257006" y="3698543"/>
                      </a:moveTo>
                      <a:cubicBezTo>
                        <a:pt x="-99516" y="2979131"/>
                        <a:pt x="-48075" y="1865823"/>
                        <a:pt x="186246" y="1047938"/>
                      </a:cubicBezTo>
                      <a:cubicBezTo>
                        <a:pt x="395184" y="407355"/>
                        <a:pt x="497346" y="391516"/>
                        <a:pt x="800607" y="0"/>
                      </a:cubicBezTo>
                      <a:lnTo>
                        <a:pt x="800607" y="3698543"/>
                      </a:lnTo>
                      <a:lnTo>
                        <a:pt x="257006" y="3698543"/>
                      </a:lnTo>
                      <a:close/>
                    </a:path>
                  </a:pathLst>
                </a:custGeom>
                <a:solidFill>
                  <a:srgbClr val="BB452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28" name="等腰三角形 7"/>
                <p:cNvSpPr>
                  <a:spLocks/>
                </p:cNvSpPr>
                <p:nvPr/>
              </p:nvSpPr>
              <p:spPr bwMode="auto">
                <a:xfrm>
                  <a:off x="0" y="0"/>
                  <a:ext cx="804244" cy="3698543"/>
                </a:xfrm>
                <a:custGeom>
                  <a:avLst/>
                  <a:gdLst>
                    <a:gd name="T0" fmla="*/ 260643 w 804244"/>
                    <a:gd name="T1" fmla="*/ 3698543 h 3698543"/>
                    <a:gd name="T2" fmla="*/ 189883 w 804244"/>
                    <a:gd name="T3" fmla="*/ 1047938 h 3698543"/>
                    <a:gd name="T4" fmla="*/ 804244 w 804244"/>
                    <a:gd name="T5" fmla="*/ 0 h 3698543"/>
                    <a:gd name="T6" fmla="*/ 804244 w 804244"/>
                    <a:gd name="T7" fmla="*/ 3698543 h 3698543"/>
                    <a:gd name="T8" fmla="*/ 260643 w 804244"/>
                    <a:gd name="T9" fmla="*/ 3698543 h 36985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4244" h="3698543">
                      <a:moveTo>
                        <a:pt x="260643" y="3698543"/>
                      </a:moveTo>
                      <a:cubicBezTo>
                        <a:pt x="-95879" y="2979131"/>
                        <a:pt x="-53951" y="1846797"/>
                        <a:pt x="189883" y="1047938"/>
                      </a:cubicBezTo>
                      <a:cubicBezTo>
                        <a:pt x="408335" y="407355"/>
                        <a:pt x="500983" y="391516"/>
                        <a:pt x="804244" y="0"/>
                      </a:cubicBezTo>
                      <a:lnTo>
                        <a:pt x="804244" y="3698543"/>
                      </a:lnTo>
                      <a:lnTo>
                        <a:pt x="260643" y="3698543"/>
                      </a:lnTo>
                      <a:close/>
                    </a:path>
                  </a:pathLst>
                </a:custGeom>
                <a:solidFill>
                  <a:srgbClr val="FE5C2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grpSp>
          <p:sp>
            <p:nvSpPr>
              <p:cNvPr id="12" name="等腰三角形 11"/>
              <p:cNvSpPr>
                <a:spLocks/>
              </p:cNvSpPr>
              <p:nvPr/>
            </p:nvSpPr>
            <p:spPr bwMode="auto">
              <a:xfrm>
                <a:off x="1132250" y="1"/>
                <a:ext cx="635586" cy="933299"/>
              </a:xfrm>
              <a:custGeom>
                <a:avLst/>
                <a:gdLst>
                  <a:gd name="T0" fmla="*/ 0 w 695129"/>
                  <a:gd name="T1" fmla="*/ 702989 h 1020733"/>
                  <a:gd name="T2" fmla="*/ 485849 w 695129"/>
                  <a:gd name="T3" fmla="*/ 0 h 1020733"/>
                  <a:gd name="T4" fmla="*/ 485849 w 695129"/>
                  <a:gd name="T5" fmla="*/ 713422 h 1020733"/>
                  <a:gd name="T6" fmla="*/ 0 w 695129"/>
                  <a:gd name="T7" fmla="*/ 702989 h 10207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5129" h="1020733">
                    <a:moveTo>
                      <a:pt x="0" y="1005806"/>
                    </a:moveTo>
                    <a:cubicBezTo>
                      <a:pt x="189627" y="555102"/>
                      <a:pt x="508477" y="217414"/>
                      <a:pt x="695129" y="0"/>
                    </a:cubicBezTo>
                    <a:lnTo>
                      <a:pt x="695129" y="1020733"/>
                    </a:lnTo>
                    <a:lnTo>
                      <a:pt x="0" y="1005806"/>
                    </a:lnTo>
                    <a:close/>
                  </a:path>
                </a:pathLst>
              </a:custGeom>
              <a:solidFill>
                <a:srgbClr val="744F3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13" name="等腰三角形 11"/>
              <p:cNvSpPr>
                <a:spLocks/>
              </p:cNvSpPr>
              <p:nvPr/>
            </p:nvSpPr>
            <p:spPr bwMode="auto">
              <a:xfrm flipH="1">
                <a:off x="1767834" y="0"/>
                <a:ext cx="630050" cy="933299"/>
              </a:xfrm>
              <a:custGeom>
                <a:avLst/>
                <a:gdLst>
                  <a:gd name="T0" fmla="*/ 0 w 680204"/>
                  <a:gd name="T1" fmla="*/ 713422 h 1020733"/>
                  <a:gd name="T2" fmla="*/ 500705 w 680204"/>
                  <a:gd name="T3" fmla="*/ 0 h 1020733"/>
                  <a:gd name="T4" fmla="*/ 500705 w 680204"/>
                  <a:gd name="T5" fmla="*/ 713422 h 1020733"/>
                  <a:gd name="T6" fmla="*/ 0 w 680204"/>
                  <a:gd name="T7" fmla="*/ 713422 h 10207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0204" h="1020733">
                    <a:moveTo>
                      <a:pt x="0" y="1020733"/>
                    </a:moveTo>
                    <a:cubicBezTo>
                      <a:pt x="204554" y="570030"/>
                      <a:pt x="287139" y="452401"/>
                      <a:pt x="680204" y="0"/>
                    </a:cubicBezTo>
                    <a:lnTo>
                      <a:pt x="680204" y="1020733"/>
                    </a:lnTo>
                    <a:lnTo>
                      <a:pt x="0" y="1020733"/>
                    </a:lnTo>
                    <a:close/>
                  </a:path>
                </a:pathLst>
              </a:custGeom>
              <a:solidFill>
                <a:srgbClr val="563B2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14" name="矩形 17"/>
              <p:cNvSpPr>
                <a:spLocks/>
              </p:cNvSpPr>
              <p:nvPr/>
            </p:nvSpPr>
            <p:spPr bwMode="auto">
              <a:xfrm>
                <a:off x="799110" y="3990586"/>
                <a:ext cx="1969019" cy="249574"/>
              </a:xfrm>
              <a:custGeom>
                <a:avLst/>
                <a:gdLst>
                  <a:gd name="T0" fmla="*/ 838 w 2153482"/>
                  <a:gd name="T1" fmla="*/ 9539 h 272955"/>
                  <a:gd name="T2" fmla="*/ 1505137 w 2153482"/>
                  <a:gd name="T3" fmla="*/ 0 h 272955"/>
                  <a:gd name="T4" fmla="*/ 1447904 w 2153482"/>
                  <a:gd name="T5" fmla="*/ 190776 h 272955"/>
                  <a:gd name="T6" fmla="*/ 29456 w 2153482"/>
                  <a:gd name="T7" fmla="*/ 181237 h 272955"/>
                  <a:gd name="T8" fmla="*/ 838 w 2153482"/>
                  <a:gd name="T9" fmla="*/ 9539 h 2729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3482" h="272955">
                    <a:moveTo>
                      <a:pt x="1200" y="13648"/>
                    </a:moveTo>
                    <a:lnTo>
                      <a:pt x="2153482" y="0"/>
                    </a:lnTo>
                    <a:cubicBezTo>
                      <a:pt x="2085244" y="282054"/>
                      <a:pt x="2126186" y="141028"/>
                      <a:pt x="2071596" y="272955"/>
                    </a:cubicBezTo>
                    <a:lnTo>
                      <a:pt x="42144" y="259307"/>
                    </a:lnTo>
                    <a:cubicBezTo>
                      <a:pt x="37595" y="250209"/>
                      <a:pt x="-7898" y="104633"/>
                      <a:pt x="1200" y="13648"/>
                    </a:cubicBezTo>
                    <a:close/>
                  </a:path>
                </a:pathLst>
              </a:custGeom>
              <a:solidFill>
                <a:srgbClr val="744F3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15" name="矩形 17"/>
              <p:cNvSpPr>
                <a:spLocks/>
              </p:cNvSpPr>
              <p:nvPr/>
            </p:nvSpPr>
            <p:spPr bwMode="auto">
              <a:xfrm>
                <a:off x="896322" y="4417469"/>
                <a:ext cx="1748741" cy="255424"/>
              </a:xfrm>
              <a:custGeom>
                <a:avLst/>
                <a:gdLst>
                  <a:gd name="T0" fmla="*/ 103 w 2600152"/>
                  <a:gd name="T1" fmla="*/ 17114 h 285252"/>
                  <a:gd name="T2" fmla="*/ 531993 w 2600152"/>
                  <a:gd name="T3" fmla="*/ 0 h 285252"/>
                  <a:gd name="T4" fmla="*/ 503997 w 2600152"/>
                  <a:gd name="T5" fmla="*/ 175479 h 285252"/>
                  <a:gd name="T6" fmla="*/ 23079 w 2600152"/>
                  <a:gd name="T7" fmla="*/ 183384 h 285252"/>
                  <a:gd name="T8" fmla="*/ 103 w 2600152"/>
                  <a:gd name="T9" fmla="*/ 17114 h 285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0152" h="285252">
                    <a:moveTo>
                      <a:pt x="504" y="26621"/>
                    </a:moveTo>
                    <a:lnTo>
                      <a:pt x="2600152" y="0"/>
                    </a:lnTo>
                    <a:cubicBezTo>
                      <a:pt x="2531914" y="282054"/>
                      <a:pt x="2517911" y="141029"/>
                      <a:pt x="2463321" y="272956"/>
                    </a:cubicBezTo>
                    <a:lnTo>
                      <a:pt x="112798" y="285252"/>
                    </a:lnTo>
                    <a:cubicBezTo>
                      <a:pt x="108249" y="276154"/>
                      <a:pt x="-8594" y="117606"/>
                      <a:pt x="504" y="26621"/>
                    </a:cubicBezTo>
                    <a:close/>
                  </a:path>
                </a:pathLst>
              </a:custGeom>
              <a:solidFill>
                <a:srgbClr val="563B2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16" name="椭圆 15"/>
              <p:cNvSpPr>
                <a:spLocks noChangeArrowheads="1"/>
              </p:cNvSpPr>
              <p:nvPr/>
            </p:nvSpPr>
            <p:spPr bwMode="auto">
              <a:xfrm>
                <a:off x="1230026" y="1106462"/>
                <a:ext cx="1064547" cy="1064547"/>
              </a:xfrm>
              <a:prstGeom prst="ellipse">
                <a:avLst/>
              </a:prstGeom>
              <a:solidFill>
                <a:srgbClr val="744F3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sp>
            <p:nvSpPr>
              <p:cNvPr id="17" name="弦形 35"/>
              <p:cNvSpPr>
                <a:spLocks/>
              </p:cNvSpPr>
              <p:nvPr/>
            </p:nvSpPr>
            <p:spPr bwMode="auto">
              <a:xfrm rot="1356883">
                <a:off x="1365364" y="1238244"/>
                <a:ext cx="546652" cy="755629"/>
              </a:xfrm>
              <a:custGeom>
                <a:avLst/>
                <a:gdLst>
                  <a:gd name="T0" fmla="*/ 16574 w 1753080"/>
                  <a:gd name="T1" fmla="*/ 26186 h 2274665"/>
                  <a:gd name="T2" fmla="*/ 4512 w 1753080"/>
                  <a:gd name="T3" fmla="*/ 25018 h 2274665"/>
                  <a:gd name="T4" fmla="*/ 166 w 1753080"/>
                  <a:gd name="T5" fmla="*/ 11475 h 2274665"/>
                  <a:gd name="T6" fmla="*/ 7742 w 1753080"/>
                  <a:gd name="T7" fmla="*/ 0 h 2274665"/>
                  <a:gd name="T8" fmla="*/ 16574 w 1753080"/>
                  <a:gd name="T9" fmla="*/ 2618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B2D7C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18" name="弦形 35"/>
              <p:cNvSpPr>
                <a:spLocks/>
              </p:cNvSpPr>
              <p:nvPr/>
            </p:nvSpPr>
            <p:spPr bwMode="auto">
              <a:xfrm rot="20223784" flipH="1">
                <a:off x="1599258" y="1243063"/>
                <a:ext cx="568150" cy="755629"/>
              </a:xfrm>
              <a:custGeom>
                <a:avLst/>
                <a:gdLst>
                  <a:gd name="T0" fmla="*/ 19340 w 1753080"/>
                  <a:gd name="T1" fmla="*/ 26186 h 2274665"/>
                  <a:gd name="T2" fmla="*/ 5265 w 1753080"/>
                  <a:gd name="T3" fmla="*/ 25018 h 2274665"/>
                  <a:gd name="T4" fmla="*/ 193 w 1753080"/>
                  <a:gd name="T5" fmla="*/ 11475 h 2274665"/>
                  <a:gd name="T6" fmla="*/ 9034 w 1753080"/>
                  <a:gd name="T7" fmla="*/ 0 h 2274665"/>
                  <a:gd name="T8" fmla="*/ 19340 w 1753080"/>
                  <a:gd name="T9" fmla="*/ 2618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83A09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grpSp>
            <p:nvGrpSpPr>
              <p:cNvPr id="19" name="组合 18"/>
              <p:cNvGrpSpPr>
                <a:grpSpLocks/>
              </p:cNvGrpSpPr>
              <p:nvPr/>
            </p:nvGrpSpPr>
            <p:grpSpPr bwMode="auto">
              <a:xfrm>
                <a:off x="887674" y="4842408"/>
                <a:ext cx="1757387" cy="2780978"/>
                <a:chOff x="0" y="0"/>
                <a:chExt cx="1757387" cy="2780978"/>
              </a:xfrm>
            </p:grpSpPr>
            <p:sp>
              <p:nvSpPr>
                <p:cNvPr id="25" name="任意多边形 24"/>
                <p:cNvSpPr>
                  <a:spLocks/>
                </p:cNvSpPr>
                <p:nvPr/>
              </p:nvSpPr>
              <p:spPr bwMode="auto">
                <a:xfrm flipH="1" flipV="1">
                  <a:off x="0" y="0"/>
                  <a:ext cx="1757387" cy="2780978"/>
                </a:xfrm>
                <a:custGeom>
                  <a:avLst/>
                  <a:gdLst>
                    <a:gd name="T0" fmla="*/ 563035 w 1565091"/>
                    <a:gd name="T1" fmla="*/ 5473445 h 2219098"/>
                    <a:gd name="T2" fmla="*/ 96665 w 1565091"/>
                    <a:gd name="T3" fmla="*/ 5473445 h 2219098"/>
                    <a:gd name="T4" fmla="*/ 249926 w 1565091"/>
                    <a:gd name="T5" fmla="*/ 3146121 h 2219098"/>
                    <a:gd name="T6" fmla="*/ 470768 w 1565091"/>
                    <a:gd name="T7" fmla="*/ 4736704 h 2219098"/>
                    <a:gd name="T8" fmla="*/ 486660 w 1565091"/>
                    <a:gd name="T9" fmla="*/ 4854106 h 2219098"/>
                    <a:gd name="T10" fmla="*/ 502215 w 1565091"/>
                    <a:gd name="T11" fmla="*/ 4601576 h 2219098"/>
                    <a:gd name="T12" fmla="*/ 514874 w 1565091"/>
                    <a:gd name="T13" fmla="*/ 4435681 h 2219098"/>
                    <a:gd name="T14" fmla="*/ 492774 w 1565091"/>
                    <a:gd name="T15" fmla="*/ 4236502 h 2219098"/>
                    <a:gd name="T16" fmla="*/ 725180 w 1565091"/>
                    <a:gd name="T17" fmla="*/ 1050182 h 2219098"/>
                    <a:gd name="T18" fmla="*/ 766988 w 1565091"/>
                    <a:gd name="T19" fmla="*/ 1641070 h 2219098"/>
                    <a:gd name="T20" fmla="*/ 778409 w 1565091"/>
                    <a:gd name="T21" fmla="*/ 1774924 h 2219098"/>
                    <a:gd name="T22" fmla="*/ 844468 w 1565091"/>
                    <a:gd name="T23" fmla="*/ 1304066 h 2219098"/>
                    <a:gd name="T24" fmla="*/ 1202773 w 1565091"/>
                    <a:gd name="T25" fmla="*/ 0 h 2219098"/>
                    <a:gd name="T26" fmla="*/ 1875824 w 1565091"/>
                    <a:gd name="T27" fmla="*/ 3587014 h 2219098"/>
                    <a:gd name="T28" fmla="*/ 1891974 w 1565091"/>
                    <a:gd name="T29" fmla="*/ 3781464 h 2219098"/>
                    <a:gd name="T30" fmla="*/ 1954231 w 1565091"/>
                    <a:gd name="T31" fmla="*/ 3437865 h 2219098"/>
                    <a:gd name="T32" fmla="*/ 2175453 w 1565091"/>
                    <a:gd name="T33" fmla="*/ 1797672 h 2219098"/>
                    <a:gd name="T34" fmla="*/ 2318436 w 1565091"/>
                    <a:gd name="T35" fmla="*/ 5458968 h 2219098"/>
                    <a:gd name="T36" fmla="*/ 1962716 w 1565091"/>
                    <a:gd name="T37" fmla="*/ 5423921 h 2219098"/>
                    <a:gd name="T38" fmla="*/ 1955903 w 1565091"/>
                    <a:gd name="T39" fmla="*/ 5455035 h 2219098"/>
                    <a:gd name="T40" fmla="*/ 560875 w 1565091"/>
                    <a:gd name="T41" fmla="*/ 5455035 h 2219098"/>
                    <a:gd name="T42" fmla="*/ 563035 w 1565091"/>
                    <a:gd name="T43" fmla="*/ 5473445 h 22190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65091" h="2219098">
                      <a:moveTo>
                        <a:pt x="354180" y="2219098"/>
                      </a:moveTo>
                      <a:lnTo>
                        <a:pt x="60808" y="2219098"/>
                      </a:lnTo>
                      <a:cubicBezTo>
                        <a:pt x="21319" y="2089237"/>
                        <a:pt x="-93702" y="1748513"/>
                        <a:pt x="157217" y="1275531"/>
                      </a:cubicBezTo>
                      <a:cubicBezTo>
                        <a:pt x="207044" y="1615583"/>
                        <a:pt x="244111" y="1689614"/>
                        <a:pt x="296139" y="1920401"/>
                      </a:cubicBezTo>
                      <a:lnTo>
                        <a:pt x="306136" y="1968000"/>
                      </a:lnTo>
                      <a:lnTo>
                        <a:pt x="315921" y="1865616"/>
                      </a:lnTo>
                      <a:lnTo>
                        <a:pt x="323884" y="1798357"/>
                      </a:lnTo>
                      <a:lnTo>
                        <a:pt x="309982" y="1717604"/>
                      </a:lnTo>
                      <a:cubicBezTo>
                        <a:pt x="269129" y="1441309"/>
                        <a:pt x="249768" y="993023"/>
                        <a:pt x="456178" y="425775"/>
                      </a:cubicBezTo>
                      <a:cubicBezTo>
                        <a:pt x="465286" y="516403"/>
                        <a:pt x="474006" y="595214"/>
                        <a:pt x="482478" y="665339"/>
                      </a:cubicBezTo>
                      <a:lnTo>
                        <a:pt x="489661" y="719607"/>
                      </a:lnTo>
                      <a:lnTo>
                        <a:pt x="531217" y="528707"/>
                      </a:lnTo>
                      <a:cubicBezTo>
                        <a:pt x="598877" y="254442"/>
                        <a:pt x="675253" y="55468"/>
                        <a:pt x="756611" y="0"/>
                      </a:cubicBezTo>
                      <a:cubicBezTo>
                        <a:pt x="964981" y="261069"/>
                        <a:pt x="1106110" y="922339"/>
                        <a:pt x="1179997" y="1454283"/>
                      </a:cubicBezTo>
                      <a:lnTo>
                        <a:pt x="1190156" y="1533118"/>
                      </a:lnTo>
                      <a:lnTo>
                        <a:pt x="1229319" y="1393814"/>
                      </a:lnTo>
                      <a:cubicBezTo>
                        <a:pt x="1302866" y="1135771"/>
                        <a:pt x="1366149" y="898918"/>
                        <a:pt x="1368480" y="728830"/>
                      </a:cubicBezTo>
                      <a:cubicBezTo>
                        <a:pt x="1722838" y="1378200"/>
                        <a:pt x="1497914" y="2083367"/>
                        <a:pt x="1458424" y="2213228"/>
                      </a:cubicBezTo>
                      <a:lnTo>
                        <a:pt x="1234657" y="2199019"/>
                      </a:lnTo>
                      <a:lnTo>
                        <a:pt x="1230371" y="2211634"/>
                      </a:lnTo>
                      <a:lnTo>
                        <a:pt x="352821" y="2211634"/>
                      </a:lnTo>
                      <a:lnTo>
                        <a:pt x="354180" y="2219098"/>
                      </a:lnTo>
                      <a:close/>
                    </a:path>
                  </a:pathLst>
                </a:custGeom>
                <a:solidFill>
                  <a:srgbClr val="F2F2F2">
                    <a:alpha val="7097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26" name="任意多边形 25"/>
                <p:cNvSpPr>
                  <a:spLocks/>
                </p:cNvSpPr>
                <p:nvPr/>
              </p:nvSpPr>
              <p:spPr bwMode="auto">
                <a:xfrm flipH="1" flipV="1">
                  <a:off x="258451" y="7794"/>
                  <a:ext cx="1313841" cy="2118178"/>
                </a:xfrm>
                <a:custGeom>
                  <a:avLst/>
                  <a:gdLst>
                    <a:gd name="T0" fmla="*/ 175888 w 1565091"/>
                    <a:gd name="T1" fmla="*/ 1842131 h 2219098"/>
                    <a:gd name="T2" fmla="*/ 30197 w 1565091"/>
                    <a:gd name="T3" fmla="*/ 1842131 h 2219098"/>
                    <a:gd name="T4" fmla="*/ 78075 w 1565091"/>
                    <a:gd name="T5" fmla="*/ 1058851 h 2219098"/>
                    <a:gd name="T6" fmla="*/ 147064 w 1565091"/>
                    <a:gd name="T7" fmla="*/ 1594174 h 2219098"/>
                    <a:gd name="T8" fmla="*/ 152029 w 1565091"/>
                    <a:gd name="T9" fmla="*/ 1633687 h 2219098"/>
                    <a:gd name="T10" fmla="*/ 156889 w 1565091"/>
                    <a:gd name="T11" fmla="*/ 1548696 h 2219098"/>
                    <a:gd name="T12" fmla="*/ 160843 w 1565091"/>
                    <a:gd name="T13" fmla="*/ 1492862 h 2219098"/>
                    <a:gd name="T14" fmla="*/ 153939 w 1565091"/>
                    <a:gd name="T15" fmla="*/ 1425827 h 2219098"/>
                    <a:gd name="T16" fmla="*/ 226541 w 1565091"/>
                    <a:gd name="T17" fmla="*/ 353447 h 2219098"/>
                    <a:gd name="T18" fmla="*/ 239602 w 1565091"/>
                    <a:gd name="T19" fmla="*/ 552315 h 2219098"/>
                    <a:gd name="T20" fmla="*/ 243169 w 1565091"/>
                    <a:gd name="T21" fmla="*/ 597365 h 2219098"/>
                    <a:gd name="T22" fmla="*/ 263806 w 1565091"/>
                    <a:gd name="T23" fmla="*/ 438893 h 2219098"/>
                    <a:gd name="T24" fmla="*/ 375738 w 1565091"/>
                    <a:gd name="T25" fmla="*/ 0 h 2219098"/>
                    <a:gd name="T26" fmla="*/ 585994 w 1565091"/>
                    <a:gd name="T27" fmla="*/ 1207238 h 2219098"/>
                    <a:gd name="T28" fmla="*/ 591040 w 1565091"/>
                    <a:gd name="T29" fmla="*/ 1272680 h 2219098"/>
                    <a:gd name="T30" fmla="*/ 610489 w 1565091"/>
                    <a:gd name="T31" fmla="*/ 1157041 h 2219098"/>
                    <a:gd name="T32" fmla="*/ 679597 w 1565091"/>
                    <a:gd name="T33" fmla="*/ 605021 h 2219098"/>
                    <a:gd name="T34" fmla="*/ 724264 w 1565091"/>
                    <a:gd name="T35" fmla="*/ 1837257 h 2219098"/>
                    <a:gd name="T36" fmla="*/ 613139 w 1565091"/>
                    <a:gd name="T37" fmla="*/ 1825462 h 2219098"/>
                    <a:gd name="T38" fmla="*/ 611011 w 1565091"/>
                    <a:gd name="T39" fmla="*/ 1835934 h 2219098"/>
                    <a:gd name="T40" fmla="*/ 175213 w 1565091"/>
                    <a:gd name="T41" fmla="*/ 1835934 h 2219098"/>
                    <a:gd name="T42" fmla="*/ 175888 w 1565091"/>
                    <a:gd name="T43" fmla="*/ 1842131 h 22190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65091" h="2219098">
                      <a:moveTo>
                        <a:pt x="354180" y="2219098"/>
                      </a:moveTo>
                      <a:lnTo>
                        <a:pt x="60808" y="2219098"/>
                      </a:lnTo>
                      <a:cubicBezTo>
                        <a:pt x="21319" y="2089237"/>
                        <a:pt x="-93702" y="1748513"/>
                        <a:pt x="157217" y="1275531"/>
                      </a:cubicBezTo>
                      <a:cubicBezTo>
                        <a:pt x="207044" y="1615583"/>
                        <a:pt x="244111" y="1689614"/>
                        <a:pt x="296139" y="1920401"/>
                      </a:cubicBezTo>
                      <a:lnTo>
                        <a:pt x="306136" y="1968000"/>
                      </a:lnTo>
                      <a:lnTo>
                        <a:pt x="315921" y="1865616"/>
                      </a:lnTo>
                      <a:lnTo>
                        <a:pt x="323884" y="1798357"/>
                      </a:lnTo>
                      <a:lnTo>
                        <a:pt x="309982" y="1717604"/>
                      </a:lnTo>
                      <a:cubicBezTo>
                        <a:pt x="269129" y="1441309"/>
                        <a:pt x="249768" y="993023"/>
                        <a:pt x="456178" y="425775"/>
                      </a:cubicBezTo>
                      <a:cubicBezTo>
                        <a:pt x="465286" y="516403"/>
                        <a:pt x="474006" y="595214"/>
                        <a:pt x="482478" y="665339"/>
                      </a:cubicBezTo>
                      <a:lnTo>
                        <a:pt x="489661" y="719607"/>
                      </a:lnTo>
                      <a:lnTo>
                        <a:pt x="531217" y="528707"/>
                      </a:lnTo>
                      <a:cubicBezTo>
                        <a:pt x="598877" y="254442"/>
                        <a:pt x="675253" y="55468"/>
                        <a:pt x="756611" y="0"/>
                      </a:cubicBezTo>
                      <a:cubicBezTo>
                        <a:pt x="964981" y="261069"/>
                        <a:pt x="1106110" y="922339"/>
                        <a:pt x="1179997" y="1454283"/>
                      </a:cubicBezTo>
                      <a:lnTo>
                        <a:pt x="1190156" y="1533118"/>
                      </a:lnTo>
                      <a:lnTo>
                        <a:pt x="1229319" y="1393814"/>
                      </a:lnTo>
                      <a:cubicBezTo>
                        <a:pt x="1302866" y="1135771"/>
                        <a:pt x="1366149" y="898918"/>
                        <a:pt x="1368480" y="728830"/>
                      </a:cubicBezTo>
                      <a:cubicBezTo>
                        <a:pt x="1722838" y="1378200"/>
                        <a:pt x="1497914" y="2083367"/>
                        <a:pt x="1458424" y="2213228"/>
                      </a:cubicBezTo>
                      <a:lnTo>
                        <a:pt x="1234657" y="2199019"/>
                      </a:lnTo>
                      <a:lnTo>
                        <a:pt x="1230371" y="2211634"/>
                      </a:lnTo>
                      <a:lnTo>
                        <a:pt x="352821" y="2211634"/>
                      </a:lnTo>
                      <a:lnTo>
                        <a:pt x="354180" y="2219098"/>
                      </a:lnTo>
                      <a:close/>
                    </a:path>
                  </a:pathLst>
                </a:custGeom>
                <a:solidFill>
                  <a:srgbClr val="A6A6A6">
                    <a:alpha val="25098"/>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grpSp>
          <p:grpSp>
            <p:nvGrpSpPr>
              <p:cNvPr id="20" name="组合 19"/>
              <p:cNvGrpSpPr>
                <a:grpSpLocks/>
              </p:cNvGrpSpPr>
              <p:nvPr/>
            </p:nvGrpSpPr>
            <p:grpSpPr bwMode="auto">
              <a:xfrm>
                <a:off x="1576260" y="2313720"/>
                <a:ext cx="387841" cy="380896"/>
                <a:chOff x="0" y="0"/>
                <a:chExt cx="298822" cy="293471"/>
              </a:xfrm>
            </p:grpSpPr>
            <p:sp>
              <p:nvSpPr>
                <p:cNvPr id="23" name="弦形 35"/>
                <p:cNvSpPr>
                  <a:spLocks/>
                </p:cNvSpPr>
                <p:nvPr/>
              </p:nvSpPr>
              <p:spPr bwMode="auto">
                <a:xfrm rot="1381283">
                  <a:off x="0" y="0"/>
                  <a:ext cx="212307" cy="293470"/>
                </a:xfrm>
                <a:custGeom>
                  <a:avLst/>
                  <a:gdLst>
                    <a:gd name="T0" fmla="*/ 377 w 1753080"/>
                    <a:gd name="T1" fmla="*/ 596 h 2274665"/>
                    <a:gd name="T2" fmla="*/ 103 w 1753080"/>
                    <a:gd name="T3" fmla="*/ 569 h 2274665"/>
                    <a:gd name="T4" fmla="*/ 4 w 1753080"/>
                    <a:gd name="T5" fmla="*/ 261 h 2274665"/>
                    <a:gd name="T6" fmla="*/ 176 w 1753080"/>
                    <a:gd name="T7" fmla="*/ 0 h 2274665"/>
                    <a:gd name="T8" fmla="*/ 377 w 1753080"/>
                    <a:gd name="T9" fmla="*/ 59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B2D7C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24" name="弦形 35"/>
                <p:cNvSpPr>
                  <a:spLocks/>
                </p:cNvSpPr>
                <p:nvPr/>
              </p:nvSpPr>
              <p:spPr bwMode="auto">
                <a:xfrm rot="20218717" flipH="1">
                  <a:off x="86515" y="1"/>
                  <a:ext cx="212307" cy="293470"/>
                </a:xfrm>
                <a:custGeom>
                  <a:avLst/>
                  <a:gdLst>
                    <a:gd name="T0" fmla="*/ 377 w 1753080"/>
                    <a:gd name="T1" fmla="*/ 596 h 2274665"/>
                    <a:gd name="T2" fmla="*/ 103 w 1753080"/>
                    <a:gd name="T3" fmla="*/ 569 h 2274665"/>
                    <a:gd name="T4" fmla="*/ 4 w 1753080"/>
                    <a:gd name="T5" fmla="*/ 261 h 2274665"/>
                    <a:gd name="T6" fmla="*/ 176 w 1753080"/>
                    <a:gd name="T7" fmla="*/ 0 h 2274665"/>
                    <a:gd name="T8" fmla="*/ 377 w 1753080"/>
                    <a:gd name="T9" fmla="*/ 59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83A09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grpSp>
          <p:sp>
            <p:nvSpPr>
              <p:cNvPr id="21" name="任意多边形 20"/>
              <p:cNvSpPr>
                <a:spLocks/>
              </p:cNvSpPr>
              <p:nvPr/>
            </p:nvSpPr>
            <p:spPr bwMode="auto">
              <a:xfrm flipH="1">
                <a:off x="1750216" y="3039866"/>
                <a:ext cx="130798" cy="3326267"/>
              </a:xfrm>
              <a:custGeom>
                <a:avLst/>
                <a:gdLst>
                  <a:gd name="T0" fmla="*/ 113843 w 130798"/>
                  <a:gd name="T1" fmla="*/ 0 h 3326267"/>
                  <a:gd name="T2" fmla="*/ 123316 w 130798"/>
                  <a:gd name="T3" fmla="*/ 3216510 h 3326267"/>
                  <a:gd name="T4" fmla="*/ 5193 w 130798"/>
                  <a:gd name="T5" fmla="*/ 3175567 h 3326267"/>
                  <a:gd name="T6" fmla="*/ 5193 w 130798"/>
                  <a:gd name="T7" fmla="*/ 1844419 h 3326267"/>
                  <a:gd name="T8" fmla="*/ 0 w 130798"/>
                  <a:gd name="T9" fmla="*/ 1819892 h 3326267"/>
                  <a:gd name="T10" fmla="*/ 0 w 130798"/>
                  <a:gd name="T11" fmla="*/ 209115 h 3326267"/>
                  <a:gd name="T12" fmla="*/ 113843 w 130798"/>
                  <a:gd name="T13" fmla="*/ 0 h 3326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0798" h="3326267">
                    <a:moveTo>
                      <a:pt x="113843" y="0"/>
                    </a:moveTo>
                    <a:cubicBezTo>
                      <a:pt x="134396" y="501233"/>
                      <a:pt x="134600" y="2691798"/>
                      <a:pt x="123316" y="3216510"/>
                    </a:cubicBezTo>
                    <a:cubicBezTo>
                      <a:pt x="115710" y="3468423"/>
                      <a:pt x="12626" y="3213004"/>
                      <a:pt x="5193" y="3175567"/>
                    </a:cubicBezTo>
                    <a:lnTo>
                      <a:pt x="5193" y="1844419"/>
                    </a:lnTo>
                    <a:lnTo>
                      <a:pt x="0" y="1819892"/>
                    </a:lnTo>
                    <a:lnTo>
                      <a:pt x="0" y="209115"/>
                    </a:lnTo>
                    <a:cubicBezTo>
                      <a:pt x="0" y="170724"/>
                      <a:pt x="73582" y="0"/>
                      <a:pt x="113843" y="0"/>
                    </a:cubicBezTo>
                    <a:close/>
                  </a:path>
                </a:pathLst>
              </a:custGeom>
              <a:solidFill>
                <a:srgbClr val="B8843B"/>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22" name="任意多边形 21"/>
              <p:cNvSpPr>
                <a:spLocks/>
              </p:cNvSpPr>
              <p:nvPr/>
            </p:nvSpPr>
            <p:spPr bwMode="auto">
              <a:xfrm>
                <a:off x="1651587" y="3039866"/>
                <a:ext cx="130798" cy="3326267"/>
              </a:xfrm>
              <a:custGeom>
                <a:avLst/>
                <a:gdLst>
                  <a:gd name="T0" fmla="*/ 113843 w 130798"/>
                  <a:gd name="T1" fmla="*/ 0 h 3326267"/>
                  <a:gd name="T2" fmla="*/ 123316 w 130798"/>
                  <a:gd name="T3" fmla="*/ 3216510 h 3326267"/>
                  <a:gd name="T4" fmla="*/ 5193 w 130798"/>
                  <a:gd name="T5" fmla="*/ 3175567 h 3326267"/>
                  <a:gd name="T6" fmla="*/ 5193 w 130798"/>
                  <a:gd name="T7" fmla="*/ 1844419 h 3326267"/>
                  <a:gd name="T8" fmla="*/ 0 w 130798"/>
                  <a:gd name="T9" fmla="*/ 1819892 h 3326267"/>
                  <a:gd name="T10" fmla="*/ 0 w 130798"/>
                  <a:gd name="T11" fmla="*/ 209115 h 3326267"/>
                  <a:gd name="T12" fmla="*/ 113843 w 130798"/>
                  <a:gd name="T13" fmla="*/ 0 h 3326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0798" h="3326267">
                    <a:moveTo>
                      <a:pt x="113843" y="0"/>
                    </a:moveTo>
                    <a:cubicBezTo>
                      <a:pt x="134396" y="501233"/>
                      <a:pt x="134600" y="2691798"/>
                      <a:pt x="123316" y="3216510"/>
                    </a:cubicBezTo>
                    <a:cubicBezTo>
                      <a:pt x="115710" y="3468423"/>
                      <a:pt x="12626" y="3213004"/>
                      <a:pt x="5193" y="3175567"/>
                    </a:cubicBezTo>
                    <a:lnTo>
                      <a:pt x="5193" y="1844419"/>
                    </a:lnTo>
                    <a:lnTo>
                      <a:pt x="0" y="1819892"/>
                    </a:lnTo>
                    <a:lnTo>
                      <a:pt x="0" y="209115"/>
                    </a:lnTo>
                    <a:cubicBezTo>
                      <a:pt x="0" y="170724"/>
                      <a:pt x="73582" y="0"/>
                      <a:pt x="113843" y="0"/>
                    </a:cubicBezTo>
                    <a:close/>
                  </a:path>
                </a:pathLst>
              </a:custGeom>
              <a:solidFill>
                <a:srgbClr val="F9B14E"/>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grpSp>
        <p:sp>
          <p:nvSpPr>
            <p:cNvPr id="7" name="爆炸形 2 6"/>
            <p:cNvSpPr>
              <a:spLocks noChangeArrowheads="1"/>
            </p:cNvSpPr>
            <p:nvPr/>
          </p:nvSpPr>
          <p:spPr bwMode="auto">
            <a:xfrm rot="779130">
              <a:off x="80356" y="3861562"/>
              <a:ext cx="1106549" cy="772160"/>
            </a:xfrm>
            <a:prstGeom prst="irregularSeal2">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8" name="椭圆 7"/>
            <p:cNvSpPr>
              <a:spLocks noChangeArrowheads="1"/>
            </p:cNvSpPr>
            <p:nvPr/>
          </p:nvSpPr>
          <p:spPr bwMode="auto">
            <a:xfrm>
              <a:off x="0" y="4100513"/>
              <a:ext cx="1174328" cy="410313"/>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ndParaRPr>
            </a:p>
          </p:txBody>
        </p:sp>
      </p:grpSp>
    </p:spTree>
    <p:extLst>
      <p:ext uri="{BB962C8B-B14F-4D97-AF65-F5344CB8AC3E}">
        <p14:creationId xmlns:p14="http://schemas.microsoft.com/office/powerpoint/2010/main" val="17626007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开辟经济全球化的新路径</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normAutofit/>
          </a:bodyPr>
          <a:lstStyle/>
          <a:p>
            <a:r>
              <a:rPr lang="zh-CN" altLang="en-US" sz="2800" b="1" dirty="0" smtClean="0">
                <a:solidFill>
                  <a:schemeClr val="tx1"/>
                </a:solidFill>
              </a:rPr>
              <a:t>国家间合作发展的新模式</a:t>
            </a:r>
            <a:endParaRPr lang="en-US" altLang="zh-CN" sz="2800" b="1" dirty="0" smtClean="0">
              <a:solidFill>
                <a:schemeClr val="tx1"/>
              </a:solidFill>
            </a:endParaRPr>
          </a:p>
          <a:p>
            <a:pPr lvl="1"/>
            <a:r>
              <a:rPr lang="zh-CN" altLang="en-US" dirty="0" smtClean="0"/>
              <a:t>中国提出“</a:t>
            </a:r>
            <a:r>
              <a:rPr lang="zh-CN" altLang="en-US" b="1" dirty="0" smtClean="0">
                <a:solidFill>
                  <a:schemeClr val="tx1"/>
                </a:solidFill>
              </a:rPr>
              <a:t>一带一路</a:t>
            </a:r>
            <a:r>
              <a:rPr lang="zh-CN" altLang="en-US" dirty="0" smtClean="0"/>
              <a:t>”，成为区域和全球经济的领跑者，为经济全球化健康发展开辟新路径</a:t>
            </a:r>
            <a:endParaRPr lang="en-US" altLang="zh-CN" dirty="0" smtClean="0"/>
          </a:p>
          <a:p>
            <a:pPr lvl="1"/>
            <a:r>
              <a:rPr lang="zh-CN" altLang="en-US" dirty="0" smtClean="0"/>
              <a:t>基本原则：</a:t>
            </a:r>
            <a:r>
              <a:rPr lang="zh-CN" altLang="en-US" b="1" dirty="0" smtClean="0">
                <a:solidFill>
                  <a:srgbClr val="FF0000"/>
                </a:solidFill>
              </a:rPr>
              <a:t>共商、共建、共享</a:t>
            </a:r>
            <a:endParaRPr lang="en-US" altLang="zh-CN" b="1" dirty="0" smtClean="0">
              <a:solidFill>
                <a:srgbClr val="FF0000"/>
              </a:solidFill>
            </a:endParaRPr>
          </a:p>
          <a:p>
            <a:pPr lvl="1"/>
            <a:r>
              <a:rPr lang="zh-CN" altLang="en-US" dirty="0" smtClean="0"/>
              <a:t>既是锦上添花，更是雪中送炭</a:t>
            </a:r>
            <a:endParaRPr lang="en-US" altLang="zh-CN" dirty="0" smtClean="0"/>
          </a:p>
          <a:p>
            <a:pPr lvl="1"/>
            <a:r>
              <a:rPr lang="zh-CN" altLang="en-US" dirty="0" smtClean="0"/>
              <a:t>核心内涵：政策沟通、设施联通、贸易畅通、资金融通、民心相通</a:t>
            </a:r>
            <a:endParaRPr lang="en-US" altLang="zh-CN" dirty="0" smtClean="0"/>
          </a:p>
          <a:p>
            <a:pPr lvl="1"/>
            <a:r>
              <a:rPr lang="zh-CN" altLang="en-US" dirty="0" smtClean="0"/>
              <a:t>获得国际社会广泛认同</a:t>
            </a:r>
            <a:endParaRPr lang="en-US" altLang="zh-CN" dirty="0" smtClean="0"/>
          </a:p>
          <a:p>
            <a:pPr lvl="2"/>
            <a:r>
              <a:rPr lang="zh-CN" altLang="en-US" dirty="0" smtClean="0"/>
              <a:t>截至</a:t>
            </a:r>
            <a:r>
              <a:rPr lang="en-US" altLang="zh-CN" dirty="0"/>
              <a:t>2022</a:t>
            </a:r>
            <a:r>
              <a:rPr lang="zh-CN" altLang="en-US" dirty="0"/>
              <a:t>年末，我国已与</a:t>
            </a:r>
            <a:r>
              <a:rPr lang="en-US" altLang="zh-CN" dirty="0"/>
              <a:t>150</a:t>
            </a:r>
            <a:r>
              <a:rPr lang="zh-CN" altLang="en-US" dirty="0"/>
              <a:t>个国家、</a:t>
            </a:r>
            <a:r>
              <a:rPr lang="en-US" altLang="zh-CN" dirty="0"/>
              <a:t>32</a:t>
            </a:r>
            <a:r>
              <a:rPr lang="zh-CN" altLang="en-US" dirty="0"/>
              <a:t>个国际组织签署</a:t>
            </a:r>
            <a:r>
              <a:rPr lang="en-US" altLang="zh-CN" dirty="0"/>
              <a:t>200</a:t>
            </a:r>
            <a:r>
              <a:rPr lang="zh-CN" altLang="en-US" dirty="0"/>
              <a:t>多</a:t>
            </a:r>
            <a:r>
              <a:rPr lang="zh-CN" altLang="en-US" dirty="0" smtClean="0"/>
              <a:t>份</a:t>
            </a:r>
            <a:r>
              <a:rPr lang="zh-CN" altLang="en-US" dirty="0"/>
              <a:t>共建“一带一路”</a:t>
            </a:r>
            <a:r>
              <a:rPr lang="zh-CN" altLang="en-US" dirty="0" smtClean="0"/>
              <a:t>合作</a:t>
            </a:r>
            <a:r>
              <a:rPr lang="zh-CN" altLang="en-US" dirty="0"/>
              <a:t>文件</a:t>
            </a:r>
            <a:endParaRPr lang="en-US" altLang="zh-CN" dirty="0" smtClean="0"/>
          </a:p>
        </p:txBody>
      </p:sp>
      <p:grpSp>
        <p:nvGrpSpPr>
          <p:cNvPr id="4" name="组合 27"/>
          <p:cNvGrpSpPr>
            <a:grpSpLocks/>
          </p:cNvGrpSpPr>
          <p:nvPr/>
        </p:nvGrpSpPr>
        <p:grpSpPr bwMode="auto">
          <a:xfrm>
            <a:off x="8496299" y="5367337"/>
            <a:ext cx="4238625" cy="2366963"/>
            <a:chOff x="0" y="0"/>
            <a:chExt cx="4381501" cy="3617913"/>
          </a:xfrm>
        </p:grpSpPr>
        <p:grpSp>
          <p:nvGrpSpPr>
            <p:cNvPr id="5" name="组合 30"/>
            <p:cNvGrpSpPr>
              <a:grpSpLocks/>
            </p:cNvGrpSpPr>
            <p:nvPr/>
          </p:nvGrpSpPr>
          <p:grpSpPr bwMode="auto">
            <a:xfrm rot="-1583184">
              <a:off x="0" y="0"/>
              <a:ext cx="4381501" cy="3617913"/>
              <a:chOff x="0" y="0"/>
              <a:chExt cx="4381501" cy="3617913"/>
            </a:xfrm>
          </p:grpSpPr>
          <p:sp>
            <p:nvSpPr>
              <p:cNvPr id="12"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a typeface="微软雅黑" pitchFamily="34" charset="-122"/>
                </a:endParaRPr>
              </a:p>
            </p:txBody>
          </p:sp>
          <p:sp>
            <p:nvSpPr>
              <p:cNvPr id="13"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4"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5"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a typeface="微软雅黑" pitchFamily="34" charset="-122"/>
                </a:endParaRPr>
              </a:p>
            </p:txBody>
          </p:sp>
          <p:sp>
            <p:nvSpPr>
              <p:cNvPr id="16"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a typeface="微软雅黑" pitchFamily="34" charset="-122"/>
                </a:endParaRPr>
              </a:p>
            </p:txBody>
          </p:sp>
          <p:sp>
            <p:nvSpPr>
              <p:cNvPr id="17"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a typeface="微软雅黑" pitchFamily="34" charset="-122"/>
                </a:endParaRPr>
              </a:p>
            </p:txBody>
          </p:sp>
          <p:sp>
            <p:nvSpPr>
              <p:cNvPr id="18"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a typeface="微软雅黑" pitchFamily="34" charset="-122"/>
                </a:endParaRPr>
              </a:p>
            </p:txBody>
          </p:sp>
          <p:sp>
            <p:nvSpPr>
              <p:cNvPr id="19"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endParaRPr lang="zh-CN" altLang="en-US">
                  <a:solidFill>
                    <a:srgbClr val="000000"/>
                  </a:solidFill>
                  <a:ea typeface="微软雅黑" pitchFamily="34" charset="-122"/>
                </a:endParaRPr>
              </a:p>
            </p:txBody>
          </p:sp>
          <p:sp>
            <p:nvSpPr>
              <p:cNvPr id="20"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1"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endParaRPr lang="zh-CN" altLang="en-US">
                  <a:solidFill>
                    <a:srgbClr val="000000"/>
                  </a:solidFill>
                  <a:ea typeface="微软雅黑" pitchFamily="34" charset="-122"/>
                </a:endParaRPr>
              </a:p>
            </p:txBody>
          </p:sp>
          <p:sp>
            <p:nvSpPr>
              <p:cNvPr id="22"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endParaRPr lang="zh-CN" altLang="en-US">
                  <a:solidFill>
                    <a:srgbClr val="000000"/>
                  </a:solidFill>
                  <a:ea typeface="微软雅黑" pitchFamily="34" charset="-122"/>
                </a:endParaRPr>
              </a:p>
            </p:txBody>
          </p:sp>
          <p:sp>
            <p:nvSpPr>
              <p:cNvPr id="23"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endParaRPr lang="zh-CN" altLang="en-US">
                  <a:solidFill>
                    <a:srgbClr val="000000"/>
                  </a:solidFill>
                  <a:ea typeface="微软雅黑" pitchFamily="34" charset="-122"/>
                </a:endParaRPr>
              </a:p>
            </p:txBody>
          </p:sp>
          <p:sp>
            <p:nvSpPr>
              <p:cNvPr id="24"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hangingPunct="1"/>
                <a:endParaRPr lang="zh-CN" altLang="en-US">
                  <a:solidFill>
                    <a:srgbClr val="000000"/>
                  </a:solidFill>
                  <a:ea typeface="微软雅黑" pitchFamily="34" charset="-122"/>
                </a:endParaRPr>
              </a:p>
            </p:txBody>
          </p:sp>
          <p:sp>
            <p:nvSpPr>
              <p:cNvPr id="25"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solidFill>
                    <a:srgbClr val="000000"/>
                  </a:solidFill>
                  <a:ea typeface="微软雅黑" pitchFamily="34" charset="-122"/>
                </a:endParaRPr>
              </a:p>
            </p:txBody>
          </p:sp>
          <p:sp>
            <p:nvSpPr>
              <p:cNvPr id="26"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8"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9"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0"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1"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2"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3"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4"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5"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6"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7"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8"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9"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0"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2"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3"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4"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nvGrpSpPr>
            <p:cNvPr id="6" name="组合 33"/>
            <p:cNvGrpSpPr>
              <a:grpSpLocks/>
            </p:cNvGrpSpPr>
            <p:nvPr/>
          </p:nvGrpSpPr>
          <p:grpSpPr bwMode="auto">
            <a:xfrm>
              <a:off x="2063154" y="659842"/>
              <a:ext cx="773981" cy="773981"/>
              <a:chOff x="0" y="0"/>
              <a:chExt cx="773981" cy="773981"/>
            </a:xfrm>
          </p:grpSpPr>
          <p:sp>
            <p:nvSpPr>
              <p:cNvPr id="10"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a typeface="微软雅黑" pitchFamily="34" charset="-122"/>
                </a:endParaRPr>
              </a:p>
            </p:txBody>
          </p:sp>
          <p:pic>
            <p:nvPicPr>
              <p:cNvPr id="11"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 name="组合 36"/>
            <p:cNvGrpSpPr>
              <a:grpSpLocks/>
            </p:cNvGrpSpPr>
            <p:nvPr/>
          </p:nvGrpSpPr>
          <p:grpSpPr bwMode="auto">
            <a:xfrm>
              <a:off x="1012182" y="1187100"/>
              <a:ext cx="773981" cy="773981"/>
              <a:chOff x="0" y="0"/>
              <a:chExt cx="773981" cy="773981"/>
            </a:xfrm>
          </p:grpSpPr>
          <p:sp>
            <p:nvSpPr>
              <p:cNvPr id="8"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endParaRPr lang="zh-CN" altLang="en-US">
                  <a:solidFill>
                    <a:srgbClr val="FFFFFF"/>
                  </a:solidFill>
                  <a:ea typeface="微软雅黑" pitchFamily="34" charset="-122"/>
                </a:endParaRPr>
              </a:p>
            </p:txBody>
          </p:sp>
          <p:sp>
            <p:nvSpPr>
              <p:cNvPr id="9"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spTree>
    <p:extLst>
      <p:ext uri="{BB962C8B-B14F-4D97-AF65-F5344CB8AC3E}">
        <p14:creationId xmlns:p14="http://schemas.microsoft.com/office/powerpoint/2010/main" val="12469671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开辟经济全球化的新</a:t>
            </a:r>
            <a:r>
              <a:rPr lang="zh-CN" altLang="en-US" sz="4400" kern="1200" dirty="0" smtClean="0">
                <a:solidFill>
                  <a:schemeClr val="tx1"/>
                </a:solidFill>
                <a:effectLst/>
                <a:latin typeface="+mj-lt"/>
                <a:ea typeface="+mj-ea"/>
                <a:cs typeface="+mj-cs"/>
              </a:rPr>
              <a:t>路径（</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732367" y="1444532"/>
            <a:ext cx="8814317" cy="4943911"/>
          </a:xfrm>
        </p:spPr>
        <p:txBody>
          <a:bodyPr>
            <a:normAutofit/>
          </a:bodyPr>
          <a:lstStyle/>
          <a:p>
            <a:r>
              <a:rPr lang="zh-CN" altLang="en-US" sz="3000" b="1" dirty="0" smtClean="0">
                <a:solidFill>
                  <a:schemeClr val="tx1"/>
                </a:solidFill>
              </a:rPr>
              <a:t>金融合作和投资方式的创新</a:t>
            </a:r>
            <a:endParaRPr lang="en-US" altLang="zh-CN" sz="3000" b="1" dirty="0" smtClean="0">
              <a:solidFill>
                <a:schemeClr val="tx1"/>
              </a:solidFill>
            </a:endParaRPr>
          </a:p>
          <a:p>
            <a:pPr lvl="1"/>
            <a:r>
              <a:rPr lang="zh-CN" altLang="en-US" sz="2400" dirty="0"/>
              <a:t>金融</a:t>
            </a:r>
            <a:r>
              <a:rPr lang="zh-CN" altLang="en-US" sz="2400" dirty="0" smtClean="0"/>
              <a:t>创新及投资方式的变革，是开辟经济全球化新路径的重要一环</a:t>
            </a:r>
            <a:endParaRPr lang="en-US" altLang="zh-CN" sz="2400" dirty="0" smtClean="0"/>
          </a:p>
          <a:p>
            <a:pPr lvl="1"/>
            <a:r>
              <a:rPr lang="zh-CN" altLang="en-US" sz="2400" dirty="0" smtClean="0"/>
              <a:t>中国成立</a:t>
            </a:r>
            <a:r>
              <a:rPr lang="zh-CN" altLang="en-US" sz="2400" b="1" dirty="0" smtClean="0"/>
              <a:t>亚洲基础设施投资银行</a:t>
            </a:r>
            <a:r>
              <a:rPr lang="zh-CN" altLang="en-US" sz="2400" dirty="0" smtClean="0"/>
              <a:t>，并与“</a:t>
            </a:r>
            <a:r>
              <a:rPr lang="zh-CN" altLang="en-US" sz="2400" b="1" dirty="0" smtClean="0"/>
              <a:t>丝路基金</a:t>
            </a:r>
            <a:r>
              <a:rPr lang="zh-CN" altLang="en-US" sz="2400" dirty="0" smtClean="0"/>
              <a:t>”、</a:t>
            </a:r>
            <a:r>
              <a:rPr lang="zh-CN" altLang="en-US" sz="2400" b="1" dirty="0" smtClean="0">
                <a:solidFill>
                  <a:schemeClr val="tx1"/>
                </a:solidFill>
              </a:rPr>
              <a:t>中国同中东欧“</a:t>
            </a:r>
            <a:r>
              <a:rPr lang="en-US" altLang="zh-CN" sz="2400" b="1" dirty="0" smtClean="0">
                <a:solidFill>
                  <a:schemeClr val="tx1"/>
                </a:solidFill>
              </a:rPr>
              <a:t>16+1</a:t>
            </a:r>
            <a:r>
              <a:rPr lang="zh-CN" altLang="en-US" sz="2400" b="1" dirty="0" smtClean="0">
                <a:solidFill>
                  <a:schemeClr val="tx1"/>
                </a:solidFill>
              </a:rPr>
              <a:t>”金融投资公司</a:t>
            </a:r>
            <a:r>
              <a:rPr lang="zh-CN" altLang="en-US" sz="2400" dirty="0" smtClean="0"/>
              <a:t>等新型金融机构，同世界银行等多边金融机构各有侧重、互为补充，形成“一带一路”金融合作网络</a:t>
            </a:r>
            <a:endParaRPr lang="en-US" altLang="zh-CN" sz="2400" dirty="0" smtClean="0"/>
          </a:p>
          <a:p>
            <a:pPr lvl="1"/>
            <a:r>
              <a:rPr lang="zh-CN" altLang="en-US" sz="2400" dirty="0" smtClean="0"/>
              <a:t>在结算方式上，中国对上合组织、金砖国家开放</a:t>
            </a:r>
            <a:r>
              <a:rPr lang="zh-CN" altLang="en-US" sz="2400" dirty="0" smtClean="0">
                <a:solidFill>
                  <a:srgbClr val="FF0000"/>
                </a:solidFill>
              </a:rPr>
              <a:t>本币结算</a:t>
            </a:r>
            <a:r>
              <a:rPr lang="zh-CN" altLang="en-US" sz="2400" dirty="0" smtClean="0"/>
              <a:t>，对非洲开放人民币结算和本币互换业务</a:t>
            </a:r>
            <a:endParaRPr lang="en-US" altLang="zh-CN" sz="2400" dirty="0" smtClean="0"/>
          </a:p>
          <a:p>
            <a:pPr lvl="2"/>
            <a:r>
              <a:rPr lang="zh-CN" altLang="en-US" dirty="0" smtClean="0"/>
              <a:t>这对扩大人民币影响力，实现贸易便利化、降低融资成本发挥了重要作用</a:t>
            </a:r>
            <a:endParaRPr lang="en-US" altLang="zh-CN" dirty="0" smtClean="0"/>
          </a:p>
        </p:txBody>
      </p:sp>
      <p:grpSp>
        <p:nvGrpSpPr>
          <p:cNvPr id="4" name="组合 18"/>
          <p:cNvGrpSpPr>
            <a:grpSpLocks/>
          </p:cNvGrpSpPr>
          <p:nvPr/>
        </p:nvGrpSpPr>
        <p:grpSpPr bwMode="auto">
          <a:xfrm>
            <a:off x="9832086" y="1969112"/>
            <a:ext cx="1899261" cy="3742148"/>
            <a:chOff x="0" y="0"/>
            <a:chExt cx="4294972" cy="6217235"/>
          </a:xfrm>
        </p:grpSpPr>
        <p:sp>
          <p:nvSpPr>
            <p:cNvPr id="5" name="椭圆 19"/>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 name="椭圆 20"/>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 name="椭圆 21"/>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8" name="椭圆 22"/>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9" name="椭圆 23"/>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0" name="椭圆 24"/>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1" name="椭圆 25"/>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2" name="椭圆 26"/>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3" name="椭圆 27"/>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4" name="椭圆 28"/>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5" name="椭圆 29"/>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6" name="椭圆 30"/>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7" name="椭圆 31"/>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8" name="椭圆 32"/>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9" name="椭圆 33"/>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0" name="椭圆 34"/>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1" name="椭圆 35"/>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2" name="椭圆 36"/>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3" name="椭圆 37"/>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4" name="椭圆 38"/>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5" name="椭圆 39"/>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6" name="椭圆 40"/>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7" name="椭圆 41"/>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8" name="椭圆 42"/>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9" name="椭圆 43"/>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0" name="椭圆 44"/>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1" name="椭圆 45"/>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2" name="椭圆 46"/>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3" name="椭圆 47"/>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4" name="椭圆 48"/>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5" name="椭圆 49"/>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6" name="椭圆 50"/>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7" name="椭圆 51"/>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8" name="椭圆 52"/>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9" name="椭圆 53"/>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0" name="椭圆 54"/>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1" name="椭圆 55"/>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2" name="椭圆 56"/>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3" name="椭圆 57"/>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4" name="椭圆 58"/>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5" name="椭圆 59"/>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6" name="椭圆 60"/>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7" name="椭圆 61"/>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8" name="椭圆 62"/>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9" name="椭圆 63"/>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0" name="椭圆 64"/>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1" name="椭圆 65"/>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2" name="椭圆 66"/>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3" name="椭圆 67"/>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4" name="椭圆 68"/>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5" name="椭圆 69"/>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6" name="椭圆 70"/>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7" name="椭圆 71"/>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8" name="椭圆 72"/>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9" name="椭圆 73"/>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0" name="椭圆 74"/>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1" name="椭圆 75"/>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2" name="椭圆 76"/>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3" name="椭圆 77"/>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4" name="椭圆 78"/>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5" name="椭圆 79"/>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6" name="椭圆 80"/>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7" name="椭圆 81"/>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8" name="椭圆 82"/>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9" name="椭圆 83"/>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0" name="椭圆 84"/>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1" name="椭圆 85"/>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2" name="椭圆 86"/>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3" name="椭圆 87"/>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4" name="椭圆 88"/>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5" name="椭圆 89"/>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grpSp>
    </p:spTree>
    <p:extLst>
      <p:ext uri="{BB962C8B-B14F-4D97-AF65-F5344CB8AC3E}">
        <p14:creationId xmlns:p14="http://schemas.microsoft.com/office/powerpoint/2010/main" val="33450408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开辟经济全球化的新</a:t>
            </a:r>
            <a:r>
              <a:rPr lang="zh-CN" altLang="en-US" sz="4400" kern="1200" dirty="0" smtClean="0">
                <a:solidFill>
                  <a:schemeClr val="tx1"/>
                </a:solidFill>
                <a:effectLst/>
                <a:latin typeface="+mj-lt"/>
                <a:ea typeface="+mj-ea"/>
                <a:cs typeface="+mj-cs"/>
              </a:rPr>
              <a:t>路径（</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732367" y="1426892"/>
            <a:ext cx="8814317" cy="4516709"/>
          </a:xfrm>
        </p:spPr>
        <p:txBody>
          <a:bodyPr>
            <a:normAutofit/>
          </a:bodyPr>
          <a:lstStyle/>
          <a:p>
            <a:r>
              <a:rPr lang="zh-CN" altLang="en-US" sz="3000" b="1" dirty="0" smtClean="0">
                <a:solidFill>
                  <a:schemeClr val="tx1"/>
                </a:solidFill>
              </a:rPr>
              <a:t>金融合作和投资方式的创新</a:t>
            </a:r>
            <a:endParaRPr lang="en-US" altLang="zh-CN" sz="3000" b="1" dirty="0" smtClean="0">
              <a:solidFill>
                <a:schemeClr val="tx1"/>
              </a:solidFill>
            </a:endParaRPr>
          </a:p>
          <a:p>
            <a:pPr lvl="1"/>
            <a:r>
              <a:rPr lang="zh-CN" altLang="en-US" sz="2800" dirty="0" smtClean="0"/>
              <a:t>中国创新对外投资方式，促进国际产能合作，形成面向全球的贸易、投融资、生产、服务网络</a:t>
            </a:r>
            <a:endParaRPr lang="en-US" altLang="zh-CN" sz="2800" dirty="0" smtClean="0"/>
          </a:p>
          <a:p>
            <a:pPr lvl="2"/>
            <a:r>
              <a:rPr lang="zh-CN" altLang="en-US" sz="2400" dirty="0" smtClean="0"/>
              <a:t>对发展中国家提供优质产能和先进设备，帮助优化产业布局、提高工业化水平，完善基础设施，建设互联互通项目</a:t>
            </a:r>
            <a:endParaRPr lang="en-US" altLang="zh-CN" sz="2400" dirty="0" smtClean="0"/>
          </a:p>
          <a:p>
            <a:pPr lvl="2"/>
            <a:r>
              <a:rPr lang="zh-CN" altLang="en-US" sz="2400" dirty="0" smtClean="0"/>
              <a:t>中国也深化与发达国家的合作</a:t>
            </a:r>
            <a:endParaRPr lang="en-US" altLang="zh-CN" sz="2400" dirty="0" smtClean="0"/>
          </a:p>
        </p:txBody>
      </p:sp>
      <p:grpSp>
        <p:nvGrpSpPr>
          <p:cNvPr id="4" name="组合 18"/>
          <p:cNvGrpSpPr>
            <a:grpSpLocks/>
          </p:cNvGrpSpPr>
          <p:nvPr/>
        </p:nvGrpSpPr>
        <p:grpSpPr bwMode="auto">
          <a:xfrm>
            <a:off x="9832086" y="1969112"/>
            <a:ext cx="1899261" cy="3742148"/>
            <a:chOff x="0" y="0"/>
            <a:chExt cx="4294972" cy="6217235"/>
          </a:xfrm>
        </p:grpSpPr>
        <p:sp>
          <p:nvSpPr>
            <p:cNvPr id="5" name="椭圆 19"/>
            <p:cNvSpPr>
              <a:spLocks noChangeArrowheads="1"/>
            </p:cNvSpPr>
            <p:nvPr/>
          </p:nvSpPr>
          <p:spPr bwMode="auto">
            <a:xfrm>
              <a:off x="2070995" y="5418986"/>
              <a:ext cx="754822" cy="754822"/>
            </a:xfrm>
            <a:prstGeom prst="ellipse">
              <a:avLst/>
            </a:prstGeom>
            <a:solidFill>
              <a:srgbClr val="A698B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 name="椭圆 20"/>
            <p:cNvSpPr>
              <a:spLocks noChangeArrowheads="1"/>
            </p:cNvSpPr>
            <p:nvPr/>
          </p:nvSpPr>
          <p:spPr bwMode="auto">
            <a:xfrm>
              <a:off x="2933360" y="5204746"/>
              <a:ext cx="610756" cy="610756"/>
            </a:xfrm>
            <a:prstGeom prst="ellipse">
              <a:avLst/>
            </a:prstGeom>
            <a:solidFill>
              <a:srgbClr val="A091A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 name="椭圆 21"/>
            <p:cNvSpPr>
              <a:spLocks noChangeArrowheads="1"/>
            </p:cNvSpPr>
            <p:nvPr/>
          </p:nvSpPr>
          <p:spPr bwMode="auto">
            <a:xfrm>
              <a:off x="0" y="3400980"/>
              <a:ext cx="656481" cy="656481"/>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8" name="椭圆 22"/>
            <p:cNvSpPr>
              <a:spLocks noChangeArrowheads="1"/>
            </p:cNvSpPr>
            <p:nvPr/>
          </p:nvSpPr>
          <p:spPr bwMode="auto">
            <a:xfrm>
              <a:off x="843741" y="3198859"/>
              <a:ext cx="626262" cy="626262"/>
            </a:xfrm>
            <a:prstGeom prst="ellipse">
              <a:avLst/>
            </a:prstGeom>
            <a:solidFill>
              <a:srgbClr val="F45665"/>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9" name="椭圆 23"/>
            <p:cNvSpPr>
              <a:spLocks noChangeArrowheads="1"/>
            </p:cNvSpPr>
            <p:nvPr/>
          </p:nvSpPr>
          <p:spPr bwMode="auto">
            <a:xfrm>
              <a:off x="1980910" y="2875311"/>
              <a:ext cx="728845" cy="728845"/>
            </a:xfrm>
            <a:prstGeom prst="ellipse">
              <a:avLst/>
            </a:prstGeom>
            <a:solidFill>
              <a:srgbClr val="F45A6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0" name="椭圆 24"/>
            <p:cNvSpPr>
              <a:spLocks noChangeArrowheads="1"/>
            </p:cNvSpPr>
            <p:nvPr/>
          </p:nvSpPr>
          <p:spPr bwMode="auto">
            <a:xfrm>
              <a:off x="2415878" y="2553638"/>
              <a:ext cx="684667" cy="684668"/>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1" name="椭圆 25"/>
            <p:cNvSpPr>
              <a:spLocks noChangeArrowheads="1"/>
            </p:cNvSpPr>
            <p:nvPr/>
          </p:nvSpPr>
          <p:spPr bwMode="auto">
            <a:xfrm>
              <a:off x="131920" y="867529"/>
              <a:ext cx="448523" cy="448523"/>
            </a:xfrm>
            <a:prstGeom prst="ellipse">
              <a:avLst/>
            </a:prstGeom>
            <a:solidFill>
              <a:srgbClr val="F15B1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2" name="椭圆 26"/>
            <p:cNvSpPr>
              <a:spLocks noChangeArrowheads="1"/>
            </p:cNvSpPr>
            <p:nvPr/>
          </p:nvSpPr>
          <p:spPr bwMode="auto">
            <a:xfrm>
              <a:off x="548208" y="472265"/>
              <a:ext cx="257902" cy="257902"/>
            </a:xfrm>
            <a:prstGeom prst="ellipse">
              <a:avLst/>
            </a:prstGeom>
            <a:solidFill>
              <a:srgbClr val="F15B1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3" name="椭圆 27"/>
            <p:cNvSpPr>
              <a:spLocks noChangeArrowheads="1"/>
            </p:cNvSpPr>
            <p:nvPr/>
          </p:nvSpPr>
          <p:spPr bwMode="auto">
            <a:xfrm>
              <a:off x="2129261" y="637661"/>
              <a:ext cx="285934" cy="285934"/>
            </a:xfrm>
            <a:prstGeom prst="ellipse">
              <a:avLst/>
            </a:prstGeom>
            <a:solidFill>
              <a:srgbClr val="FBCDBB"/>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4" name="椭圆 28"/>
            <p:cNvSpPr>
              <a:spLocks noChangeArrowheads="1"/>
            </p:cNvSpPr>
            <p:nvPr/>
          </p:nvSpPr>
          <p:spPr bwMode="auto">
            <a:xfrm>
              <a:off x="1711570" y="447038"/>
              <a:ext cx="594295" cy="594295"/>
            </a:xfrm>
            <a:prstGeom prst="ellipse">
              <a:avLst/>
            </a:prstGeom>
            <a:solidFill>
              <a:srgbClr val="F8B193"/>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5" name="椭圆 29"/>
            <p:cNvSpPr>
              <a:spLocks noChangeArrowheads="1"/>
            </p:cNvSpPr>
            <p:nvPr/>
          </p:nvSpPr>
          <p:spPr bwMode="auto">
            <a:xfrm>
              <a:off x="1363963" y="396578"/>
              <a:ext cx="695213" cy="695213"/>
            </a:xfrm>
            <a:prstGeom prst="ellipse">
              <a:avLst/>
            </a:prstGeom>
            <a:solidFill>
              <a:srgbClr val="F7A07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6" name="椭圆 30"/>
            <p:cNvSpPr>
              <a:spLocks noChangeArrowheads="1"/>
            </p:cNvSpPr>
            <p:nvPr/>
          </p:nvSpPr>
          <p:spPr bwMode="auto">
            <a:xfrm>
              <a:off x="1072422" y="396578"/>
              <a:ext cx="583081" cy="583081"/>
            </a:xfrm>
            <a:prstGeom prst="ellipse">
              <a:avLst/>
            </a:prstGeom>
            <a:solidFill>
              <a:srgbClr val="F58B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7" name="椭圆 31"/>
            <p:cNvSpPr>
              <a:spLocks noChangeArrowheads="1"/>
            </p:cNvSpPr>
            <p:nvPr/>
          </p:nvSpPr>
          <p:spPr bwMode="auto">
            <a:xfrm>
              <a:off x="1134095" y="707740"/>
              <a:ext cx="448524" cy="448524"/>
            </a:xfrm>
            <a:prstGeom prst="ellipse">
              <a:avLst/>
            </a:prstGeom>
            <a:solidFill>
              <a:srgbClr val="F8B193"/>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8" name="椭圆 32"/>
            <p:cNvSpPr>
              <a:spLocks noChangeArrowheads="1"/>
            </p:cNvSpPr>
            <p:nvPr/>
          </p:nvSpPr>
          <p:spPr bwMode="auto">
            <a:xfrm>
              <a:off x="1865747" y="842298"/>
              <a:ext cx="313967" cy="313967"/>
            </a:xfrm>
            <a:prstGeom prst="ellipse">
              <a:avLst/>
            </a:prstGeom>
            <a:solidFill>
              <a:srgbClr val="FAC2AC"/>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19" name="椭圆 33"/>
            <p:cNvSpPr>
              <a:spLocks noChangeArrowheads="1"/>
            </p:cNvSpPr>
            <p:nvPr/>
          </p:nvSpPr>
          <p:spPr bwMode="auto">
            <a:xfrm>
              <a:off x="705193" y="447038"/>
              <a:ext cx="583081" cy="583081"/>
            </a:xfrm>
            <a:prstGeom prst="ellipse">
              <a:avLst/>
            </a:prstGeom>
            <a:solidFill>
              <a:srgbClr val="F48356"/>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0" name="椭圆 34"/>
            <p:cNvSpPr>
              <a:spLocks noChangeArrowheads="1"/>
            </p:cNvSpPr>
            <p:nvPr/>
          </p:nvSpPr>
          <p:spPr bwMode="auto">
            <a:xfrm>
              <a:off x="961691" y="884349"/>
              <a:ext cx="257902" cy="257902"/>
            </a:xfrm>
            <a:prstGeom prst="ellipse">
              <a:avLst/>
            </a:prstGeom>
            <a:solidFill>
              <a:srgbClr val="F15B1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1" name="椭圆 35"/>
            <p:cNvSpPr>
              <a:spLocks noChangeArrowheads="1"/>
            </p:cNvSpPr>
            <p:nvPr/>
          </p:nvSpPr>
          <p:spPr bwMode="auto">
            <a:xfrm>
              <a:off x="279098" y="615234"/>
              <a:ext cx="583081" cy="583081"/>
            </a:xfrm>
            <a:prstGeom prst="ellipse">
              <a:avLst/>
            </a:prstGeom>
            <a:solidFill>
              <a:srgbClr val="F37847"/>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2" name="椭圆 36"/>
            <p:cNvSpPr>
              <a:spLocks noChangeArrowheads="1"/>
            </p:cNvSpPr>
            <p:nvPr/>
          </p:nvSpPr>
          <p:spPr bwMode="auto">
            <a:xfrm>
              <a:off x="25749" y="1198318"/>
              <a:ext cx="448523" cy="448523"/>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3" name="椭圆 37"/>
            <p:cNvSpPr>
              <a:spLocks noChangeArrowheads="1"/>
            </p:cNvSpPr>
            <p:nvPr/>
          </p:nvSpPr>
          <p:spPr bwMode="auto">
            <a:xfrm>
              <a:off x="241599" y="1492660"/>
              <a:ext cx="448523" cy="448523"/>
            </a:xfrm>
            <a:prstGeom prst="ellipse">
              <a:avLst/>
            </a:prstGeom>
            <a:solidFill>
              <a:srgbClr val="F44E5E"/>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4" name="椭圆 38"/>
            <p:cNvSpPr>
              <a:spLocks noChangeArrowheads="1"/>
            </p:cNvSpPr>
            <p:nvPr/>
          </p:nvSpPr>
          <p:spPr bwMode="auto">
            <a:xfrm>
              <a:off x="540321" y="1565544"/>
              <a:ext cx="375640" cy="375640"/>
            </a:xfrm>
            <a:prstGeom prst="ellipse">
              <a:avLst/>
            </a:prstGeom>
            <a:solidFill>
              <a:srgbClr val="F23648"/>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5" name="椭圆 39"/>
            <p:cNvSpPr>
              <a:spLocks noChangeArrowheads="1"/>
            </p:cNvSpPr>
            <p:nvPr/>
          </p:nvSpPr>
          <p:spPr bwMode="auto">
            <a:xfrm>
              <a:off x="265782" y="1142251"/>
              <a:ext cx="518606" cy="518606"/>
            </a:xfrm>
            <a:prstGeom prst="ellipse">
              <a:avLst/>
            </a:prstGeom>
            <a:solidFill>
              <a:srgbClr val="F69D7A"/>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6" name="椭圆 40"/>
            <p:cNvSpPr>
              <a:spLocks noChangeArrowheads="1"/>
            </p:cNvSpPr>
            <p:nvPr/>
          </p:nvSpPr>
          <p:spPr bwMode="auto">
            <a:xfrm>
              <a:off x="712197" y="1716921"/>
              <a:ext cx="375640" cy="375640"/>
            </a:xfrm>
            <a:prstGeom prst="ellipse">
              <a:avLst/>
            </a:prstGeom>
            <a:solidFill>
              <a:srgbClr val="F0142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7" name="椭圆 41"/>
            <p:cNvSpPr>
              <a:spLocks noChangeArrowheads="1"/>
            </p:cNvSpPr>
            <p:nvPr/>
          </p:nvSpPr>
          <p:spPr bwMode="auto">
            <a:xfrm>
              <a:off x="1240958" y="1823446"/>
              <a:ext cx="342001" cy="342001"/>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8" name="椭圆 42"/>
            <p:cNvSpPr>
              <a:spLocks noChangeArrowheads="1"/>
            </p:cNvSpPr>
            <p:nvPr/>
          </p:nvSpPr>
          <p:spPr bwMode="auto">
            <a:xfrm>
              <a:off x="1834916" y="1969217"/>
              <a:ext cx="294345" cy="294345"/>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29" name="椭圆 43"/>
            <p:cNvSpPr>
              <a:spLocks noChangeArrowheads="1"/>
            </p:cNvSpPr>
            <p:nvPr/>
          </p:nvSpPr>
          <p:spPr bwMode="auto">
            <a:xfrm>
              <a:off x="2328995" y="1941183"/>
              <a:ext cx="230204" cy="230204"/>
            </a:xfrm>
            <a:prstGeom prst="ellipse">
              <a:avLst/>
            </a:prstGeom>
            <a:solidFill>
              <a:srgbClr val="F45665"/>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0" name="椭圆 44"/>
            <p:cNvSpPr>
              <a:spLocks noChangeArrowheads="1"/>
            </p:cNvSpPr>
            <p:nvPr/>
          </p:nvSpPr>
          <p:spPr bwMode="auto">
            <a:xfrm>
              <a:off x="2403414" y="2004081"/>
              <a:ext cx="351134" cy="351134"/>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1" name="椭圆 45"/>
            <p:cNvSpPr>
              <a:spLocks noChangeArrowheads="1"/>
            </p:cNvSpPr>
            <p:nvPr/>
          </p:nvSpPr>
          <p:spPr bwMode="auto">
            <a:xfrm>
              <a:off x="2635589" y="1933636"/>
              <a:ext cx="273682" cy="273682"/>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2" name="椭圆 46"/>
            <p:cNvSpPr>
              <a:spLocks noChangeArrowheads="1"/>
            </p:cNvSpPr>
            <p:nvPr/>
          </p:nvSpPr>
          <p:spPr bwMode="auto">
            <a:xfrm>
              <a:off x="2824812" y="2004081"/>
              <a:ext cx="417354" cy="417354"/>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3" name="椭圆 47"/>
            <p:cNvSpPr>
              <a:spLocks noChangeArrowheads="1"/>
            </p:cNvSpPr>
            <p:nvPr/>
          </p:nvSpPr>
          <p:spPr bwMode="auto">
            <a:xfrm>
              <a:off x="3111266" y="1883927"/>
              <a:ext cx="297140" cy="297140"/>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4" name="椭圆 48"/>
            <p:cNvSpPr>
              <a:spLocks noChangeArrowheads="1"/>
            </p:cNvSpPr>
            <p:nvPr/>
          </p:nvSpPr>
          <p:spPr bwMode="auto">
            <a:xfrm>
              <a:off x="3141445" y="1969720"/>
              <a:ext cx="684667" cy="684668"/>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5" name="椭圆 49"/>
            <p:cNvSpPr>
              <a:spLocks noChangeArrowheads="1"/>
            </p:cNvSpPr>
            <p:nvPr/>
          </p:nvSpPr>
          <p:spPr bwMode="auto">
            <a:xfrm>
              <a:off x="3422288" y="2163146"/>
              <a:ext cx="684667" cy="684668"/>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6" name="椭圆 50"/>
            <p:cNvSpPr>
              <a:spLocks noChangeArrowheads="1"/>
            </p:cNvSpPr>
            <p:nvPr/>
          </p:nvSpPr>
          <p:spPr bwMode="auto">
            <a:xfrm>
              <a:off x="3132007" y="2432207"/>
              <a:ext cx="684667" cy="684668"/>
            </a:xfrm>
            <a:prstGeom prst="ellipse">
              <a:avLst/>
            </a:prstGeom>
            <a:solidFill>
              <a:srgbClr val="F88C96"/>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7" name="椭圆 51"/>
            <p:cNvSpPr>
              <a:spLocks noChangeArrowheads="1"/>
            </p:cNvSpPr>
            <p:nvPr/>
          </p:nvSpPr>
          <p:spPr bwMode="auto">
            <a:xfrm>
              <a:off x="2841726" y="2350402"/>
              <a:ext cx="517639" cy="517639"/>
            </a:xfrm>
            <a:prstGeom prst="ellipse">
              <a:avLst/>
            </a:prstGeom>
            <a:solidFill>
              <a:srgbClr val="CA8498"/>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8" name="椭圆 52"/>
            <p:cNvSpPr>
              <a:spLocks noChangeArrowheads="1"/>
            </p:cNvSpPr>
            <p:nvPr/>
          </p:nvSpPr>
          <p:spPr bwMode="auto">
            <a:xfrm>
              <a:off x="2795249" y="2820820"/>
              <a:ext cx="684667" cy="684668"/>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39" name="椭圆 53"/>
            <p:cNvSpPr>
              <a:spLocks noChangeArrowheads="1"/>
            </p:cNvSpPr>
            <p:nvPr/>
          </p:nvSpPr>
          <p:spPr bwMode="auto">
            <a:xfrm>
              <a:off x="3000036" y="2683259"/>
              <a:ext cx="404743" cy="404743"/>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0" name="椭圆 54"/>
            <p:cNvSpPr>
              <a:spLocks noChangeArrowheads="1"/>
            </p:cNvSpPr>
            <p:nvPr/>
          </p:nvSpPr>
          <p:spPr bwMode="auto">
            <a:xfrm>
              <a:off x="2135035" y="2596011"/>
              <a:ext cx="452049" cy="452049"/>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1" name="椭圆 55"/>
            <p:cNvSpPr>
              <a:spLocks noChangeArrowheads="1"/>
            </p:cNvSpPr>
            <p:nvPr/>
          </p:nvSpPr>
          <p:spPr bwMode="auto">
            <a:xfrm>
              <a:off x="1304902" y="2845931"/>
              <a:ext cx="784750" cy="784750"/>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2" name="椭圆 56"/>
            <p:cNvSpPr>
              <a:spLocks noChangeArrowheads="1"/>
            </p:cNvSpPr>
            <p:nvPr/>
          </p:nvSpPr>
          <p:spPr bwMode="auto">
            <a:xfrm>
              <a:off x="1622129" y="2572636"/>
              <a:ext cx="571012" cy="571012"/>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3" name="椭圆 57"/>
            <p:cNvSpPr>
              <a:spLocks noChangeArrowheads="1"/>
            </p:cNvSpPr>
            <p:nvPr/>
          </p:nvSpPr>
          <p:spPr bwMode="auto">
            <a:xfrm>
              <a:off x="713573" y="2791592"/>
              <a:ext cx="512936" cy="512936"/>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4" name="椭圆 58"/>
            <p:cNvSpPr>
              <a:spLocks noChangeArrowheads="1"/>
            </p:cNvSpPr>
            <p:nvPr/>
          </p:nvSpPr>
          <p:spPr bwMode="auto">
            <a:xfrm>
              <a:off x="282546" y="2986162"/>
              <a:ext cx="829636" cy="829637"/>
            </a:xfrm>
            <a:prstGeom prst="ellipse">
              <a:avLst/>
            </a:prstGeom>
            <a:solidFill>
              <a:srgbClr val="F67280"/>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5" name="椭圆 59"/>
            <p:cNvSpPr>
              <a:spLocks noChangeArrowheads="1"/>
            </p:cNvSpPr>
            <p:nvPr/>
          </p:nvSpPr>
          <p:spPr bwMode="auto">
            <a:xfrm>
              <a:off x="1072422" y="2845931"/>
              <a:ext cx="512936" cy="512936"/>
            </a:xfrm>
            <a:prstGeom prst="ellipse">
              <a:avLst/>
            </a:prstGeom>
            <a:solidFill>
              <a:srgbClr val="F45A6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6" name="椭圆 60"/>
            <p:cNvSpPr>
              <a:spLocks noChangeArrowheads="1"/>
            </p:cNvSpPr>
            <p:nvPr/>
          </p:nvSpPr>
          <p:spPr bwMode="auto">
            <a:xfrm>
              <a:off x="373499" y="3779076"/>
              <a:ext cx="498838" cy="498838"/>
            </a:xfrm>
            <a:prstGeom prst="ellipse">
              <a:avLst/>
            </a:prstGeom>
            <a:solidFill>
              <a:srgbClr val="6C5B7B"/>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7" name="椭圆 61"/>
            <p:cNvSpPr>
              <a:spLocks noChangeArrowheads="1"/>
            </p:cNvSpPr>
            <p:nvPr/>
          </p:nvSpPr>
          <p:spPr bwMode="auto">
            <a:xfrm>
              <a:off x="644961" y="3870103"/>
              <a:ext cx="595170" cy="595170"/>
            </a:xfrm>
            <a:prstGeom prst="ellipse">
              <a:avLst/>
            </a:prstGeom>
            <a:solidFill>
              <a:srgbClr val="7C698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8" name="椭圆 62"/>
            <p:cNvSpPr>
              <a:spLocks noChangeArrowheads="1"/>
            </p:cNvSpPr>
            <p:nvPr/>
          </p:nvSpPr>
          <p:spPr bwMode="auto">
            <a:xfrm>
              <a:off x="652499" y="3590986"/>
              <a:ext cx="511429" cy="511429"/>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49" name="椭圆 63"/>
            <p:cNvSpPr>
              <a:spLocks noChangeArrowheads="1"/>
            </p:cNvSpPr>
            <p:nvPr/>
          </p:nvSpPr>
          <p:spPr bwMode="auto">
            <a:xfrm>
              <a:off x="1009783" y="3709996"/>
              <a:ext cx="460696" cy="460697"/>
            </a:xfrm>
            <a:prstGeom prst="ellipse">
              <a:avLst/>
            </a:prstGeom>
            <a:solidFill>
              <a:srgbClr val="907D9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0" name="椭圆 64"/>
            <p:cNvSpPr>
              <a:spLocks noChangeArrowheads="1"/>
            </p:cNvSpPr>
            <p:nvPr/>
          </p:nvSpPr>
          <p:spPr bwMode="auto">
            <a:xfrm>
              <a:off x="1212580" y="3966434"/>
              <a:ext cx="396782" cy="396782"/>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1" name="椭圆 65"/>
            <p:cNvSpPr>
              <a:spLocks noChangeArrowheads="1"/>
            </p:cNvSpPr>
            <p:nvPr/>
          </p:nvSpPr>
          <p:spPr bwMode="auto">
            <a:xfrm>
              <a:off x="1499680" y="3887119"/>
              <a:ext cx="329733" cy="329733"/>
            </a:xfrm>
            <a:prstGeom prst="ellipse">
              <a:avLst/>
            </a:prstGeom>
            <a:solidFill>
              <a:srgbClr val="907D9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2" name="椭圆 66"/>
            <p:cNvSpPr>
              <a:spLocks noChangeArrowheads="1"/>
            </p:cNvSpPr>
            <p:nvPr/>
          </p:nvSpPr>
          <p:spPr bwMode="auto">
            <a:xfrm>
              <a:off x="2122987" y="4047151"/>
              <a:ext cx="222345" cy="222345"/>
            </a:xfrm>
            <a:prstGeom prst="ellipse">
              <a:avLst/>
            </a:prstGeom>
            <a:solidFill>
              <a:srgbClr val="6C5B7B"/>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3" name="椭圆 67"/>
            <p:cNvSpPr>
              <a:spLocks noChangeArrowheads="1"/>
            </p:cNvSpPr>
            <p:nvPr/>
          </p:nvSpPr>
          <p:spPr bwMode="auto">
            <a:xfrm>
              <a:off x="2645051" y="4127716"/>
              <a:ext cx="300396" cy="300397"/>
            </a:xfrm>
            <a:prstGeom prst="ellipse">
              <a:avLst/>
            </a:prstGeom>
            <a:solidFill>
              <a:srgbClr val="A091A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4" name="椭圆 68"/>
            <p:cNvSpPr>
              <a:spLocks noChangeArrowheads="1"/>
            </p:cNvSpPr>
            <p:nvPr/>
          </p:nvSpPr>
          <p:spPr bwMode="auto">
            <a:xfrm>
              <a:off x="3066201" y="4216704"/>
              <a:ext cx="408140" cy="408140"/>
            </a:xfrm>
            <a:prstGeom prst="ellipse">
              <a:avLst/>
            </a:prstGeom>
            <a:solidFill>
              <a:srgbClr val="7C698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5" name="椭圆 69"/>
            <p:cNvSpPr>
              <a:spLocks noChangeArrowheads="1"/>
            </p:cNvSpPr>
            <p:nvPr/>
          </p:nvSpPr>
          <p:spPr bwMode="auto">
            <a:xfrm>
              <a:off x="3479946" y="4438515"/>
              <a:ext cx="496672" cy="496672"/>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6" name="椭圆 70"/>
            <p:cNvSpPr>
              <a:spLocks noChangeArrowheads="1"/>
            </p:cNvSpPr>
            <p:nvPr/>
          </p:nvSpPr>
          <p:spPr bwMode="auto">
            <a:xfrm>
              <a:off x="3757702" y="4624843"/>
              <a:ext cx="424840" cy="424840"/>
            </a:xfrm>
            <a:prstGeom prst="ellipse">
              <a:avLst/>
            </a:prstGeom>
            <a:solidFill>
              <a:srgbClr val="907D9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7" name="椭圆 71"/>
            <p:cNvSpPr>
              <a:spLocks noChangeArrowheads="1"/>
            </p:cNvSpPr>
            <p:nvPr/>
          </p:nvSpPr>
          <p:spPr bwMode="auto">
            <a:xfrm>
              <a:off x="3473420" y="4750788"/>
              <a:ext cx="496701" cy="496701"/>
            </a:xfrm>
            <a:prstGeom prst="ellipse">
              <a:avLst/>
            </a:prstGeom>
            <a:solidFill>
              <a:srgbClr val="7C698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8" name="椭圆 72"/>
            <p:cNvSpPr>
              <a:spLocks noChangeArrowheads="1"/>
            </p:cNvSpPr>
            <p:nvPr/>
          </p:nvSpPr>
          <p:spPr bwMode="auto">
            <a:xfrm>
              <a:off x="3645270" y="4796664"/>
              <a:ext cx="649702" cy="649702"/>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59" name="椭圆 73"/>
            <p:cNvSpPr>
              <a:spLocks noChangeArrowheads="1"/>
            </p:cNvSpPr>
            <p:nvPr/>
          </p:nvSpPr>
          <p:spPr bwMode="auto">
            <a:xfrm>
              <a:off x="3404778" y="5095559"/>
              <a:ext cx="610756" cy="610756"/>
            </a:xfrm>
            <a:prstGeom prst="ellipse">
              <a:avLst/>
            </a:prstGeom>
            <a:solidFill>
              <a:srgbClr val="907D9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0" name="椭圆 74"/>
            <p:cNvSpPr>
              <a:spLocks noChangeArrowheads="1"/>
            </p:cNvSpPr>
            <p:nvPr/>
          </p:nvSpPr>
          <p:spPr bwMode="auto">
            <a:xfrm>
              <a:off x="3146945" y="5265551"/>
              <a:ext cx="610756" cy="610756"/>
            </a:xfrm>
            <a:prstGeom prst="ellipse">
              <a:avLst/>
            </a:prstGeom>
            <a:solidFill>
              <a:srgbClr val="7C698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1" name="椭圆 75"/>
            <p:cNvSpPr>
              <a:spLocks noChangeArrowheads="1"/>
            </p:cNvSpPr>
            <p:nvPr/>
          </p:nvSpPr>
          <p:spPr bwMode="auto">
            <a:xfrm>
              <a:off x="2832204" y="5354103"/>
              <a:ext cx="610756" cy="610756"/>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2" name="椭圆 76"/>
            <p:cNvSpPr>
              <a:spLocks noChangeArrowheads="1"/>
            </p:cNvSpPr>
            <p:nvPr/>
          </p:nvSpPr>
          <p:spPr bwMode="auto">
            <a:xfrm>
              <a:off x="3158679" y="5732810"/>
              <a:ext cx="314741" cy="314741"/>
            </a:xfrm>
            <a:prstGeom prst="ellipse">
              <a:avLst/>
            </a:prstGeom>
            <a:solidFill>
              <a:srgbClr val="A091A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3" name="椭圆 77"/>
            <p:cNvSpPr>
              <a:spLocks noChangeArrowheads="1"/>
            </p:cNvSpPr>
            <p:nvPr/>
          </p:nvSpPr>
          <p:spPr bwMode="auto">
            <a:xfrm>
              <a:off x="2502419" y="5375559"/>
              <a:ext cx="481289" cy="481289"/>
            </a:xfrm>
            <a:prstGeom prst="ellipse">
              <a:avLst/>
            </a:prstGeom>
            <a:solidFill>
              <a:srgbClr val="907D9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4" name="椭圆 78"/>
            <p:cNvSpPr>
              <a:spLocks noChangeArrowheads="1"/>
            </p:cNvSpPr>
            <p:nvPr/>
          </p:nvSpPr>
          <p:spPr bwMode="auto">
            <a:xfrm>
              <a:off x="2444981" y="5542372"/>
              <a:ext cx="631436" cy="631436"/>
            </a:xfrm>
            <a:prstGeom prst="ellipse">
              <a:avLst/>
            </a:prstGeom>
            <a:solidFill>
              <a:srgbClr val="816C9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5" name="椭圆 79"/>
            <p:cNvSpPr>
              <a:spLocks noChangeArrowheads="1"/>
            </p:cNvSpPr>
            <p:nvPr/>
          </p:nvSpPr>
          <p:spPr bwMode="auto">
            <a:xfrm>
              <a:off x="1881274" y="5761111"/>
              <a:ext cx="456124" cy="456124"/>
            </a:xfrm>
            <a:prstGeom prst="ellipse">
              <a:avLst/>
            </a:prstGeom>
            <a:solidFill>
              <a:srgbClr val="816C92"/>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6" name="椭圆 80"/>
            <p:cNvSpPr>
              <a:spLocks noChangeArrowheads="1"/>
            </p:cNvSpPr>
            <p:nvPr/>
          </p:nvSpPr>
          <p:spPr bwMode="auto">
            <a:xfrm>
              <a:off x="1780118" y="5478253"/>
              <a:ext cx="548877" cy="548877"/>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7" name="椭圆 81"/>
            <p:cNvSpPr>
              <a:spLocks noChangeArrowheads="1"/>
            </p:cNvSpPr>
            <p:nvPr/>
          </p:nvSpPr>
          <p:spPr bwMode="auto">
            <a:xfrm>
              <a:off x="1547012" y="5501005"/>
              <a:ext cx="375302" cy="375302"/>
            </a:xfrm>
            <a:prstGeom prst="ellipse">
              <a:avLst/>
            </a:prstGeom>
            <a:solidFill>
              <a:srgbClr val="A091A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8" name="椭圆 82"/>
            <p:cNvSpPr>
              <a:spLocks noChangeArrowheads="1"/>
            </p:cNvSpPr>
            <p:nvPr/>
          </p:nvSpPr>
          <p:spPr bwMode="auto">
            <a:xfrm>
              <a:off x="2305865" y="5040676"/>
              <a:ext cx="240178" cy="240178"/>
            </a:xfrm>
            <a:prstGeom prst="ellipse">
              <a:avLst/>
            </a:prstGeom>
            <a:solidFill>
              <a:srgbClr val="554761"/>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69" name="椭圆 83"/>
            <p:cNvSpPr>
              <a:spLocks noChangeArrowheads="1"/>
            </p:cNvSpPr>
            <p:nvPr/>
          </p:nvSpPr>
          <p:spPr bwMode="auto">
            <a:xfrm>
              <a:off x="1641096" y="5118390"/>
              <a:ext cx="139022" cy="139022"/>
            </a:xfrm>
            <a:prstGeom prst="ellipse">
              <a:avLst/>
            </a:prstGeom>
            <a:solidFill>
              <a:srgbClr val="7C698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0" name="椭圆 84"/>
            <p:cNvSpPr>
              <a:spLocks noChangeArrowheads="1"/>
            </p:cNvSpPr>
            <p:nvPr/>
          </p:nvSpPr>
          <p:spPr bwMode="auto">
            <a:xfrm>
              <a:off x="3770207" y="3099283"/>
              <a:ext cx="139022" cy="139022"/>
            </a:xfrm>
            <a:prstGeom prst="ellipse">
              <a:avLst/>
            </a:prstGeom>
            <a:solidFill>
              <a:srgbClr val="C06C8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1" name="椭圆 85"/>
            <p:cNvSpPr>
              <a:spLocks noChangeArrowheads="1"/>
            </p:cNvSpPr>
            <p:nvPr/>
          </p:nvSpPr>
          <p:spPr bwMode="auto">
            <a:xfrm>
              <a:off x="529802" y="2671641"/>
              <a:ext cx="139022" cy="139022"/>
            </a:xfrm>
            <a:prstGeom prst="ellipse">
              <a:avLst/>
            </a:prstGeom>
            <a:solidFill>
              <a:srgbClr val="F45A6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2" name="椭圆 86"/>
            <p:cNvSpPr>
              <a:spLocks noChangeArrowheads="1"/>
            </p:cNvSpPr>
            <p:nvPr/>
          </p:nvSpPr>
          <p:spPr bwMode="auto">
            <a:xfrm>
              <a:off x="306859" y="2974628"/>
              <a:ext cx="218226" cy="218226"/>
            </a:xfrm>
            <a:prstGeom prst="ellipse">
              <a:avLst/>
            </a:prstGeom>
            <a:solidFill>
              <a:srgbClr val="F45A69"/>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3" name="椭圆 87"/>
            <p:cNvSpPr>
              <a:spLocks noChangeArrowheads="1"/>
            </p:cNvSpPr>
            <p:nvPr/>
          </p:nvSpPr>
          <p:spPr bwMode="auto">
            <a:xfrm>
              <a:off x="1796236" y="1235627"/>
              <a:ext cx="126079" cy="126079"/>
            </a:xfrm>
            <a:prstGeom prst="ellipse">
              <a:avLst/>
            </a:prstGeom>
            <a:solidFill>
              <a:srgbClr val="F48356"/>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4" name="椭圆 88"/>
            <p:cNvSpPr>
              <a:spLocks noChangeArrowheads="1"/>
            </p:cNvSpPr>
            <p:nvPr/>
          </p:nvSpPr>
          <p:spPr bwMode="auto">
            <a:xfrm>
              <a:off x="728141" y="0"/>
              <a:ext cx="233550" cy="233550"/>
            </a:xfrm>
            <a:prstGeom prst="ellipse">
              <a:avLst/>
            </a:prstGeom>
            <a:solidFill>
              <a:srgbClr val="F37847"/>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sp>
          <p:nvSpPr>
            <p:cNvPr id="75" name="椭圆 89"/>
            <p:cNvSpPr>
              <a:spLocks noChangeArrowheads="1"/>
            </p:cNvSpPr>
            <p:nvPr/>
          </p:nvSpPr>
          <p:spPr bwMode="auto">
            <a:xfrm>
              <a:off x="412486" y="179105"/>
              <a:ext cx="108889" cy="108889"/>
            </a:xfrm>
            <a:prstGeom prst="ellipse">
              <a:avLst/>
            </a:prstGeom>
            <a:solidFill>
              <a:srgbClr val="F15B1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latin typeface="宋体" charset="0"/>
                <a:sym typeface="宋体" charset="0"/>
              </a:endParaRPr>
            </a:p>
          </p:txBody>
        </p:sp>
      </p:grpSp>
    </p:spTree>
    <p:extLst>
      <p:ext uri="{BB962C8B-B14F-4D97-AF65-F5344CB8AC3E}">
        <p14:creationId xmlns:p14="http://schemas.microsoft.com/office/powerpoint/2010/main" val="22656528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开辟经济全球化的新</a:t>
            </a:r>
            <a:r>
              <a:rPr lang="zh-CN" altLang="en-US" sz="4400" kern="1200" dirty="0" smtClean="0">
                <a:solidFill>
                  <a:schemeClr val="tx1"/>
                </a:solidFill>
                <a:effectLst/>
                <a:latin typeface="+mj-lt"/>
                <a:ea typeface="+mj-ea"/>
                <a:cs typeface="+mj-cs"/>
              </a:rPr>
              <a:t>路径（</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2639965" y="1455430"/>
            <a:ext cx="9218472" cy="4488171"/>
          </a:xfrm>
        </p:spPr>
        <p:txBody>
          <a:bodyPr>
            <a:normAutofit/>
          </a:bodyPr>
          <a:lstStyle/>
          <a:p>
            <a:r>
              <a:rPr lang="zh-CN" altLang="en-US" sz="3000" b="1" dirty="0" smtClean="0">
                <a:solidFill>
                  <a:schemeClr val="tx1"/>
                </a:solidFill>
              </a:rPr>
              <a:t>推动全球治理体系变革</a:t>
            </a:r>
            <a:endParaRPr lang="en-US" altLang="zh-CN" sz="3000" b="1" dirty="0" smtClean="0">
              <a:solidFill>
                <a:schemeClr val="tx1"/>
              </a:solidFill>
            </a:endParaRPr>
          </a:p>
          <a:p>
            <a:pPr lvl="1"/>
            <a:r>
              <a:rPr lang="zh-CN" altLang="en-US" sz="2800" b="1" dirty="0" smtClean="0">
                <a:solidFill>
                  <a:schemeClr val="tx1"/>
                </a:solidFill>
              </a:rPr>
              <a:t>变革势在必行</a:t>
            </a:r>
            <a:endParaRPr lang="en-US" altLang="zh-CN" sz="2800" b="1" dirty="0" smtClean="0">
              <a:solidFill>
                <a:schemeClr val="tx1"/>
              </a:solidFill>
            </a:endParaRPr>
          </a:p>
          <a:p>
            <a:pPr lvl="2"/>
            <a:r>
              <a:rPr lang="zh-CN" altLang="en-US" sz="2400" dirty="0" smtClean="0"/>
              <a:t>当代国际力量对比发生深刻变化，新兴市场国家和发展中国家对全球经济增长贡献率达到</a:t>
            </a:r>
            <a:r>
              <a:rPr lang="en-US" altLang="zh-CN" sz="2400" dirty="0" smtClean="0"/>
              <a:t>80%</a:t>
            </a:r>
            <a:r>
              <a:rPr lang="zh-CN" altLang="en-US" sz="2400" dirty="0" smtClean="0"/>
              <a:t>，但全球经济治理未能反映这种新格局，难以适应这种新变化</a:t>
            </a:r>
            <a:endParaRPr lang="en-US" altLang="zh-CN" sz="2400" dirty="0" smtClean="0"/>
          </a:p>
          <a:p>
            <a:pPr lvl="2"/>
            <a:r>
              <a:rPr lang="zh-CN" altLang="en-US" sz="2400" dirty="0" smtClean="0"/>
              <a:t>全球产业布局不断调整，新的产业链、价值链、供应链日益形成，而贸易和投资规则跟不上新形势，机制封闭化，规则碎片化十分突出</a:t>
            </a:r>
            <a:endParaRPr lang="en-US" altLang="zh-CN" sz="2400" dirty="0" smtClean="0"/>
          </a:p>
          <a:p>
            <a:pPr lvl="2"/>
            <a:r>
              <a:rPr lang="zh-CN" altLang="en-US" sz="2400" dirty="0"/>
              <a:t>全球</a:t>
            </a:r>
            <a:r>
              <a:rPr lang="zh-CN" altLang="en-US" sz="2400" dirty="0" smtClean="0"/>
              <a:t>金融治理难以化解国际金融风险</a:t>
            </a:r>
            <a:endParaRPr lang="en-US" altLang="zh-CN" sz="2400" dirty="0" smtClean="0"/>
          </a:p>
        </p:txBody>
      </p:sp>
      <p:pic>
        <p:nvPicPr>
          <p:cNvPr id="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1" y="4637399"/>
            <a:ext cx="3099320" cy="222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572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开辟经济全球化的新</a:t>
            </a:r>
            <a:r>
              <a:rPr lang="zh-CN" altLang="en-US" sz="4400" kern="1200" dirty="0" smtClean="0">
                <a:solidFill>
                  <a:schemeClr val="tx1"/>
                </a:solidFill>
                <a:effectLst/>
                <a:latin typeface="+mj-lt"/>
                <a:ea typeface="+mj-ea"/>
                <a:cs typeface="+mj-cs"/>
              </a:rPr>
              <a:t>路径（</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2639965" y="1455430"/>
            <a:ext cx="9218472" cy="4488171"/>
          </a:xfrm>
        </p:spPr>
        <p:txBody>
          <a:bodyPr>
            <a:normAutofit/>
          </a:bodyPr>
          <a:lstStyle/>
          <a:p>
            <a:r>
              <a:rPr lang="zh-CN" altLang="en-US" sz="3000" b="1" dirty="0" smtClean="0">
                <a:solidFill>
                  <a:schemeClr val="tx1"/>
                </a:solidFill>
              </a:rPr>
              <a:t>推动全球治理体系变革</a:t>
            </a:r>
            <a:endParaRPr lang="en-US" altLang="zh-CN" sz="3000" b="1" dirty="0" smtClean="0">
              <a:solidFill>
                <a:schemeClr val="tx1"/>
              </a:solidFill>
            </a:endParaRPr>
          </a:p>
          <a:p>
            <a:pPr lvl="1"/>
            <a:r>
              <a:rPr lang="zh-CN" altLang="en-US" sz="2800" b="1" dirty="0" smtClean="0">
                <a:solidFill>
                  <a:schemeClr val="tx1"/>
                </a:solidFill>
              </a:rPr>
              <a:t>中国提出</a:t>
            </a:r>
            <a:endParaRPr lang="en-US" altLang="zh-CN" sz="2800" b="1" dirty="0" smtClean="0">
              <a:solidFill>
                <a:schemeClr val="tx1"/>
              </a:solidFill>
            </a:endParaRPr>
          </a:p>
          <a:p>
            <a:pPr lvl="2"/>
            <a:r>
              <a:rPr lang="zh-CN" altLang="en-US" sz="2800" dirty="0"/>
              <a:t>全球经济</a:t>
            </a:r>
            <a:r>
              <a:rPr lang="zh-CN" altLang="en-US" sz="2800" dirty="0" smtClean="0"/>
              <a:t>治理要与时俱进。更好地反映世界经济格局的新现实，增加新兴市场国家和发展中国家的代表权和发言权，确保各国在国际经济合作中权利平等、机会平等、规则平等</a:t>
            </a:r>
            <a:endParaRPr lang="en-US" altLang="zh-CN" sz="2800" dirty="0" smtClean="0"/>
          </a:p>
          <a:p>
            <a:pPr lvl="2"/>
            <a:r>
              <a:rPr lang="zh-CN" altLang="en-US" sz="2800" dirty="0" smtClean="0"/>
              <a:t>开放、合作、共商、共建、共享</a:t>
            </a:r>
            <a:endParaRPr lang="en-US" altLang="zh-CN" sz="2800" dirty="0" smtClean="0"/>
          </a:p>
          <a:p>
            <a:pPr lvl="1"/>
            <a:r>
              <a:rPr lang="zh-CN" altLang="en-US" sz="2800" b="1" dirty="0" smtClean="0"/>
              <a:t>中国在此变革中，不当旁观者、跟随者，而要做参与者、引领者，为新路径的开辟做出更大贡献</a:t>
            </a:r>
            <a:endParaRPr lang="en-US" altLang="zh-CN" sz="2800" b="1" dirty="0" smtClean="0"/>
          </a:p>
        </p:txBody>
      </p:sp>
      <p:pic>
        <p:nvPicPr>
          <p:cNvPr id="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1" y="4637399"/>
            <a:ext cx="3099320" cy="222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27666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201918" y="258692"/>
            <a:ext cx="2342996" cy="400110"/>
          </a:xfrm>
          <a:prstGeom prst="rect">
            <a:avLst/>
          </a:prstGeom>
          <a:noFill/>
        </p:spPr>
        <p:txBody>
          <a:bodyPr wrap="none" rtlCol="0">
            <a:spAutoFit/>
          </a:bodyPr>
          <a:lstStyle/>
          <a:p>
            <a:r>
              <a:rPr lang="en-US" altLang="zh-CN" sz="2000" dirty="0" smtClean="0">
                <a:solidFill>
                  <a:srgbClr val="F8F8F8"/>
                </a:solidFill>
                <a:latin typeface="微软雅黑"/>
                <a:ea typeface="微软雅黑"/>
              </a:rPr>
              <a:t>2.1</a:t>
            </a:r>
            <a:r>
              <a:rPr lang="zh-CN" altLang="en-US" sz="2000" dirty="0" smtClean="0">
                <a:solidFill>
                  <a:srgbClr val="F8F8F8"/>
                </a:solidFill>
                <a:latin typeface="微软雅黑"/>
                <a:ea typeface="微软雅黑"/>
              </a:rPr>
              <a:t>请输入您的标题</a:t>
            </a:r>
            <a:endParaRPr lang="zh-CN" altLang="en-US" sz="2000" dirty="0">
              <a:solidFill>
                <a:srgbClr val="F8F8F8"/>
              </a:solidFill>
              <a:latin typeface="微软雅黑"/>
              <a:ea typeface="微软雅黑"/>
            </a:endParaRPr>
          </a:p>
        </p:txBody>
      </p:sp>
      <p:sp>
        <p:nvSpPr>
          <p:cNvPr id="28" name="Freeform 15"/>
          <p:cNvSpPr>
            <a:spLocks noEditPoints="1"/>
          </p:cNvSpPr>
          <p:nvPr/>
        </p:nvSpPr>
        <p:spPr bwMode="auto">
          <a:xfrm>
            <a:off x="481569" y="284486"/>
            <a:ext cx="361670" cy="370426"/>
          </a:xfrm>
          <a:custGeom>
            <a:avLst/>
            <a:gdLst>
              <a:gd name="T0" fmla="*/ 224 w 411"/>
              <a:gd name="T1" fmla="*/ 346 h 411"/>
              <a:gd name="T2" fmla="*/ 193 w 411"/>
              <a:gd name="T3" fmla="*/ 320 h 411"/>
              <a:gd name="T4" fmla="*/ 272 w 411"/>
              <a:gd name="T5" fmla="*/ 227 h 411"/>
              <a:gd name="T6" fmla="*/ 67 w 411"/>
              <a:gd name="T7" fmla="*/ 227 h 411"/>
              <a:gd name="T8" fmla="*/ 67 w 411"/>
              <a:gd name="T9" fmla="*/ 183 h 411"/>
              <a:gd name="T10" fmla="*/ 272 w 411"/>
              <a:gd name="T11" fmla="*/ 183 h 411"/>
              <a:gd name="T12" fmla="*/ 193 w 411"/>
              <a:gd name="T13" fmla="*/ 91 h 411"/>
              <a:gd name="T14" fmla="*/ 224 w 411"/>
              <a:gd name="T15" fmla="*/ 64 h 411"/>
              <a:gd name="T16" fmla="*/ 345 w 411"/>
              <a:gd name="T17" fmla="*/ 205 h 411"/>
              <a:gd name="T18" fmla="*/ 224 w 411"/>
              <a:gd name="T19" fmla="*/ 346 h 411"/>
              <a:gd name="T20" fmla="*/ 206 w 411"/>
              <a:gd name="T21" fmla="*/ 0 h 411"/>
              <a:gd name="T22" fmla="*/ 411 w 411"/>
              <a:gd name="T23" fmla="*/ 205 h 411"/>
              <a:gd name="T24" fmla="*/ 206 w 411"/>
              <a:gd name="T25" fmla="*/ 411 h 411"/>
              <a:gd name="T26" fmla="*/ 0 w 411"/>
              <a:gd name="T27" fmla="*/ 205 h 411"/>
              <a:gd name="T28" fmla="*/ 206 w 411"/>
              <a:gd name="T29" fmla="*/ 0 h 411"/>
              <a:gd name="T30" fmla="*/ 206 w 411"/>
              <a:gd name="T31" fmla="*/ 26 h 411"/>
              <a:gd name="T32" fmla="*/ 385 w 411"/>
              <a:gd name="T33" fmla="*/ 205 h 411"/>
              <a:gd name="T34" fmla="*/ 206 w 411"/>
              <a:gd name="T35" fmla="*/ 385 h 411"/>
              <a:gd name="T36" fmla="*/ 27 w 411"/>
              <a:gd name="T37" fmla="*/ 205 h 411"/>
              <a:gd name="T38" fmla="*/ 206 w 411"/>
              <a:gd name="T39" fmla="*/ 2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1" h="411">
                <a:moveTo>
                  <a:pt x="224" y="346"/>
                </a:moveTo>
                <a:lnTo>
                  <a:pt x="193" y="320"/>
                </a:lnTo>
                <a:lnTo>
                  <a:pt x="272" y="227"/>
                </a:lnTo>
                <a:lnTo>
                  <a:pt x="67" y="227"/>
                </a:lnTo>
                <a:lnTo>
                  <a:pt x="67" y="183"/>
                </a:lnTo>
                <a:lnTo>
                  <a:pt x="272" y="183"/>
                </a:lnTo>
                <a:lnTo>
                  <a:pt x="193" y="91"/>
                </a:lnTo>
                <a:lnTo>
                  <a:pt x="224" y="64"/>
                </a:lnTo>
                <a:lnTo>
                  <a:pt x="345" y="205"/>
                </a:lnTo>
                <a:lnTo>
                  <a:pt x="224" y="346"/>
                </a:lnTo>
                <a:close/>
                <a:moveTo>
                  <a:pt x="206" y="0"/>
                </a:moveTo>
                <a:cubicBezTo>
                  <a:pt x="319" y="0"/>
                  <a:pt x="411" y="92"/>
                  <a:pt x="411" y="205"/>
                </a:cubicBezTo>
                <a:cubicBezTo>
                  <a:pt x="411" y="319"/>
                  <a:pt x="319" y="411"/>
                  <a:pt x="206" y="411"/>
                </a:cubicBezTo>
                <a:cubicBezTo>
                  <a:pt x="92" y="411"/>
                  <a:pt x="0" y="319"/>
                  <a:pt x="0" y="205"/>
                </a:cubicBezTo>
                <a:cubicBezTo>
                  <a:pt x="0" y="92"/>
                  <a:pt x="92" y="0"/>
                  <a:pt x="206" y="0"/>
                </a:cubicBezTo>
                <a:close/>
                <a:moveTo>
                  <a:pt x="206" y="26"/>
                </a:moveTo>
                <a:cubicBezTo>
                  <a:pt x="305" y="26"/>
                  <a:pt x="385" y="106"/>
                  <a:pt x="385" y="205"/>
                </a:cubicBezTo>
                <a:cubicBezTo>
                  <a:pt x="385" y="304"/>
                  <a:pt x="305" y="385"/>
                  <a:pt x="206" y="385"/>
                </a:cubicBezTo>
                <a:cubicBezTo>
                  <a:pt x="107" y="385"/>
                  <a:pt x="27" y="304"/>
                  <a:pt x="27" y="205"/>
                </a:cubicBezTo>
                <a:cubicBezTo>
                  <a:pt x="27" y="106"/>
                  <a:pt x="107" y="26"/>
                  <a:pt x="206" y="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平行四边形 18"/>
          <p:cNvSpPr/>
          <p:nvPr/>
        </p:nvSpPr>
        <p:spPr bwMode="auto">
          <a:xfrm flipH="1">
            <a:off x="1742791" y="3373759"/>
            <a:ext cx="2256153" cy="1830287"/>
          </a:xfrm>
          <a:prstGeom prst="parallelogram">
            <a:avLst>
              <a:gd name="adj" fmla="val 53631"/>
            </a:avLst>
          </a:prstGeom>
          <a:solidFill>
            <a:schemeClr val="tx2">
              <a:lumMod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0" name="平行四边形 19"/>
          <p:cNvSpPr/>
          <p:nvPr/>
        </p:nvSpPr>
        <p:spPr bwMode="auto">
          <a:xfrm flipH="1">
            <a:off x="3739370" y="3398914"/>
            <a:ext cx="2256153" cy="1830287"/>
          </a:xfrm>
          <a:prstGeom prst="parallelogram">
            <a:avLst>
              <a:gd name="adj" fmla="val 53631"/>
            </a:avLst>
          </a:prstGeom>
          <a:solidFill>
            <a:schemeClr val="tx2">
              <a:lumMod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1" name="平行四边形 20"/>
          <p:cNvSpPr/>
          <p:nvPr/>
        </p:nvSpPr>
        <p:spPr bwMode="auto">
          <a:xfrm flipH="1">
            <a:off x="5702203" y="3398914"/>
            <a:ext cx="2256153" cy="1830287"/>
          </a:xfrm>
          <a:prstGeom prst="parallelogram">
            <a:avLst>
              <a:gd name="adj" fmla="val 53631"/>
            </a:avLst>
          </a:prstGeom>
          <a:solidFill>
            <a:schemeClr val="tx2">
              <a:lumMod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2" name="平行四边形 21"/>
          <p:cNvSpPr/>
          <p:nvPr/>
        </p:nvSpPr>
        <p:spPr bwMode="auto">
          <a:xfrm flipH="1">
            <a:off x="7668475" y="3398914"/>
            <a:ext cx="2256153" cy="1830287"/>
          </a:xfrm>
          <a:prstGeom prst="parallelogram">
            <a:avLst>
              <a:gd name="adj" fmla="val 53631"/>
            </a:avLst>
          </a:prstGeom>
          <a:solidFill>
            <a:schemeClr val="tx2">
              <a:lumMod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1" name="平行四边形 40"/>
          <p:cNvSpPr/>
          <p:nvPr/>
        </p:nvSpPr>
        <p:spPr bwMode="auto">
          <a:xfrm>
            <a:off x="769488" y="3355274"/>
            <a:ext cx="2256153" cy="1830287"/>
          </a:xfrm>
          <a:prstGeom prst="parallelogram">
            <a:avLst>
              <a:gd name="adj" fmla="val 53631"/>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8F8F8"/>
              </a:solidFill>
              <a:effectLst/>
              <a:latin typeface="Arial" pitchFamily="34" charset="0"/>
              <a:ea typeface="宋体" pitchFamily="2" charset="-122"/>
            </a:endParaRPr>
          </a:p>
        </p:txBody>
      </p:sp>
      <p:sp>
        <p:nvSpPr>
          <p:cNvPr id="44" name="平行四边形 43"/>
          <p:cNvSpPr/>
          <p:nvPr/>
        </p:nvSpPr>
        <p:spPr bwMode="auto">
          <a:xfrm>
            <a:off x="2744395" y="3373759"/>
            <a:ext cx="2256153" cy="1830287"/>
          </a:xfrm>
          <a:prstGeom prst="parallelogram">
            <a:avLst>
              <a:gd name="adj" fmla="val 53631"/>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8F8F8"/>
              </a:solidFill>
              <a:effectLst/>
              <a:latin typeface="Arial" pitchFamily="34" charset="0"/>
              <a:ea typeface="宋体" pitchFamily="2" charset="-122"/>
            </a:endParaRPr>
          </a:p>
        </p:txBody>
      </p:sp>
      <p:sp>
        <p:nvSpPr>
          <p:cNvPr id="47" name="平行四边形 46"/>
          <p:cNvSpPr/>
          <p:nvPr/>
        </p:nvSpPr>
        <p:spPr bwMode="auto">
          <a:xfrm>
            <a:off x="4719261" y="3398914"/>
            <a:ext cx="2256153" cy="1830287"/>
          </a:xfrm>
          <a:prstGeom prst="parallelogram">
            <a:avLst>
              <a:gd name="adj" fmla="val 53631"/>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8F8F8"/>
              </a:solidFill>
              <a:effectLst/>
              <a:latin typeface="Arial" pitchFamily="34" charset="0"/>
              <a:ea typeface="宋体" pitchFamily="2" charset="-122"/>
            </a:endParaRPr>
          </a:p>
        </p:txBody>
      </p:sp>
      <p:sp>
        <p:nvSpPr>
          <p:cNvPr id="50" name="平行四边形 49"/>
          <p:cNvSpPr/>
          <p:nvPr/>
        </p:nvSpPr>
        <p:spPr bwMode="auto">
          <a:xfrm>
            <a:off x="6709921" y="3398914"/>
            <a:ext cx="2256153" cy="1830287"/>
          </a:xfrm>
          <a:prstGeom prst="parallelogram">
            <a:avLst>
              <a:gd name="adj" fmla="val 53631"/>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8F8F8"/>
              </a:solidFill>
              <a:effectLst/>
              <a:latin typeface="Arial" pitchFamily="34" charset="0"/>
              <a:ea typeface="宋体" pitchFamily="2" charset="-122"/>
            </a:endParaRPr>
          </a:p>
        </p:txBody>
      </p:sp>
      <p:sp>
        <p:nvSpPr>
          <p:cNvPr id="53" name="下箭头 3"/>
          <p:cNvSpPr/>
          <p:nvPr/>
        </p:nvSpPr>
        <p:spPr bwMode="auto">
          <a:xfrm rot="12477797">
            <a:off x="8966075" y="2105418"/>
            <a:ext cx="2079703" cy="3627839"/>
          </a:xfrm>
          <a:custGeom>
            <a:avLst/>
            <a:gdLst>
              <a:gd name="connsiteX0" fmla="*/ 1098281 w 2196564"/>
              <a:gd name="connsiteY0" fmla="*/ 3710931 h 3710931"/>
              <a:gd name="connsiteX1" fmla="*/ 0 w 2196564"/>
              <a:gd name="connsiteY1" fmla="*/ 2770484 h 3710931"/>
              <a:gd name="connsiteX2" fmla="*/ 491085 w 2196564"/>
              <a:gd name="connsiteY2" fmla="*/ 2770484 h 3710931"/>
              <a:gd name="connsiteX3" fmla="*/ 491086 w 2196564"/>
              <a:gd name="connsiteY3" fmla="*/ 1830036 h 3710931"/>
              <a:gd name="connsiteX4" fmla="*/ 519177 w 2196564"/>
              <a:gd name="connsiteY4" fmla="*/ 646548 h 3710931"/>
              <a:gd name="connsiteX5" fmla="*/ 1737040 w 2196564"/>
              <a:gd name="connsiteY5" fmla="*/ 0 h 3710931"/>
              <a:gd name="connsiteX6" fmla="*/ 1728073 w 2196564"/>
              <a:gd name="connsiteY6" fmla="*/ 2124445 h 3710931"/>
              <a:gd name="connsiteX7" fmla="*/ 1705477 w 2196564"/>
              <a:gd name="connsiteY7" fmla="*/ 2136441 h 3710931"/>
              <a:gd name="connsiteX8" fmla="*/ 1705477 w 2196564"/>
              <a:gd name="connsiteY8" fmla="*/ 2770484 h 3710931"/>
              <a:gd name="connsiteX9" fmla="*/ 2196564 w 2196564"/>
              <a:gd name="connsiteY9" fmla="*/ 2770484 h 3710931"/>
              <a:gd name="connsiteX10" fmla="*/ 1098281 w 2196564"/>
              <a:gd name="connsiteY10" fmla="*/ 3710931 h 3710931"/>
              <a:gd name="connsiteX0" fmla="*/ 1098281 w 2196564"/>
              <a:gd name="connsiteY0" fmla="*/ 3710931 h 3710931"/>
              <a:gd name="connsiteX1" fmla="*/ 0 w 2196564"/>
              <a:gd name="connsiteY1" fmla="*/ 2770484 h 3710931"/>
              <a:gd name="connsiteX2" fmla="*/ 491085 w 2196564"/>
              <a:gd name="connsiteY2" fmla="*/ 2770484 h 3710931"/>
              <a:gd name="connsiteX3" fmla="*/ 491086 w 2196564"/>
              <a:gd name="connsiteY3" fmla="*/ 1830036 h 3710931"/>
              <a:gd name="connsiteX4" fmla="*/ 519177 w 2196564"/>
              <a:gd name="connsiteY4" fmla="*/ 646548 h 3710931"/>
              <a:gd name="connsiteX5" fmla="*/ 1737040 w 2196564"/>
              <a:gd name="connsiteY5" fmla="*/ 0 h 3710931"/>
              <a:gd name="connsiteX6" fmla="*/ 1728073 w 2196564"/>
              <a:gd name="connsiteY6" fmla="*/ 2124445 h 3710931"/>
              <a:gd name="connsiteX7" fmla="*/ 1705477 w 2196564"/>
              <a:gd name="connsiteY7" fmla="*/ 2770484 h 3710931"/>
              <a:gd name="connsiteX8" fmla="*/ 2196564 w 2196564"/>
              <a:gd name="connsiteY8" fmla="*/ 2770484 h 3710931"/>
              <a:gd name="connsiteX9" fmla="*/ 1098281 w 2196564"/>
              <a:gd name="connsiteY9" fmla="*/ 3710931 h 37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6564" h="3710931">
                <a:moveTo>
                  <a:pt x="1098281" y="3710931"/>
                </a:moveTo>
                <a:lnTo>
                  <a:pt x="0" y="2770484"/>
                </a:lnTo>
                <a:lnTo>
                  <a:pt x="491085" y="2770484"/>
                </a:lnTo>
                <a:cubicBezTo>
                  <a:pt x="491085" y="2457001"/>
                  <a:pt x="491086" y="2143519"/>
                  <a:pt x="491086" y="1830036"/>
                </a:cubicBezTo>
                <a:lnTo>
                  <a:pt x="519177" y="646548"/>
                </a:lnTo>
                <a:lnTo>
                  <a:pt x="1737040" y="0"/>
                </a:lnTo>
                <a:lnTo>
                  <a:pt x="1728073" y="2124445"/>
                </a:lnTo>
                <a:lnTo>
                  <a:pt x="1705477" y="2770484"/>
                </a:lnTo>
                <a:lnTo>
                  <a:pt x="2196564" y="2770484"/>
                </a:lnTo>
                <a:lnTo>
                  <a:pt x="1098281" y="3710931"/>
                </a:lnTo>
                <a:close/>
              </a:path>
            </a:pathLst>
          </a:cu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rgbClr val="F8F8F8"/>
              </a:solidFill>
              <a:effectLst/>
              <a:latin typeface="Arial" pitchFamily="34" charset="0"/>
              <a:ea typeface="宋体" pitchFamily="2" charset="-122"/>
            </a:endParaRPr>
          </a:p>
        </p:txBody>
      </p:sp>
      <p:sp>
        <p:nvSpPr>
          <p:cNvPr id="24" name="标题 1"/>
          <p:cNvSpPr>
            <a:spLocks noGrp="1"/>
          </p:cNvSpPr>
          <p:nvPr>
            <p:ph type="title"/>
          </p:nvPr>
        </p:nvSpPr>
        <p:spPr>
          <a:xfrm>
            <a:off x="732367" y="107576"/>
            <a:ext cx="10723035" cy="1336956"/>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zh-CN" sz="4400" kern="1200" dirty="0" smtClean="0">
                <a:solidFill>
                  <a:schemeClr val="tx1"/>
                </a:solidFill>
                <a:effectLst/>
                <a:latin typeface="+mj-lt"/>
                <a:ea typeface="+mj-ea"/>
                <a:cs typeface="+mj-cs"/>
              </a:rPr>
              <a:t>三、中国成为世界经济的主要引擎</a:t>
            </a:r>
            <a:endParaRPr lang="zh-CN" altLang="zh-CN" sz="4400" dirty="0" smtClean="0">
              <a:effectLst/>
            </a:endParaRPr>
          </a:p>
        </p:txBody>
      </p:sp>
      <p:sp>
        <p:nvSpPr>
          <p:cNvPr id="26" name="内容占位符 2"/>
          <p:cNvSpPr>
            <a:spLocks noGrp="1"/>
          </p:cNvSpPr>
          <p:nvPr>
            <p:ph idx="1"/>
          </p:nvPr>
        </p:nvSpPr>
        <p:spPr>
          <a:xfrm>
            <a:off x="732367" y="1600201"/>
            <a:ext cx="10723035" cy="4343400"/>
          </a:xfrm>
        </p:spPr>
        <p:txBody>
          <a:bodyPr/>
          <a:lstStyle/>
          <a:p>
            <a:r>
              <a:rPr lang="en-US" altLang="zh-CN" dirty="0" smtClean="0"/>
              <a:t>1.</a:t>
            </a:r>
            <a:r>
              <a:rPr lang="zh-CN" altLang="en-US" dirty="0" smtClean="0"/>
              <a:t>中国经济成就及其对世界经济的贡献</a:t>
            </a:r>
            <a:endParaRPr lang="en-US" altLang="zh-CN" dirty="0" smtClean="0"/>
          </a:p>
          <a:p>
            <a:r>
              <a:rPr lang="en-US" altLang="zh-CN" dirty="0" smtClean="0"/>
              <a:t>2.</a:t>
            </a:r>
            <a:r>
              <a:rPr lang="zh-CN" altLang="en-US" dirty="0" smtClean="0"/>
              <a:t>坚持以新发展理念为指引</a:t>
            </a:r>
            <a:endParaRPr lang="en-US" altLang="zh-CN" dirty="0" smtClean="0"/>
          </a:p>
          <a:p>
            <a:r>
              <a:rPr lang="en-US" altLang="zh-CN" dirty="0" smtClean="0"/>
              <a:t>3.</a:t>
            </a:r>
            <a:r>
              <a:rPr lang="zh-CN" altLang="en-US" dirty="0" smtClean="0"/>
              <a:t>建设现代化经济体系、推动高质量发展</a:t>
            </a:r>
            <a:endParaRPr lang="en-US" altLang="zh-CN" dirty="0" smtClean="0"/>
          </a:p>
        </p:txBody>
      </p:sp>
    </p:spTree>
    <p:extLst>
      <p:ext uri="{BB962C8B-B14F-4D97-AF65-F5344CB8AC3E}">
        <p14:creationId xmlns:p14="http://schemas.microsoft.com/office/powerpoint/2010/main" val="3706291513"/>
      </p:ext>
    </p:extLst>
  </p:cSld>
  <p:clrMapOvr>
    <a:masterClrMapping/>
  </p:clrMapOvr>
  <mc:AlternateContent xmlns:mc="http://schemas.openxmlformats.org/markup-compatibility/2006" xmlns:p14="http://schemas.microsoft.com/office/powerpoint/2010/main">
    <mc:Choice Requires="p14">
      <p:transition spd="slow" p14:dur="800" advTm="6663">
        <p14:prism/>
      </p:transition>
    </mc:Choice>
    <mc:Fallback xmlns="">
      <p:transition spd="slow" advTm="6663">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3333">
                                          <p:cBhvr additive="base">
                                            <p:cTn id="7" dur="300" fill="hold"/>
                                            <p:tgtEl>
                                              <p:spTgt spid="2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4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5"/>
                                            </p:tgtEl>
                                            <p:attrNameLst>
                                              <p:attrName>ppt_y</p:attrName>
                                            </p:attrNameLst>
                                          </p:cBhvr>
                                          <p:tavLst>
                                            <p:tav tm="0">
                                              <p:val>
                                                <p:strVal val="#ppt_y"/>
                                              </p:val>
                                            </p:tav>
                                            <p:tav tm="100000">
                                              <p:val>
                                                <p:strVal val="#ppt_y"/>
                                              </p:val>
                                            </p:tav>
                                          </p:tavLst>
                                        </p:anim>
                                        <p:anim calcmode="lin" valueType="num">
                                          <p:cBhvr>
                                            <p:cTn id="13" dur="4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5"/>
                                            </p:tgtEl>
                                          </p:cBhvr>
                                        </p:animEffect>
                                      </p:childTnLst>
                                    </p:cTn>
                                  </p:par>
                                </p:childTnLst>
                              </p:cTn>
                            </p:par>
                            <p:par>
                              <p:cTn id="16" fill="hold">
                                <p:stCondLst>
                                  <p:cond delay="760"/>
                                </p:stCondLst>
                                <p:childTnLst>
                                  <p:par>
                                    <p:cTn id="17" presetID="22" presetClass="entr" presetSubtype="1"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300"/>
                                            <p:tgtEl>
                                              <p:spTgt spid="19"/>
                                            </p:tgtEl>
                                          </p:cBhvr>
                                        </p:animEffect>
                                      </p:childTnLst>
                                    </p:cTn>
                                  </p:par>
                                </p:childTnLst>
                              </p:cTn>
                            </p:par>
                            <p:par>
                              <p:cTn id="20" fill="hold">
                                <p:stCondLst>
                                  <p:cond delay="1060"/>
                                </p:stCondLst>
                                <p:childTnLst>
                                  <p:par>
                                    <p:cTn id="21" presetID="22" presetClass="entr" presetSubtype="1"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300"/>
                                            <p:tgtEl>
                                              <p:spTgt spid="20"/>
                                            </p:tgtEl>
                                          </p:cBhvr>
                                        </p:animEffect>
                                      </p:childTnLst>
                                    </p:cTn>
                                  </p:par>
                                </p:childTnLst>
                              </p:cTn>
                            </p:par>
                            <p:par>
                              <p:cTn id="24" fill="hold">
                                <p:stCondLst>
                                  <p:cond delay="1360"/>
                                </p:stCondLst>
                                <p:childTnLst>
                                  <p:par>
                                    <p:cTn id="25" presetID="22" presetClass="entr" presetSubtype="1"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300"/>
                                            <p:tgtEl>
                                              <p:spTgt spid="21"/>
                                            </p:tgtEl>
                                          </p:cBhvr>
                                        </p:animEffect>
                                      </p:childTnLst>
                                    </p:cTn>
                                  </p:par>
                                </p:childTnLst>
                              </p:cTn>
                            </p:par>
                            <p:par>
                              <p:cTn id="28" fill="hold">
                                <p:stCondLst>
                                  <p:cond delay="166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19" grpId="0" animBg="1"/>
          <p:bldP spid="20" grpId="0" animBg="1"/>
          <p:bldP spid="21" grpId="0" animBg="1"/>
          <p:bldP spid="22"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300" fill="hold"/>
                                            <p:tgtEl>
                                              <p:spTgt spid="28"/>
                                            </p:tgtEl>
                                            <p:attrNameLst>
                                              <p:attrName>ppt_x</p:attrName>
                                            </p:attrNameLst>
                                          </p:cBhvr>
                                          <p:tavLst>
                                            <p:tav tm="0">
                                              <p:val>
                                                <p:strVal val="0-#ppt_w/2"/>
                                              </p:val>
                                            </p:tav>
                                            <p:tav tm="100000">
                                              <p:val>
                                                <p:strVal val="#ppt_x"/>
                                              </p:val>
                                            </p:tav>
                                          </p:tavLst>
                                        </p:anim>
                                        <p:anim calcmode="lin" valueType="num">
                                          <p:cBhvr additive="base">
                                            <p:cTn id="8" dur="300" fill="hold"/>
                                            <p:tgtEl>
                                              <p:spTgt spid="28"/>
                                            </p:tgtEl>
                                            <p:attrNameLst>
                                              <p:attrName>ppt_y</p:attrName>
                                            </p:attrNameLst>
                                          </p:cBhvr>
                                          <p:tavLst>
                                            <p:tav tm="0">
                                              <p:val>
                                                <p:strVal val="#ppt_y"/>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4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25"/>
                                            </p:tgtEl>
                                            <p:attrNameLst>
                                              <p:attrName>ppt_y</p:attrName>
                                            </p:attrNameLst>
                                          </p:cBhvr>
                                          <p:tavLst>
                                            <p:tav tm="0">
                                              <p:val>
                                                <p:strVal val="#ppt_y"/>
                                              </p:val>
                                            </p:tav>
                                            <p:tav tm="100000">
                                              <p:val>
                                                <p:strVal val="#ppt_y"/>
                                              </p:val>
                                            </p:tav>
                                          </p:tavLst>
                                        </p:anim>
                                        <p:anim calcmode="lin" valueType="num">
                                          <p:cBhvr>
                                            <p:cTn id="13" dur="4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25"/>
                                            </p:tgtEl>
                                          </p:cBhvr>
                                        </p:animEffect>
                                      </p:childTnLst>
                                    </p:cTn>
                                  </p:par>
                                </p:childTnLst>
                              </p:cTn>
                            </p:par>
                            <p:par>
                              <p:cTn id="16" fill="hold">
                                <p:stCondLst>
                                  <p:cond delay="760"/>
                                </p:stCondLst>
                                <p:childTnLst>
                                  <p:par>
                                    <p:cTn id="17" presetID="22" presetClass="entr" presetSubtype="1"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300"/>
                                            <p:tgtEl>
                                              <p:spTgt spid="19"/>
                                            </p:tgtEl>
                                          </p:cBhvr>
                                        </p:animEffect>
                                      </p:childTnLst>
                                    </p:cTn>
                                  </p:par>
                                </p:childTnLst>
                              </p:cTn>
                            </p:par>
                            <p:par>
                              <p:cTn id="20" fill="hold">
                                <p:stCondLst>
                                  <p:cond delay="1060"/>
                                </p:stCondLst>
                                <p:childTnLst>
                                  <p:par>
                                    <p:cTn id="21" presetID="22" presetClass="entr" presetSubtype="1"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300"/>
                                            <p:tgtEl>
                                              <p:spTgt spid="20"/>
                                            </p:tgtEl>
                                          </p:cBhvr>
                                        </p:animEffect>
                                      </p:childTnLst>
                                    </p:cTn>
                                  </p:par>
                                </p:childTnLst>
                              </p:cTn>
                            </p:par>
                            <p:par>
                              <p:cTn id="24" fill="hold">
                                <p:stCondLst>
                                  <p:cond delay="1360"/>
                                </p:stCondLst>
                                <p:childTnLst>
                                  <p:par>
                                    <p:cTn id="25" presetID="22" presetClass="entr" presetSubtype="1"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300"/>
                                            <p:tgtEl>
                                              <p:spTgt spid="21"/>
                                            </p:tgtEl>
                                          </p:cBhvr>
                                        </p:animEffect>
                                      </p:childTnLst>
                                    </p:cTn>
                                  </p:par>
                                </p:childTnLst>
                              </p:cTn>
                            </p:par>
                            <p:par>
                              <p:cTn id="28" fill="hold">
                                <p:stCondLst>
                                  <p:cond delay="166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19" grpId="0" animBg="1"/>
          <p:bldP spid="20" grpId="0" animBg="1"/>
          <p:bldP spid="21" grpId="0" animBg="1"/>
          <p:bldP spid="22" grpId="0" animBg="1"/>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中国经济成就及其对世界经济的贡献</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lstStyle/>
          <a:p>
            <a:r>
              <a:rPr lang="zh-CN" altLang="en-US" sz="2800" b="1" dirty="0" smtClean="0">
                <a:solidFill>
                  <a:schemeClr val="tx1"/>
                </a:solidFill>
              </a:rPr>
              <a:t>中国经济成就举世瞩目</a:t>
            </a:r>
            <a:endParaRPr lang="en-US" altLang="zh-CN" sz="2800" b="1" dirty="0" smtClean="0">
              <a:solidFill>
                <a:schemeClr val="tx1"/>
              </a:solidFill>
            </a:endParaRPr>
          </a:p>
          <a:p>
            <a:pPr lvl="1"/>
            <a:r>
              <a:rPr lang="en-US" altLang="zh-CN" dirty="0" smtClean="0"/>
              <a:t>1979-2017</a:t>
            </a:r>
            <a:r>
              <a:rPr lang="zh-CN" altLang="en-US" dirty="0" smtClean="0"/>
              <a:t>年，中国经济年均增长</a:t>
            </a:r>
            <a:r>
              <a:rPr lang="en-US" altLang="zh-CN" dirty="0" smtClean="0"/>
              <a:t>9.6%</a:t>
            </a:r>
            <a:r>
              <a:rPr lang="zh-CN" altLang="en-US" dirty="0" smtClean="0"/>
              <a:t>（</a:t>
            </a:r>
            <a:r>
              <a:rPr lang="en-US" altLang="zh-CN" dirty="0" smtClean="0"/>
              <a:t>32</a:t>
            </a:r>
            <a:r>
              <a:rPr lang="en-US" altLang="zh-CN" dirty="0"/>
              <a:t>.</a:t>
            </a:r>
            <a:r>
              <a:rPr lang="en-US" altLang="zh-CN" dirty="0" smtClean="0"/>
              <a:t>6</a:t>
            </a:r>
            <a:r>
              <a:rPr lang="zh-CN" altLang="en-US" dirty="0" smtClean="0"/>
              <a:t>倍），远远超过同期世界经济年均增长</a:t>
            </a:r>
            <a:r>
              <a:rPr lang="en-US" altLang="zh-CN" dirty="0" smtClean="0"/>
              <a:t>2.2%</a:t>
            </a:r>
            <a:r>
              <a:rPr lang="zh-CN" altLang="en-US" dirty="0" smtClean="0"/>
              <a:t>，从低收入国家到上中等收入国家，刷新了当年日本和“亚洲四小龙”的纪录，对世界经济发展的作用</a:t>
            </a:r>
            <a:r>
              <a:rPr lang="zh-CN" altLang="en-US" b="1" dirty="0" smtClean="0"/>
              <a:t>空前巨大</a:t>
            </a:r>
            <a:endParaRPr lang="en-US" altLang="zh-CN" b="1" dirty="0" smtClean="0"/>
          </a:p>
          <a:p>
            <a:pPr lvl="1"/>
            <a:r>
              <a:rPr lang="zh-CN" altLang="en-US" dirty="0" smtClean="0"/>
              <a:t>这些成就是在顺应经济全球化潮流中，主要依靠中国人民自力更生和坚持对外开放取得的，其经验：</a:t>
            </a:r>
            <a:endParaRPr lang="en-US" altLang="zh-CN" dirty="0" smtClean="0"/>
          </a:p>
          <a:p>
            <a:pPr lvl="2"/>
            <a:r>
              <a:rPr lang="zh-CN" altLang="en-US" dirty="0"/>
              <a:t>党</a:t>
            </a:r>
            <a:r>
              <a:rPr lang="zh-CN" altLang="en-US" dirty="0" smtClean="0"/>
              <a:t>的领导；依靠和激发人民群众；深化改革，扩大开放，主动参与和推动经济全球化，发展更高层次的开放型经济</a:t>
            </a:r>
            <a:endParaRPr lang="en-US" altLang="zh-CN" dirty="0" smtClean="0"/>
          </a:p>
        </p:txBody>
      </p:sp>
      <p:sp>
        <p:nvSpPr>
          <p:cNvPr id="4" name="椭圆 6"/>
          <p:cNvSpPr/>
          <p:nvPr/>
        </p:nvSpPr>
        <p:spPr>
          <a:xfrm>
            <a:off x="3692204" y="5650152"/>
            <a:ext cx="5372650" cy="1207848"/>
          </a:xfrm>
          <a:custGeom>
            <a:avLst/>
            <a:gdLst/>
            <a:ahLst/>
            <a:cxnLst/>
            <a:rect l="l" t="t" r="r" b="b"/>
            <a:pathLst>
              <a:path w="5372650" h="1610464">
                <a:moveTo>
                  <a:pt x="2686326" y="64479"/>
                </a:moveTo>
                <a:cubicBezTo>
                  <a:pt x="1357596" y="64479"/>
                  <a:pt x="280448" y="329962"/>
                  <a:pt x="280448" y="657452"/>
                </a:cubicBezTo>
                <a:cubicBezTo>
                  <a:pt x="280448" y="984942"/>
                  <a:pt x="1357596" y="1250425"/>
                  <a:pt x="2686326" y="1250425"/>
                </a:cubicBezTo>
                <a:cubicBezTo>
                  <a:pt x="4015056" y="1250425"/>
                  <a:pt x="5092204" y="984942"/>
                  <a:pt x="5092204" y="657452"/>
                </a:cubicBezTo>
                <a:cubicBezTo>
                  <a:pt x="5092204" y="329962"/>
                  <a:pt x="4015056" y="64479"/>
                  <a:pt x="2686326" y="64479"/>
                </a:cubicBezTo>
                <a:close/>
                <a:moveTo>
                  <a:pt x="2686325" y="0"/>
                </a:moveTo>
                <a:cubicBezTo>
                  <a:pt x="4169941" y="0"/>
                  <a:pt x="5372650" y="360515"/>
                  <a:pt x="5372650" y="805232"/>
                </a:cubicBezTo>
                <a:cubicBezTo>
                  <a:pt x="5372650" y="1249949"/>
                  <a:pt x="4169941" y="1610464"/>
                  <a:pt x="2686325" y="1610464"/>
                </a:cubicBezTo>
                <a:cubicBezTo>
                  <a:pt x="1202709" y="1610464"/>
                  <a:pt x="0" y="1249949"/>
                  <a:pt x="0" y="805232"/>
                </a:cubicBezTo>
                <a:cubicBezTo>
                  <a:pt x="0" y="360515"/>
                  <a:pt x="1202709" y="0"/>
                  <a:pt x="2686325" y="0"/>
                </a:cubicBezTo>
                <a:close/>
              </a:path>
            </a:pathLst>
          </a:custGeom>
          <a:solidFill>
            <a:srgbClr val="404040"/>
          </a:solidFill>
          <a:ln w="3175" cap="flat" cmpd="sng" algn="ctr">
            <a:solidFill>
              <a:srgbClr val="D7D7D7"/>
            </a:solidFill>
            <a:prstDash val="solid"/>
          </a:ln>
          <a:effectLst>
            <a:outerShdw blurRad="50800" dist="38100" dir="2700000" algn="tl" rotWithShape="0">
              <a:prstClr val="black">
                <a:alpha val="40000"/>
              </a:prstClr>
            </a:outerShdw>
          </a:effectLst>
        </p:spPr>
        <p:txBody>
          <a:bodyPr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F9F9F9"/>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03400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箭头连接符 36"/>
          <p:cNvCxnSpPr/>
          <p:nvPr/>
        </p:nvCxnSpPr>
        <p:spPr>
          <a:xfrm flipH="1">
            <a:off x="4642200" y="1696396"/>
            <a:ext cx="2945896" cy="0"/>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a:off x="4642200" y="3424042"/>
            <a:ext cx="2945896" cy="0"/>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4642200" y="5293912"/>
            <a:ext cx="2945896" cy="0"/>
          </a:xfrm>
          <a:prstGeom prst="straightConnector1">
            <a:avLst/>
          </a:prstGeom>
          <a:ln w="158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1970728" y="1773713"/>
            <a:ext cx="317726" cy="315136"/>
          </a:xfrm>
          <a:prstGeom prst="rect">
            <a:avLst/>
          </a:prstGeom>
          <a:gradFill>
            <a:gsLst>
              <a:gs pos="5000">
                <a:srgbClr val="E00E0E">
                  <a:alpha val="30000"/>
                </a:srgbClr>
              </a:gs>
              <a:gs pos="100000">
                <a:srgbClr val="B70808">
                  <a:alpha val="33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pPr algn="ctr"/>
            <a:endParaRPr lang="zh-CN" altLang="en-US"/>
          </a:p>
        </p:txBody>
      </p:sp>
      <p:sp>
        <p:nvSpPr>
          <p:cNvPr id="106" name="矩形 105"/>
          <p:cNvSpPr/>
          <p:nvPr/>
        </p:nvSpPr>
        <p:spPr>
          <a:xfrm>
            <a:off x="2336989" y="2157403"/>
            <a:ext cx="260674" cy="232254"/>
          </a:xfrm>
          <a:prstGeom prst="rect">
            <a:avLst/>
          </a:prstGeom>
          <a:gradFill>
            <a:gsLst>
              <a:gs pos="5000">
                <a:srgbClr val="E00E0E">
                  <a:alpha val="30000"/>
                </a:srgbClr>
              </a:gs>
              <a:gs pos="100000">
                <a:srgbClr val="B70808">
                  <a:alpha val="33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pPr algn="ctr"/>
            <a:endParaRPr lang="zh-CN" altLang="en-US"/>
          </a:p>
        </p:txBody>
      </p:sp>
      <p:grpSp>
        <p:nvGrpSpPr>
          <p:cNvPr id="13" name="组合 12"/>
          <p:cNvGrpSpPr/>
          <p:nvPr/>
        </p:nvGrpSpPr>
        <p:grpSpPr>
          <a:xfrm>
            <a:off x="3006478" y="618345"/>
            <a:ext cx="160113" cy="5558289"/>
            <a:chOff x="6367074" y="2160017"/>
            <a:chExt cx="288032" cy="10081120"/>
          </a:xfrm>
        </p:grpSpPr>
        <p:cxnSp>
          <p:nvCxnSpPr>
            <p:cNvPr id="102" name="直接连接符 101"/>
            <p:cNvCxnSpPr/>
            <p:nvPr/>
          </p:nvCxnSpPr>
          <p:spPr>
            <a:xfrm>
              <a:off x="6491778" y="2160017"/>
              <a:ext cx="0" cy="10081120"/>
            </a:xfrm>
            <a:prstGeom prst="line">
              <a:avLst/>
            </a:prstGeom>
            <a:ln w="31750">
              <a:gradFill>
                <a:gsLst>
                  <a:gs pos="0">
                    <a:srgbClr val="FF0000"/>
                  </a:gs>
                  <a:gs pos="100000">
                    <a:srgbClr val="C00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6367074" y="5737556"/>
              <a:ext cx="288032" cy="3335229"/>
            </a:xfrm>
            <a:prstGeom prst="rect">
              <a:avLst/>
            </a:prstGeom>
            <a:gradFill>
              <a:gsLst>
                <a:gs pos="5000">
                  <a:srgbClr val="E00E0E"/>
                </a:gs>
                <a:gs pos="100000">
                  <a:srgbClr val="B7080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8" name="矩形 107"/>
          <p:cNvSpPr/>
          <p:nvPr/>
        </p:nvSpPr>
        <p:spPr>
          <a:xfrm>
            <a:off x="1339389" y="4728826"/>
            <a:ext cx="317726" cy="315136"/>
          </a:xfrm>
          <a:prstGeom prst="rect">
            <a:avLst/>
          </a:prstGeom>
          <a:gradFill>
            <a:gsLst>
              <a:gs pos="5000">
                <a:srgbClr val="E00E0E">
                  <a:alpha val="30000"/>
                </a:srgbClr>
              </a:gs>
              <a:gs pos="100000">
                <a:srgbClr val="B70808">
                  <a:alpha val="33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pPr algn="ctr"/>
            <a:endParaRPr lang="zh-CN" altLang="en-US"/>
          </a:p>
        </p:txBody>
      </p:sp>
      <p:sp>
        <p:nvSpPr>
          <p:cNvPr id="109" name="矩形 108"/>
          <p:cNvSpPr/>
          <p:nvPr/>
        </p:nvSpPr>
        <p:spPr>
          <a:xfrm>
            <a:off x="1073828" y="5051037"/>
            <a:ext cx="260674" cy="232254"/>
          </a:xfrm>
          <a:prstGeom prst="rect">
            <a:avLst/>
          </a:prstGeom>
          <a:gradFill>
            <a:gsLst>
              <a:gs pos="5000">
                <a:srgbClr val="E00E0E">
                  <a:alpha val="30000"/>
                </a:srgbClr>
              </a:gs>
              <a:gs pos="100000">
                <a:srgbClr val="B70808">
                  <a:alpha val="33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pPr algn="ctr"/>
            <a:endParaRPr lang="zh-CN" altLang="en-US"/>
          </a:p>
        </p:txBody>
      </p:sp>
      <p:sp>
        <p:nvSpPr>
          <p:cNvPr id="110" name="矩形 109"/>
          <p:cNvSpPr/>
          <p:nvPr/>
        </p:nvSpPr>
        <p:spPr>
          <a:xfrm>
            <a:off x="2182212" y="1392564"/>
            <a:ext cx="562574" cy="538717"/>
          </a:xfrm>
          <a:prstGeom prst="rect">
            <a:avLst/>
          </a:prstGeom>
          <a:gradFill>
            <a:gsLst>
              <a:gs pos="5000">
                <a:srgbClr val="E00E0E">
                  <a:alpha val="30000"/>
                </a:srgbClr>
              </a:gs>
              <a:gs pos="100000">
                <a:srgbClr val="B70808">
                  <a:alpha val="33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pPr algn="ctr"/>
            <a:endParaRPr lang="zh-CN" altLang="en-US"/>
          </a:p>
        </p:txBody>
      </p:sp>
      <p:sp>
        <p:nvSpPr>
          <p:cNvPr id="45" name="圆角矩形 44"/>
          <p:cNvSpPr/>
          <p:nvPr/>
        </p:nvSpPr>
        <p:spPr>
          <a:xfrm>
            <a:off x="4642198" y="1165174"/>
            <a:ext cx="565939" cy="456716"/>
          </a:xfrm>
          <a:prstGeom prst="roundRect">
            <a:avLst/>
          </a:prstGeom>
          <a:gradFill>
            <a:gsLst>
              <a:gs pos="5000">
                <a:srgbClr val="E00E0E"/>
              </a:gs>
              <a:gs pos="100000">
                <a:srgbClr val="B7080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r>
              <a:rPr lang="en-US" altLang="zh-CN" sz="2600" dirty="0">
                <a:effectLst>
                  <a:outerShdw blurRad="38100" dist="38100" dir="2700000" algn="tl">
                    <a:srgbClr val="000000">
                      <a:alpha val="43137"/>
                    </a:srgbClr>
                  </a:outerShdw>
                </a:effectLst>
                <a:latin typeface="DFGothic-EB" panose="02010609010101010101" pitchFamily="1" charset="-128"/>
                <a:ea typeface="DFGothic-EB" panose="02010609010101010101" pitchFamily="1" charset="-128"/>
              </a:rPr>
              <a:t>01</a:t>
            </a:r>
            <a:endParaRPr lang="zh-CN" altLang="en-US" sz="2600" dirty="0">
              <a:effectLst>
                <a:outerShdw blurRad="38100" dist="38100" dir="2700000" algn="tl">
                  <a:srgbClr val="000000">
                    <a:alpha val="43137"/>
                  </a:srgbClr>
                </a:outerShdw>
              </a:effectLst>
              <a:latin typeface="DFGothic-EB" panose="02010609010101010101" pitchFamily="1" charset="-128"/>
              <a:ea typeface="DFGothic-EB" panose="02010609010101010101" pitchFamily="1" charset="-128"/>
            </a:endParaRPr>
          </a:p>
        </p:txBody>
      </p:sp>
      <p:sp>
        <p:nvSpPr>
          <p:cNvPr id="73" name="圆角矩形 72"/>
          <p:cNvSpPr/>
          <p:nvPr/>
        </p:nvSpPr>
        <p:spPr>
          <a:xfrm>
            <a:off x="4642198" y="2851466"/>
            <a:ext cx="565939" cy="498072"/>
          </a:xfrm>
          <a:prstGeom prst="roundRect">
            <a:avLst/>
          </a:prstGeom>
          <a:gradFill>
            <a:gsLst>
              <a:gs pos="5000">
                <a:srgbClr val="E00E0E"/>
              </a:gs>
              <a:gs pos="100000">
                <a:srgbClr val="B7080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r>
              <a:rPr lang="en-US" altLang="zh-CN" sz="2600" dirty="0" smtClean="0">
                <a:effectLst>
                  <a:outerShdw blurRad="38100" dist="38100" dir="2700000" algn="tl">
                    <a:srgbClr val="000000">
                      <a:alpha val="43137"/>
                    </a:srgbClr>
                  </a:outerShdw>
                </a:effectLst>
                <a:latin typeface="DFGothic-EB" panose="02010609010101010101" pitchFamily="1" charset="-128"/>
                <a:ea typeface="DFGothic-EB" panose="02010609010101010101" pitchFamily="1" charset="-128"/>
              </a:rPr>
              <a:t>02</a:t>
            </a:r>
            <a:endParaRPr lang="zh-CN" altLang="en-US" sz="2600" dirty="0">
              <a:effectLst>
                <a:outerShdw blurRad="38100" dist="38100" dir="2700000" algn="tl">
                  <a:srgbClr val="000000">
                    <a:alpha val="43137"/>
                  </a:srgbClr>
                </a:outerShdw>
              </a:effectLst>
              <a:latin typeface="DFGothic-EB" panose="02010609010101010101" pitchFamily="1" charset="-128"/>
              <a:ea typeface="DFGothic-EB" panose="02010609010101010101" pitchFamily="1" charset="-128"/>
            </a:endParaRPr>
          </a:p>
        </p:txBody>
      </p:sp>
      <p:sp>
        <p:nvSpPr>
          <p:cNvPr id="77" name="圆角矩形 76"/>
          <p:cNvSpPr/>
          <p:nvPr/>
        </p:nvSpPr>
        <p:spPr>
          <a:xfrm>
            <a:off x="4642198" y="4721336"/>
            <a:ext cx="565939" cy="498072"/>
          </a:xfrm>
          <a:prstGeom prst="roundRect">
            <a:avLst/>
          </a:prstGeom>
          <a:gradFill>
            <a:gsLst>
              <a:gs pos="5000">
                <a:srgbClr val="E00E0E"/>
              </a:gs>
              <a:gs pos="100000">
                <a:srgbClr val="B7080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r>
              <a:rPr lang="en-US" altLang="zh-CN" sz="2600" dirty="0" smtClean="0">
                <a:latin typeface="DFGothic-EB" panose="02010609010101010101" pitchFamily="1" charset="-128"/>
                <a:ea typeface="DFGothic-EB" panose="02010609010101010101" pitchFamily="1" charset="-128"/>
              </a:rPr>
              <a:t>03</a:t>
            </a:r>
            <a:endParaRPr lang="zh-CN" altLang="en-US" sz="2600" dirty="0">
              <a:latin typeface="DFGothic-EB" panose="02010609010101010101" pitchFamily="1" charset="-128"/>
              <a:ea typeface="DFGothic-EB" panose="02010609010101010101" pitchFamily="1" charset="-128"/>
            </a:endParaRPr>
          </a:p>
        </p:txBody>
      </p:sp>
      <p:sp>
        <p:nvSpPr>
          <p:cNvPr id="39" name="标题 1"/>
          <p:cNvSpPr>
            <a:spLocks noGrp="1"/>
          </p:cNvSpPr>
          <p:nvPr>
            <p:ph type="title"/>
          </p:nvPr>
        </p:nvSpPr>
        <p:spPr>
          <a:xfrm>
            <a:off x="790983" y="-459039"/>
            <a:ext cx="10723035" cy="1336956"/>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zh-CN" sz="4400" kern="1200" dirty="0" smtClean="0">
                <a:solidFill>
                  <a:schemeClr val="tx1"/>
                </a:solidFill>
                <a:effectLst/>
                <a:latin typeface="+mj-lt"/>
                <a:ea typeface="+mj-ea"/>
                <a:cs typeface="+mj-cs"/>
              </a:rPr>
              <a:t>一、经济全球化进程中的当代世界经济</a:t>
            </a:r>
            <a:endParaRPr lang="zh-CN" altLang="zh-CN" sz="4400" dirty="0" smtClean="0">
              <a:effectLst/>
            </a:endParaRPr>
          </a:p>
        </p:txBody>
      </p:sp>
      <p:sp>
        <p:nvSpPr>
          <p:cNvPr id="2" name="矩形 1"/>
          <p:cNvSpPr/>
          <p:nvPr/>
        </p:nvSpPr>
        <p:spPr>
          <a:xfrm>
            <a:off x="5227893" y="1778950"/>
            <a:ext cx="4772686" cy="646331"/>
          </a:xfrm>
          <a:prstGeom prst="rect">
            <a:avLst/>
          </a:prstGeom>
        </p:spPr>
        <p:txBody>
          <a:bodyPr wrap="none">
            <a:spAutoFit/>
          </a:bodyPr>
          <a:lstStyle/>
          <a:p>
            <a:r>
              <a:rPr lang="en-US" altLang="zh-CN" sz="3600" b="1" dirty="0"/>
              <a:t>1.</a:t>
            </a:r>
            <a:r>
              <a:rPr lang="zh-CN" altLang="en-US" sz="3600" b="1" dirty="0"/>
              <a:t>经济全球化深入发展</a:t>
            </a:r>
            <a:endParaRPr lang="en-US" altLang="zh-CN" sz="3600" b="1" dirty="0"/>
          </a:p>
        </p:txBody>
      </p:sp>
      <p:sp>
        <p:nvSpPr>
          <p:cNvPr id="3" name="矩形 2"/>
          <p:cNvSpPr/>
          <p:nvPr/>
        </p:nvSpPr>
        <p:spPr>
          <a:xfrm>
            <a:off x="5055675" y="3830488"/>
            <a:ext cx="5696015" cy="646331"/>
          </a:xfrm>
          <a:prstGeom prst="rect">
            <a:avLst/>
          </a:prstGeom>
        </p:spPr>
        <p:txBody>
          <a:bodyPr wrap="none">
            <a:spAutoFit/>
          </a:bodyPr>
          <a:lstStyle/>
          <a:p>
            <a:r>
              <a:rPr lang="en-US" altLang="zh-CN" sz="3600" b="1" dirty="0"/>
              <a:t>2.</a:t>
            </a:r>
            <a:r>
              <a:rPr lang="zh-CN" altLang="en-US" sz="3600" b="1" dirty="0"/>
              <a:t>经济全球化对世界的影响</a:t>
            </a:r>
            <a:endParaRPr lang="en-US" altLang="zh-CN" sz="3600" b="1" dirty="0"/>
          </a:p>
        </p:txBody>
      </p:sp>
      <p:sp>
        <p:nvSpPr>
          <p:cNvPr id="5" name="矩形 4"/>
          <p:cNvSpPr/>
          <p:nvPr/>
        </p:nvSpPr>
        <p:spPr>
          <a:xfrm>
            <a:off x="4448590" y="5452180"/>
            <a:ext cx="7081010" cy="1200329"/>
          </a:xfrm>
          <a:prstGeom prst="rect">
            <a:avLst/>
          </a:prstGeom>
        </p:spPr>
        <p:txBody>
          <a:bodyPr wrap="none">
            <a:spAutoFit/>
          </a:bodyPr>
          <a:lstStyle/>
          <a:p>
            <a:r>
              <a:rPr lang="en-US" altLang="zh-CN" sz="3600" b="1" dirty="0"/>
              <a:t>3.</a:t>
            </a:r>
            <a:r>
              <a:rPr lang="zh-CN" altLang="en-US" sz="3600" b="1" dirty="0"/>
              <a:t>经济全球化</a:t>
            </a:r>
            <a:r>
              <a:rPr lang="zh-CN" altLang="en-US" sz="3600" b="1" dirty="0" smtClean="0"/>
              <a:t>背景下当代世界经济</a:t>
            </a:r>
            <a:endParaRPr lang="en-US" altLang="zh-CN" sz="3600" b="1" dirty="0" smtClean="0"/>
          </a:p>
          <a:p>
            <a:r>
              <a:rPr lang="zh-CN" altLang="en-US" sz="3600" b="1" dirty="0" smtClean="0"/>
              <a:t>面临</a:t>
            </a:r>
            <a:r>
              <a:rPr lang="zh-CN" altLang="en-US" sz="3600" b="1" dirty="0"/>
              <a:t>的主要问题</a:t>
            </a:r>
            <a:endParaRPr lang="en-US" altLang="zh-CN" sz="3600" b="1" dirty="0"/>
          </a:p>
        </p:txBody>
      </p:sp>
    </p:spTree>
    <p:extLst>
      <p:ext uri="{BB962C8B-B14F-4D97-AF65-F5344CB8AC3E}">
        <p14:creationId xmlns:p14="http://schemas.microsoft.com/office/powerpoint/2010/main" val="40343987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p:cTn id="7" dur="500" fill="hold"/>
                                        <p:tgtEl>
                                          <p:spTgt spid="110"/>
                                        </p:tgtEl>
                                        <p:attrNameLst>
                                          <p:attrName>ppt_w</p:attrName>
                                        </p:attrNameLst>
                                      </p:cBhvr>
                                      <p:tavLst>
                                        <p:tav tm="0">
                                          <p:val>
                                            <p:fltVal val="0"/>
                                          </p:val>
                                        </p:tav>
                                        <p:tav tm="100000">
                                          <p:val>
                                            <p:strVal val="#ppt_w"/>
                                          </p:val>
                                        </p:tav>
                                      </p:tavLst>
                                    </p:anim>
                                    <p:anim calcmode="lin" valueType="num">
                                      <p:cBhvr>
                                        <p:cTn id="8" dur="500" fill="hold"/>
                                        <p:tgtEl>
                                          <p:spTgt spid="110"/>
                                        </p:tgtEl>
                                        <p:attrNameLst>
                                          <p:attrName>ppt_h</p:attrName>
                                        </p:attrNameLst>
                                      </p:cBhvr>
                                      <p:tavLst>
                                        <p:tav tm="0">
                                          <p:val>
                                            <p:fltVal val="0"/>
                                          </p:val>
                                        </p:tav>
                                        <p:tav tm="100000">
                                          <p:val>
                                            <p:strVal val="#ppt_h"/>
                                          </p:val>
                                        </p:tav>
                                      </p:tavLst>
                                    </p:anim>
                                    <p:animEffect transition="in" filter="fade">
                                      <p:cBhvr>
                                        <p:cTn id="9" dur="500"/>
                                        <p:tgtEl>
                                          <p:spTgt spid="1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5"/>
                                        </p:tgtEl>
                                        <p:attrNameLst>
                                          <p:attrName>style.visibility</p:attrName>
                                        </p:attrNameLst>
                                      </p:cBhvr>
                                      <p:to>
                                        <p:strVal val="visible"/>
                                      </p:to>
                                    </p:set>
                                    <p:anim calcmode="lin" valueType="num">
                                      <p:cBhvr>
                                        <p:cTn id="12" dur="500" fill="hold"/>
                                        <p:tgtEl>
                                          <p:spTgt spid="105"/>
                                        </p:tgtEl>
                                        <p:attrNameLst>
                                          <p:attrName>ppt_w</p:attrName>
                                        </p:attrNameLst>
                                      </p:cBhvr>
                                      <p:tavLst>
                                        <p:tav tm="0">
                                          <p:val>
                                            <p:fltVal val="0"/>
                                          </p:val>
                                        </p:tav>
                                        <p:tav tm="100000">
                                          <p:val>
                                            <p:strVal val="#ppt_w"/>
                                          </p:val>
                                        </p:tav>
                                      </p:tavLst>
                                    </p:anim>
                                    <p:anim calcmode="lin" valueType="num">
                                      <p:cBhvr>
                                        <p:cTn id="13" dur="500" fill="hold"/>
                                        <p:tgtEl>
                                          <p:spTgt spid="105"/>
                                        </p:tgtEl>
                                        <p:attrNameLst>
                                          <p:attrName>ppt_h</p:attrName>
                                        </p:attrNameLst>
                                      </p:cBhvr>
                                      <p:tavLst>
                                        <p:tav tm="0">
                                          <p:val>
                                            <p:fltVal val="0"/>
                                          </p:val>
                                        </p:tav>
                                        <p:tav tm="100000">
                                          <p:val>
                                            <p:strVal val="#ppt_h"/>
                                          </p:val>
                                        </p:tav>
                                      </p:tavLst>
                                    </p:anim>
                                    <p:animEffect transition="in" filter="fade">
                                      <p:cBhvr>
                                        <p:cTn id="14" dur="500"/>
                                        <p:tgtEl>
                                          <p:spTgt spid="10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anim calcmode="lin" valueType="num">
                                      <p:cBhvr>
                                        <p:cTn id="17" dur="500" fill="hold"/>
                                        <p:tgtEl>
                                          <p:spTgt spid="106"/>
                                        </p:tgtEl>
                                        <p:attrNameLst>
                                          <p:attrName>ppt_w</p:attrName>
                                        </p:attrNameLst>
                                      </p:cBhvr>
                                      <p:tavLst>
                                        <p:tav tm="0">
                                          <p:val>
                                            <p:fltVal val="0"/>
                                          </p:val>
                                        </p:tav>
                                        <p:tav tm="100000">
                                          <p:val>
                                            <p:strVal val="#ppt_w"/>
                                          </p:val>
                                        </p:tav>
                                      </p:tavLst>
                                    </p:anim>
                                    <p:anim calcmode="lin" valueType="num">
                                      <p:cBhvr>
                                        <p:cTn id="18" dur="500" fill="hold"/>
                                        <p:tgtEl>
                                          <p:spTgt spid="106"/>
                                        </p:tgtEl>
                                        <p:attrNameLst>
                                          <p:attrName>ppt_h</p:attrName>
                                        </p:attrNameLst>
                                      </p:cBhvr>
                                      <p:tavLst>
                                        <p:tav tm="0">
                                          <p:val>
                                            <p:fltVal val="0"/>
                                          </p:val>
                                        </p:tav>
                                        <p:tav tm="100000">
                                          <p:val>
                                            <p:strVal val="#ppt_h"/>
                                          </p:val>
                                        </p:tav>
                                      </p:tavLst>
                                    </p:anim>
                                    <p:animEffect transition="in" filter="fade">
                                      <p:cBhvr>
                                        <p:cTn id="19" dur="500"/>
                                        <p:tgtEl>
                                          <p:spTgt spid="10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 calcmode="lin" valueType="num">
                                      <p:cBhvr>
                                        <p:cTn id="22" dur="500" fill="hold"/>
                                        <p:tgtEl>
                                          <p:spTgt spid="108"/>
                                        </p:tgtEl>
                                        <p:attrNameLst>
                                          <p:attrName>ppt_w</p:attrName>
                                        </p:attrNameLst>
                                      </p:cBhvr>
                                      <p:tavLst>
                                        <p:tav tm="0">
                                          <p:val>
                                            <p:fltVal val="0"/>
                                          </p:val>
                                        </p:tav>
                                        <p:tav tm="100000">
                                          <p:val>
                                            <p:strVal val="#ppt_w"/>
                                          </p:val>
                                        </p:tav>
                                      </p:tavLst>
                                    </p:anim>
                                    <p:anim calcmode="lin" valueType="num">
                                      <p:cBhvr>
                                        <p:cTn id="23" dur="500" fill="hold"/>
                                        <p:tgtEl>
                                          <p:spTgt spid="108"/>
                                        </p:tgtEl>
                                        <p:attrNameLst>
                                          <p:attrName>ppt_h</p:attrName>
                                        </p:attrNameLst>
                                      </p:cBhvr>
                                      <p:tavLst>
                                        <p:tav tm="0">
                                          <p:val>
                                            <p:fltVal val="0"/>
                                          </p:val>
                                        </p:tav>
                                        <p:tav tm="100000">
                                          <p:val>
                                            <p:strVal val="#ppt_h"/>
                                          </p:val>
                                        </p:tav>
                                      </p:tavLst>
                                    </p:anim>
                                    <p:animEffect transition="in" filter="fade">
                                      <p:cBhvr>
                                        <p:cTn id="24" dur="500"/>
                                        <p:tgtEl>
                                          <p:spTgt spid="10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anim calcmode="lin" valueType="num">
                                      <p:cBhvr>
                                        <p:cTn id="27" dur="500" fill="hold"/>
                                        <p:tgtEl>
                                          <p:spTgt spid="109"/>
                                        </p:tgtEl>
                                        <p:attrNameLst>
                                          <p:attrName>ppt_w</p:attrName>
                                        </p:attrNameLst>
                                      </p:cBhvr>
                                      <p:tavLst>
                                        <p:tav tm="0">
                                          <p:val>
                                            <p:fltVal val="0"/>
                                          </p:val>
                                        </p:tav>
                                        <p:tav tm="100000">
                                          <p:val>
                                            <p:strVal val="#ppt_w"/>
                                          </p:val>
                                        </p:tav>
                                      </p:tavLst>
                                    </p:anim>
                                    <p:anim calcmode="lin" valueType="num">
                                      <p:cBhvr>
                                        <p:cTn id="28" dur="500" fill="hold"/>
                                        <p:tgtEl>
                                          <p:spTgt spid="109"/>
                                        </p:tgtEl>
                                        <p:attrNameLst>
                                          <p:attrName>ppt_h</p:attrName>
                                        </p:attrNameLst>
                                      </p:cBhvr>
                                      <p:tavLst>
                                        <p:tav tm="0">
                                          <p:val>
                                            <p:fltVal val="0"/>
                                          </p:val>
                                        </p:tav>
                                        <p:tav tm="100000">
                                          <p:val>
                                            <p:strVal val="#ppt_h"/>
                                          </p:val>
                                        </p:tav>
                                      </p:tavLst>
                                    </p:anim>
                                    <p:animEffect transition="in" filter="fade">
                                      <p:cBhvr>
                                        <p:cTn id="29" dur="500"/>
                                        <p:tgtEl>
                                          <p:spTgt spid="109"/>
                                        </p:tgtEl>
                                      </p:cBhvr>
                                    </p:animEffect>
                                  </p:childTnLst>
                                </p:cTn>
                              </p:par>
                            </p:childTnLst>
                          </p:cTn>
                        </p:par>
                        <p:par>
                          <p:cTn id="30" fill="hold">
                            <p:stCondLst>
                              <p:cond delay="500"/>
                            </p:stCondLst>
                            <p:childTnLst>
                              <p:par>
                                <p:cTn id="31" presetID="31"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 calcmode="lin" valueType="num">
                                      <p:cBhvr>
                                        <p:cTn id="35" dur="500" fill="hold"/>
                                        <p:tgtEl>
                                          <p:spTgt spid="13"/>
                                        </p:tgtEl>
                                        <p:attrNameLst>
                                          <p:attrName>style.rotation</p:attrName>
                                        </p:attrNameLst>
                                      </p:cBhvr>
                                      <p:tavLst>
                                        <p:tav tm="0">
                                          <p:val>
                                            <p:fltVal val="90"/>
                                          </p:val>
                                        </p:tav>
                                        <p:tav tm="100000">
                                          <p:val>
                                            <p:fltVal val="0"/>
                                          </p:val>
                                        </p:tav>
                                      </p:tavLst>
                                    </p:anim>
                                    <p:animEffect transition="in" filter="fade">
                                      <p:cBhvr>
                                        <p:cTn id="36" dur="500"/>
                                        <p:tgtEl>
                                          <p:spTgt spid="13"/>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right)">
                                      <p:cBhvr>
                                        <p:cTn id="40" dur="500"/>
                                        <p:tgtEl>
                                          <p:spTgt spid="37"/>
                                        </p:tgtEl>
                                      </p:cBhvr>
                                    </p:animEffect>
                                  </p:childTnLst>
                                </p:cTn>
                              </p:par>
                            </p:childTnLst>
                          </p:cTn>
                        </p:par>
                        <p:par>
                          <p:cTn id="41" fill="hold">
                            <p:stCondLst>
                              <p:cond delay="1500"/>
                            </p:stCondLst>
                            <p:childTnLst>
                              <p:par>
                                <p:cTn id="42" presetID="47" presetClass="entr" presetSubtype="0"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anim calcmode="lin" valueType="num">
                                      <p:cBhvr>
                                        <p:cTn id="45" dur="500" fill="hold"/>
                                        <p:tgtEl>
                                          <p:spTgt spid="45"/>
                                        </p:tgtEl>
                                        <p:attrNameLst>
                                          <p:attrName>ppt_x</p:attrName>
                                        </p:attrNameLst>
                                      </p:cBhvr>
                                      <p:tavLst>
                                        <p:tav tm="0">
                                          <p:val>
                                            <p:strVal val="#ppt_x"/>
                                          </p:val>
                                        </p:tav>
                                        <p:tav tm="100000">
                                          <p:val>
                                            <p:strVal val="#ppt_x"/>
                                          </p:val>
                                        </p:tav>
                                      </p:tavLst>
                                    </p:anim>
                                    <p:anim calcmode="lin" valueType="num">
                                      <p:cBhvr>
                                        <p:cTn id="46" dur="500" fill="hold"/>
                                        <p:tgtEl>
                                          <p:spTgt spid="45"/>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22" presetClass="entr" presetSubtype="4"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down)">
                                      <p:cBhvr>
                                        <p:cTn id="50" dur="500"/>
                                        <p:tgtEl>
                                          <p:spTgt spid="71"/>
                                        </p:tgtEl>
                                      </p:cBhvr>
                                    </p:animEffect>
                                  </p:childTnLst>
                                </p:cTn>
                              </p:par>
                            </p:childTnLst>
                          </p:cTn>
                        </p:par>
                        <p:par>
                          <p:cTn id="51" fill="hold">
                            <p:stCondLst>
                              <p:cond delay="2500"/>
                            </p:stCondLst>
                            <p:childTnLst>
                              <p:par>
                                <p:cTn id="52" presetID="47" presetClass="entr" presetSubtype="0" fill="hold" grpId="0"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anim calcmode="lin" valueType="num">
                                      <p:cBhvr>
                                        <p:cTn id="55" dur="500" fill="hold"/>
                                        <p:tgtEl>
                                          <p:spTgt spid="73"/>
                                        </p:tgtEl>
                                        <p:attrNameLst>
                                          <p:attrName>ppt_x</p:attrName>
                                        </p:attrNameLst>
                                      </p:cBhvr>
                                      <p:tavLst>
                                        <p:tav tm="0">
                                          <p:val>
                                            <p:strVal val="#ppt_x"/>
                                          </p:val>
                                        </p:tav>
                                        <p:tav tm="100000">
                                          <p:val>
                                            <p:strVal val="#ppt_x"/>
                                          </p:val>
                                        </p:tav>
                                      </p:tavLst>
                                    </p:anim>
                                    <p:anim calcmode="lin" valueType="num">
                                      <p:cBhvr>
                                        <p:cTn id="56" dur="500" fill="hold"/>
                                        <p:tgtEl>
                                          <p:spTgt spid="73"/>
                                        </p:tgtEl>
                                        <p:attrNameLst>
                                          <p:attrName>ppt_y</p:attrName>
                                        </p:attrNameLst>
                                      </p:cBhvr>
                                      <p:tavLst>
                                        <p:tav tm="0">
                                          <p:val>
                                            <p:strVal val="#ppt_y-.1"/>
                                          </p:val>
                                        </p:tav>
                                        <p:tav tm="100000">
                                          <p:val>
                                            <p:strVal val="#ppt_y"/>
                                          </p:val>
                                        </p:tav>
                                      </p:tavLst>
                                    </p:anim>
                                  </p:childTnLst>
                                </p:cTn>
                              </p:par>
                            </p:childTnLst>
                          </p:cTn>
                        </p:par>
                        <p:par>
                          <p:cTn id="57" fill="hold">
                            <p:stCondLst>
                              <p:cond delay="3000"/>
                            </p:stCondLst>
                            <p:childTnLst>
                              <p:par>
                                <p:cTn id="58" presetID="22" presetClass="entr" presetSubtype="4" fill="hold" nodeType="after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wipe(down)">
                                      <p:cBhvr>
                                        <p:cTn id="60" dur="500"/>
                                        <p:tgtEl>
                                          <p:spTgt spid="75"/>
                                        </p:tgtEl>
                                      </p:cBhvr>
                                    </p:animEffect>
                                  </p:childTnLst>
                                </p:cTn>
                              </p:par>
                            </p:childTnLst>
                          </p:cTn>
                        </p:par>
                        <p:par>
                          <p:cTn id="61" fill="hold">
                            <p:stCondLst>
                              <p:cond delay="3500"/>
                            </p:stCondLst>
                            <p:childTnLst>
                              <p:par>
                                <p:cTn id="62" presetID="47" presetClass="entr" presetSubtype="0" fill="hold" grpId="0" nodeType="after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anim calcmode="lin" valueType="num">
                                      <p:cBhvr>
                                        <p:cTn id="65" dur="500" fill="hold"/>
                                        <p:tgtEl>
                                          <p:spTgt spid="77"/>
                                        </p:tgtEl>
                                        <p:attrNameLst>
                                          <p:attrName>ppt_x</p:attrName>
                                        </p:attrNameLst>
                                      </p:cBhvr>
                                      <p:tavLst>
                                        <p:tav tm="0">
                                          <p:val>
                                            <p:strVal val="#ppt_x"/>
                                          </p:val>
                                        </p:tav>
                                        <p:tav tm="100000">
                                          <p:val>
                                            <p:strVal val="#ppt_x"/>
                                          </p:val>
                                        </p:tav>
                                      </p:tavLst>
                                    </p:anim>
                                    <p:anim calcmode="lin" valueType="num">
                                      <p:cBhvr>
                                        <p:cTn id="66" dur="5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8" grpId="0" animBg="1"/>
      <p:bldP spid="109" grpId="0" animBg="1"/>
      <p:bldP spid="110" grpId="0" animBg="1"/>
      <p:bldP spid="45" grpId="0" animBg="1"/>
      <p:bldP spid="73" grpId="0" animBg="1"/>
      <p:bldP spid="7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国家统计局</a:t>
            </a:r>
            <a:endParaRPr lang="zh-CN" altLang="en-US" dirty="0"/>
          </a:p>
        </p:txBody>
      </p:sp>
      <p:sp>
        <p:nvSpPr>
          <p:cNvPr id="3" name="内容占位符 2"/>
          <p:cNvSpPr>
            <a:spLocks noGrp="1"/>
          </p:cNvSpPr>
          <p:nvPr>
            <p:ph idx="1"/>
          </p:nvPr>
        </p:nvSpPr>
        <p:spPr>
          <a:xfrm>
            <a:off x="732367" y="1600201"/>
            <a:ext cx="10723035" cy="5109518"/>
          </a:xfrm>
        </p:spPr>
        <p:txBody>
          <a:bodyPr>
            <a:noAutofit/>
          </a:bodyPr>
          <a:lstStyle/>
          <a:p>
            <a:pPr>
              <a:spcBef>
                <a:spcPts val="600"/>
              </a:spcBef>
            </a:pPr>
            <a:r>
              <a:rPr lang="en-US" altLang="zh-CN" b="1" dirty="0"/>
              <a:t>2016</a:t>
            </a:r>
            <a:r>
              <a:rPr lang="zh-CN" altLang="en-US" b="1" dirty="0"/>
              <a:t>、</a:t>
            </a:r>
            <a:r>
              <a:rPr lang="en-US" altLang="zh-CN" b="1" dirty="0"/>
              <a:t>2017</a:t>
            </a:r>
            <a:r>
              <a:rPr lang="zh-CN" altLang="en-US" b="1" dirty="0"/>
              <a:t>、</a:t>
            </a:r>
            <a:r>
              <a:rPr lang="en-US" altLang="zh-CN" b="1" dirty="0"/>
              <a:t>2018</a:t>
            </a:r>
            <a:r>
              <a:rPr lang="zh-CN" altLang="en-US" b="1" dirty="0"/>
              <a:t>年</a:t>
            </a:r>
            <a:r>
              <a:rPr lang="zh-CN" altLang="en-US" b="1" dirty="0" smtClean="0"/>
              <a:t>，</a:t>
            </a:r>
            <a:r>
              <a:rPr lang="en-US" altLang="zh-CN" b="1" dirty="0" smtClean="0"/>
              <a:t>2019</a:t>
            </a:r>
            <a:r>
              <a:rPr lang="zh-CN" altLang="en-US" b="1" dirty="0" smtClean="0"/>
              <a:t>年中国</a:t>
            </a:r>
            <a:r>
              <a:rPr lang="zh-CN" altLang="en-US" b="1" dirty="0"/>
              <a:t>经济总量连续跨越</a:t>
            </a:r>
            <a:r>
              <a:rPr lang="en-US" altLang="zh-CN" b="1" dirty="0"/>
              <a:t>70</a:t>
            </a:r>
            <a:r>
              <a:rPr lang="zh-CN" altLang="en-US" b="1" dirty="0"/>
              <a:t>万亿元、</a:t>
            </a:r>
            <a:r>
              <a:rPr lang="en-US" altLang="zh-CN" b="1" dirty="0"/>
              <a:t>80</a:t>
            </a:r>
            <a:r>
              <a:rPr lang="zh-CN" altLang="en-US" b="1" dirty="0"/>
              <a:t>万亿</a:t>
            </a:r>
            <a:r>
              <a:rPr lang="zh-CN" altLang="en-US" b="1" dirty="0" smtClean="0"/>
              <a:t>元、</a:t>
            </a:r>
            <a:r>
              <a:rPr lang="en-US" altLang="zh-CN" b="1" dirty="0" smtClean="0"/>
              <a:t>90</a:t>
            </a:r>
            <a:r>
              <a:rPr lang="zh-CN" altLang="en-US" b="1" dirty="0"/>
              <a:t>万亿</a:t>
            </a:r>
            <a:r>
              <a:rPr lang="zh-CN" altLang="en-US" b="1" dirty="0" smtClean="0"/>
              <a:t>元和近</a:t>
            </a:r>
            <a:r>
              <a:rPr lang="en-US" altLang="zh-CN" b="1" dirty="0" smtClean="0"/>
              <a:t>100</a:t>
            </a:r>
            <a:r>
              <a:rPr lang="zh-CN" altLang="en-US" b="1" dirty="0" smtClean="0"/>
              <a:t>万亿元大关</a:t>
            </a:r>
            <a:r>
              <a:rPr lang="zh-CN" altLang="en-US" b="1" dirty="0"/>
              <a:t>，</a:t>
            </a:r>
            <a:r>
              <a:rPr lang="en-US" altLang="zh-CN" b="1" dirty="0" smtClean="0"/>
              <a:t>2019</a:t>
            </a:r>
            <a:r>
              <a:rPr lang="zh-CN" altLang="en-US" b="1" dirty="0" smtClean="0"/>
              <a:t>年</a:t>
            </a:r>
            <a:r>
              <a:rPr lang="zh-CN" altLang="en-US" b="1" dirty="0"/>
              <a:t>达到</a:t>
            </a:r>
            <a:r>
              <a:rPr lang="en-US" altLang="zh-CN" b="1" dirty="0" smtClean="0"/>
              <a:t>990865</a:t>
            </a:r>
            <a:r>
              <a:rPr lang="zh-CN" altLang="en-US" b="1" dirty="0" smtClean="0"/>
              <a:t>亿</a:t>
            </a:r>
            <a:r>
              <a:rPr lang="zh-CN" altLang="en-US" b="1" dirty="0"/>
              <a:t>元，占世界经济的</a:t>
            </a:r>
            <a:r>
              <a:rPr lang="zh-CN" altLang="en-US" b="1" dirty="0" smtClean="0"/>
              <a:t>比重</a:t>
            </a:r>
            <a:r>
              <a:rPr lang="en-US" altLang="zh-CN" b="1" dirty="0" smtClean="0"/>
              <a:t>16%</a:t>
            </a:r>
            <a:r>
              <a:rPr lang="zh-CN" altLang="en-US" b="1" dirty="0" smtClean="0"/>
              <a:t>以上。</a:t>
            </a:r>
            <a:endParaRPr lang="en-US" altLang="zh-CN" b="1" dirty="0" smtClean="0"/>
          </a:p>
          <a:p>
            <a:pPr>
              <a:spcBef>
                <a:spcPts val="600"/>
              </a:spcBef>
            </a:pPr>
            <a:r>
              <a:rPr lang="en-US" altLang="zh-CN" b="1" dirty="0" smtClean="0"/>
              <a:t>2020</a:t>
            </a:r>
            <a:r>
              <a:rPr lang="zh-CN" altLang="en-US" b="1" dirty="0"/>
              <a:t>年中国</a:t>
            </a:r>
            <a:r>
              <a:rPr lang="en-US" altLang="zh-CN" b="1" dirty="0"/>
              <a:t>GDP1015986</a:t>
            </a:r>
            <a:r>
              <a:rPr lang="zh-CN" altLang="en-US" b="1" dirty="0"/>
              <a:t>亿元</a:t>
            </a:r>
            <a:r>
              <a:rPr lang="zh-CN" altLang="en-US" b="1" dirty="0" smtClean="0"/>
              <a:t>，</a:t>
            </a:r>
            <a:r>
              <a:rPr lang="zh-CN" altLang="en-US" b="1" dirty="0"/>
              <a:t>比</a:t>
            </a:r>
            <a:r>
              <a:rPr lang="zh-CN" altLang="en-US" b="1" dirty="0" smtClean="0"/>
              <a:t>上年</a:t>
            </a:r>
            <a:r>
              <a:rPr lang="zh-CN" altLang="en-US" b="1" dirty="0"/>
              <a:t>增长</a:t>
            </a:r>
            <a:r>
              <a:rPr lang="en-US" altLang="zh-CN" b="1" dirty="0"/>
              <a:t>2.3%;</a:t>
            </a:r>
            <a:r>
              <a:rPr lang="zh-CN" altLang="en-US" b="1" dirty="0"/>
              <a:t>人均</a:t>
            </a:r>
            <a:r>
              <a:rPr lang="en-US" altLang="zh-CN" b="1" dirty="0"/>
              <a:t>GDP72447</a:t>
            </a:r>
            <a:r>
              <a:rPr lang="zh-CN" altLang="en-US" b="1" dirty="0"/>
              <a:t>元，比上年增长</a:t>
            </a:r>
            <a:r>
              <a:rPr lang="en-US" altLang="zh-CN" b="1" dirty="0"/>
              <a:t>2.0%</a:t>
            </a:r>
            <a:r>
              <a:rPr lang="zh-CN" altLang="en-US" b="1" dirty="0" smtClean="0"/>
              <a:t>。</a:t>
            </a:r>
            <a:endParaRPr lang="en-US" altLang="zh-CN" b="1" dirty="0" smtClean="0"/>
          </a:p>
          <a:p>
            <a:pPr>
              <a:spcBef>
                <a:spcPts val="600"/>
              </a:spcBef>
            </a:pPr>
            <a:r>
              <a:rPr lang="en-US" altLang="zh-CN" b="1" dirty="0"/>
              <a:t>2021</a:t>
            </a:r>
            <a:r>
              <a:rPr lang="zh-CN" altLang="en-US" b="1" dirty="0"/>
              <a:t>年</a:t>
            </a:r>
            <a:r>
              <a:rPr lang="zh-CN" altLang="en-US" b="1" dirty="0" smtClean="0"/>
              <a:t>，中国</a:t>
            </a:r>
            <a:r>
              <a:rPr lang="zh-CN" altLang="en-US" b="1" dirty="0"/>
              <a:t>国内生产总值比上年增长</a:t>
            </a:r>
            <a:r>
              <a:rPr lang="en-US" altLang="zh-CN" b="1" dirty="0"/>
              <a:t>8.1%</a:t>
            </a:r>
            <a:r>
              <a:rPr lang="zh-CN" altLang="en-US" b="1" dirty="0"/>
              <a:t>，经济增速在全球主要经济体中名列前茅；经济总量达</a:t>
            </a:r>
            <a:r>
              <a:rPr lang="en-US" altLang="zh-CN" b="1" dirty="0"/>
              <a:t>114.4</a:t>
            </a:r>
            <a:r>
              <a:rPr lang="zh-CN" altLang="en-US" b="1" dirty="0"/>
              <a:t>万亿</a:t>
            </a:r>
            <a:r>
              <a:rPr lang="zh-CN" altLang="en-US" b="1" dirty="0" smtClean="0"/>
              <a:t>元。</a:t>
            </a:r>
            <a:endParaRPr lang="en-US" altLang="zh-CN" b="1" dirty="0" smtClean="0"/>
          </a:p>
          <a:p>
            <a:pPr>
              <a:spcBef>
                <a:spcPts val="600"/>
              </a:spcBef>
            </a:pPr>
            <a:r>
              <a:rPr lang="en-US" altLang="zh-CN" b="1" dirty="0"/>
              <a:t>2022</a:t>
            </a:r>
            <a:r>
              <a:rPr lang="zh-CN" altLang="en-US" b="1" dirty="0"/>
              <a:t>年，全年</a:t>
            </a:r>
            <a:r>
              <a:rPr lang="zh-CN" altLang="en-US" b="1" dirty="0"/>
              <a:t>国内生产总值</a:t>
            </a:r>
            <a:r>
              <a:rPr lang="en-US" altLang="zh-CN" b="1" dirty="0"/>
              <a:t>1210207</a:t>
            </a:r>
            <a:r>
              <a:rPr lang="zh-CN" altLang="en-US" b="1" dirty="0"/>
              <a:t>亿元，比上年增长</a:t>
            </a:r>
            <a:r>
              <a:rPr lang="en-US" altLang="zh-CN" b="1" dirty="0"/>
              <a:t>3.0</a:t>
            </a:r>
            <a:r>
              <a:rPr lang="en-US" altLang="zh-CN" b="1" dirty="0"/>
              <a:t>%</a:t>
            </a:r>
            <a:r>
              <a:rPr lang="zh-CN" altLang="en-US" b="1" dirty="0"/>
              <a:t>，</a:t>
            </a:r>
            <a:r>
              <a:rPr lang="zh-CN" altLang="en-US" b="1" dirty="0"/>
              <a:t>全年人均国内生产总值</a:t>
            </a:r>
            <a:r>
              <a:rPr lang="en-US" altLang="zh-CN" b="1" dirty="0"/>
              <a:t>85698</a:t>
            </a:r>
            <a:r>
              <a:rPr lang="zh-CN" altLang="en-US" b="1" dirty="0" smtClean="0"/>
              <a:t>元</a:t>
            </a:r>
            <a:endParaRPr lang="en-US" altLang="zh-CN" b="1" dirty="0" smtClean="0"/>
          </a:p>
        </p:txBody>
      </p:sp>
    </p:spTree>
    <p:extLst>
      <p:ext uri="{BB962C8B-B14F-4D97-AF65-F5344CB8AC3E}">
        <p14:creationId xmlns:p14="http://schemas.microsoft.com/office/powerpoint/2010/main" val="31346154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中国经济成就及其对世界经济的</a:t>
            </a:r>
            <a:r>
              <a:rPr lang="zh-CN" altLang="en-US" sz="4400" kern="1200" dirty="0" smtClean="0">
                <a:solidFill>
                  <a:schemeClr val="tx1"/>
                </a:solidFill>
                <a:effectLst/>
                <a:latin typeface="+mj-lt"/>
                <a:ea typeface="+mj-ea"/>
                <a:cs typeface="+mj-cs"/>
              </a:rPr>
              <a:t>贡献（</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4238625" y="1600201"/>
            <a:ext cx="7216777" cy="5083174"/>
          </a:xfrm>
        </p:spPr>
        <p:txBody>
          <a:bodyPr/>
          <a:lstStyle/>
          <a:p>
            <a:r>
              <a:rPr lang="zh-CN" altLang="en-US" sz="2800" b="1" dirty="0" smtClean="0">
                <a:solidFill>
                  <a:schemeClr val="tx1"/>
                </a:solidFill>
              </a:rPr>
              <a:t>中国经济发展对世界经济的贡献</a:t>
            </a:r>
            <a:endParaRPr lang="en-US" altLang="zh-CN" sz="2800" b="1" dirty="0" smtClean="0">
              <a:solidFill>
                <a:schemeClr val="tx1"/>
              </a:solidFill>
            </a:endParaRPr>
          </a:p>
          <a:p>
            <a:pPr lvl="1"/>
            <a:r>
              <a:rPr lang="zh-CN" altLang="en-US" dirty="0" smtClean="0"/>
              <a:t>当代中国已经从国际体系的参与者转变为公共产品的提供者和变革的“发动机”</a:t>
            </a:r>
            <a:endParaRPr lang="en-US" altLang="zh-CN" dirty="0" smtClean="0"/>
          </a:p>
          <a:p>
            <a:pPr lvl="1"/>
            <a:r>
              <a:rPr lang="zh-CN" altLang="en-US" dirty="0" smtClean="0"/>
              <a:t>今天的中国对世界经济的贡献率，超过美国、欧元区和日本贡献率的总和，位居世界第一，成为世界经济的“定盘星”和“压舱石”</a:t>
            </a:r>
            <a:endParaRPr lang="en-US" altLang="zh-CN" dirty="0" smtClean="0"/>
          </a:p>
          <a:p>
            <a:pPr lvl="1"/>
            <a:r>
              <a:rPr lang="zh-CN" altLang="en-US" dirty="0" smtClean="0"/>
              <a:t>中国为发达国家提供大量商品，也拉动了许多发展中国家的产业发展</a:t>
            </a:r>
            <a:endParaRPr lang="en-US" altLang="zh-CN" dirty="0" smtClean="0"/>
          </a:p>
          <a:p>
            <a:pPr lvl="1"/>
            <a:r>
              <a:rPr lang="zh-CN" altLang="en-US" dirty="0" smtClean="0"/>
              <a:t>中国在实现自身发展的同时，为全球经济带来更多机遇，共同开辟世界经济发展的新航程</a:t>
            </a:r>
            <a:endParaRPr lang="en-US" altLang="zh-CN" dirty="0" smtClean="0"/>
          </a:p>
        </p:txBody>
      </p:sp>
      <p:grpSp>
        <p:nvGrpSpPr>
          <p:cNvPr id="4" name="组合 2"/>
          <p:cNvGrpSpPr/>
          <p:nvPr/>
        </p:nvGrpSpPr>
        <p:grpSpPr>
          <a:xfrm>
            <a:off x="783445" y="1973411"/>
            <a:ext cx="3345513" cy="3010962"/>
            <a:chOff x="675976" y="1235930"/>
            <a:chExt cx="2509135" cy="2509135"/>
          </a:xfrm>
        </p:grpSpPr>
        <p:sp>
          <p:nvSpPr>
            <p:cNvPr id="5" name="等腰三角形 4">
              <a:hlinkClick r:id="rId2"/>
            </p:cNvPr>
            <p:cNvSpPr/>
            <p:nvPr/>
          </p:nvSpPr>
          <p:spPr>
            <a:xfrm>
              <a:off x="675976" y="1235930"/>
              <a:ext cx="2509135" cy="2509135"/>
            </a:xfrm>
            <a:prstGeom prst="triangle">
              <a:avLst/>
            </a:prstGeom>
            <a:solidFill>
              <a:schemeClr val="tx2">
                <a:lumMod val="75000"/>
              </a:schemeClr>
            </a:solidFill>
            <a:ln w="1270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ea typeface="微软雅黑"/>
              </a:endParaRPr>
            </a:p>
          </p:txBody>
        </p:sp>
        <p:sp>
          <p:nvSpPr>
            <p:cNvPr id="6" name="Freeform 37">
              <a:hlinkClick r:id="rId2"/>
            </p:cNvPr>
            <p:cNvSpPr>
              <a:spLocks/>
            </p:cNvSpPr>
            <p:nvPr/>
          </p:nvSpPr>
          <p:spPr bwMode="auto">
            <a:xfrm rot="20458948">
              <a:off x="1329943" y="2344872"/>
              <a:ext cx="934171" cy="547860"/>
            </a:xfrm>
            <a:custGeom>
              <a:avLst/>
              <a:gdLst>
                <a:gd name="T0" fmla="*/ 399 w 399"/>
                <a:gd name="T1" fmla="*/ 0 h 234"/>
                <a:gd name="T2" fmla="*/ 286 w 399"/>
                <a:gd name="T3" fmla="*/ 0 h 234"/>
                <a:gd name="T4" fmla="*/ 334 w 399"/>
                <a:gd name="T5" fmla="*/ 46 h 234"/>
                <a:gd name="T6" fmla="*/ 212 w 399"/>
                <a:gd name="T7" fmla="*/ 152 h 234"/>
                <a:gd name="T8" fmla="*/ 130 w 399"/>
                <a:gd name="T9" fmla="*/ 82 h 234"/>
                <a:gd name="T10" fmla="*/ 0 w 399"/>
                <a:gd name="T11" fmla="*/ 188 h 234"/>
                <a:gd name="T12" fmla="*/ 0 w 399"/>
                <a:gd name="T13" fmla="*/ 234 h 234"/>
                <a:gd name="T14" fmla="*/ 130 w 399"/>
                <a:gd name="T15" fmla="*/ 128 h 234"/>
                <a:gd name="T16" fmla="*/ 212 w 399"/>
                <a:gd name="T17" fmla="*/ 198 h 234"/>
                <a:gd name="T18" fmla="*/ 358 w 399"/>
                <a:gd name="T19" fmla="*/ 73 h 234"/>
                <a:gd name="T20" fmla="*/ 399 w 399"/>
                <a:gd name="T21" fmla="*/ 111 h 234"/>
                <a:gd name="T22" fmla="*/ 399 w 399"/>
                <a:gd name="T2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9" h="234">
                  <a:moveTo>
                    <a:pt x="399" y="0"/>
                  </a:moveTo>
                  <a:lnTo>
                    <a:pt x="286" y="0"/>
                  </a:lnTo>
                  <a:lnTo>
                    <a:pt x="334" y="46"/>
                  </a:lnTo>
                  <a:lnTo>
                    <a:pt x="212" y="152"/>
                  </a:lnTo>
                  <a:lnTo>
                    <a:pt x="130" y="82"/>
                  </a:lnTo>
                  <a:lnTo>
                    <a:pt x="0" y="188"/>
                  </a:lnTo>
                  <a:lnTo>
                    <a:pt x="0" y="234"/>
                  </a:lnTo>
                  <a:lnTo>
                    <a:pt x="130" y="128"/>
                  </a:lnTo>
                  <a:lnTo>
                    <a:pt x="212" y="198"/>
                  </a:lnTo>
                  <a:lnTo>
                    <a:pt x="358" y="73"/>
                  </a:lnTo>
                  <a:lnTo>
                    <a:pt x="399" y="111"/>
                  </a:lnTo>
                  <a:lnTo>
                    <a:pt x="399" y="0"/>
                  </a:ln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pPr defTabSz="878985"/>
              <a:endParaRPr lang="zh-CN" altLang="en-US" sz="1500">
                <a:solidFill>
                  <a:prstClr val="white"/>
                </a:solidFill>
              </a:endParaRPr>
            </a:p>
          </p:txBody>
        </p:sp>
      </p:grpSp>
    </p:spTree>
    <p:extLst>
      <p:ext uri="{BB962C8B-B14F-4D97-AF65-F5344CB8AC3E}">
        <p14:creationId xmlns:p14="http://schemas.microsoft.com/office/powerpoint/2010/main" val="18302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中国经济成就及其对世界经济的</a:t>
            </a:r>
            <a:r>
              <a:rPr lang="zh-CN" altLang="en-US" sz="4400" kern="1200" dirty="0" smtClean="0">
                <a:solidFill>
                  <a:schemeClr val="tx1"/>
                </a:solidFill>
                <a:effectLst/>
                <a:latin typeface="+mj-lt"/>
                <a:ea typeface="+mj-ea"/>
                <a:cs typeface="+mj-cs"/>
              </a:rPr>
              <a:t>贡献（</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732367" y="1600200"/>
            <a:ext cx="7522633" cy="4908549"/>
          </a:xfrm>
        </p:spPr>
        <p:txBody>
          <a:bodyPr/>
          <a:lstStyle/>
          <a:p>
            <a:r>
              <a:rPr lang="zh-CN" altLang="en-US" sz="2800" b="1" dirty="0" smtClean="0">
                <a:solidFill>
                  <a:schemeClr val="tx1"/>
                </a:solidFill>
              </a:rPr>
              <a:t>新时代中国经济发展的宏伟目标</a:t>
            </a:r>
            <a:endParaRPr lang="en-US" altLang="zh-CN" sz="2800" b="1" dirty="0" smtClean="0">
              <a:solidFill>
                <a:schemeClr val="tx1"/>
              </a:solidFill>
            </a:endParaRPr>
          </a:p>
          <a:p>
            <a:pPr lvl="1"/>
            <a:r>
              <a:rPr lang="zh-CN" altLang="en-US" sz="2400" b="1" dirty="0" smtClean="0">
                <a:solidFill>
                  <a:schemeClr val="tx1"/>
                </a:solidFill>
              </a:rPr>
              <a:t>新的顶层设计</a:t>
            </a:r>
            <a:r>
              <a:rPr lang="zh-CN" altLang="en-US" b="1" dirty="0" smtClean="0"/>
              <a:t>：</a:t>
            </a:r>
            <a:r>
              <a:rPr lang="zh-CN" altLang="en-US" dirty="0" smtClean="0"/>
              <a:t>分两步走，在本世纪中叶建成社会主义现代化强国</a:t>
            </a:r>
            <a:endParaRPr lang="en-US" altLang="zh-CN" dirty="0" smtClean="0"/>
          </a:p>
          <a:p>
            <a:pPr lvl="1"/>
            <a:r>
              <a:rPr lang="zh-CN" altLang="en-US" sz="2400" b="1" dirty="0" smtClean="0">
                <a:solidFill>
                  <a:schemeClr val="tx1"/>
                </a:solidFill>
              </a:rPr>
              <a:t>困难与挑战</a:t>
            </a:r>
            <a:endParaRPr lang="en-US" altLang="zh-CN" sz="2400" b="1" dirty="0" smtClean="0">
              <a:solidFill>
                <a:schemeClr val="tx1"/>
              </a:solidFill>
            </a:endParaRPr>
          </a:p>
          <a:p>
            <a:pPr lvl="2"/>
            <a:r>
              <a:rPr lang="zh-CN" altLang="en-US" dirty="0" smtClean="0"/>
              <a:t>发展不平衡不充分；发展质量和效率不高，创新能力不强，实体经济有待提高，生态环境保护任重道远，民生领域短板多，</a:t>
            </a:r>
            <a:r>
              <a:rPr lang="zh-CN" altLang="en-US" dirty="0" smtClean="0">
                <a:solidFill>
                  <a:srgbClr val="FF0000"/>
                </a:solidFill>
              </a:rPr>
              <a:t>乡村振兴</a:t>
            </a:r>
            <a:r>
              <a:rPr lang="zh-CN" altLang="en-US" dirty="0" smtClean="0"/>
              <a:t>任务艰巨，城乡区域发展和收入分配差距较大，群众就业、教育、医疗、住房、养老等难题不少</a:t>
            </a:r>
            <a:endParaRPr lang="en-US" altLang="zh-CN" dirty="0" smtClean="0"/>
          </a:p>
          <a:p>
            <a:pPr lvl="2"/>
            <a:r>
              <a:rPr lang="zh-CN" altLang="en-US" dirty="0" smtClean="0"/>
              <a:t>解决这些问题，归根到底要靠经济发展</a:t>
            </a:r>
            <a:endParaRPr lang="en-US" altLang="zh-CN" dirty="0" smtClean="0"/>
          </a:p>
          <a:p>
            <a:pPr lvl="2"/>
            <a:r>
              <a:rPr lang="zh-CN" altLang="en-US" dirty="0" smtClean="0"/>
              <a:t>中国解决这些问题，实现新的更大发展，本身就是对世界经济作出的重大贡献</a:t>
            </a:r>
            <a:endParaRPr lang="en-US" altLang="zh-CN" dirty="0" smtClean="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2681" y="3730840"/>
            <a:ext cx="4059057" cy="312716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07659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坚持以新发展理念为</a:t>
            </a:r>
            <a:r>
              <a:rPr lang="zh-CN" altLang="en-US" sz="4400" kern="1200" dirty="0" smtClean="0">
                <a:solidFill>
                  <a:schemeClr val="tx1"/>
                </a:solidFill>
                <a:effectLst/>
                <a:latin typeface="+mj-lt"/>
                <a:ea typeface="+mj-ea"/>
                <a:cs typeface="+mj-cs"/>
              </a:rPr>
              <a:t>指引（</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lstStyle/>
          <a:p>
            <a:r>
              <a:rPr lang="zh-CN" altLang="en-US" sz="2800" b="1" dirty="0" smtClean="0">
                <a:solidFill>
                  <a:schemeClr val="tx1"/>
                </a:solidFill>
              </a:rPr>
              <a:t>新发展理念是引领中国发展全局深刻变革的科学指引</a:t>
            </a:r>
            <a:endParaRPr lang="en-US" altLang="zh-CN" sz="2800" b="1" dirty="0" smtClean="0">
              <a:solidFill>
                <a:schemeClr val="tx1"/>
              </a:solidFill>
            </a:endParaRPr>
          </a:p>
          <a:p>
            <a:pPr lvl="1"/>
            <a:r>
              <a:rPr lang="zh-CN" altLang="en-US" dirty="0" smtClean="0"/>
              <a:t>发展理念是否对头，从根本上决定发展的成效乃至成败</a:t>
            </a:r>
            <a:endParaRPr lang="en-US" altLang="zh-CN" dirty="0" smtClean="0"/>
          </a:p>
          <a:p>
            <a:pPr lvl="1"/>
            <a:r>
              <a:rPr lang="zh-CN" altLang="en-US" dirty="0" smtClean="0"/>
              <a:t>创新、协调、绿色、开放、共享的新发展理念为实现更高质量、更有效率、更加公平、更可持续发展，引领中国发展全局深刻变革提供科学指引</a:t>
            </a:r>
            <a:endParaRPr lang="en-US" altLang="zh-CN" dirty="0" smtClean="0"/>
          </a:p>
          <a:p>
            <a:pPr lvl="1"/>
            <a:r>
              <a:rPr lang="zh-CN" altLang="en-US" b="1" dirty="0" smtClean="0">
                <a:solidFill>
                  <a:schemeClr val="tx1"/>
                </a:solidFill>
              </a:rPr>
              <a:t>新发展理念是对马克思主义经济发展理论的又一次重大创新</a:t>
            </a:r>
            <a:endParaRPr lang="en-US" altLang="zh-CN" b="1" dirty="0" smtClean="0">
              <a:solidFill>
                <a:schemeClr val="tx1"/>
              </a:solidFill>
            </a:endParaRPr>
          </a:p>
          <a:p>
            <a:pPr lvl="2"/>
            <a:r>
              <a:rPr lang="zh-CN" altLang="en-US" dirty="0" smtClean="0"/>
              <a:t>从以经济建设为中心、发展是硬道理，到发展是党执政兴国的第一要务，到坚持全面协调可持续发展，到科学发展观，再到新发展理念，对经济社会发展规律认识不断深化</a:t>
            </a:r>
            <a:endParaRPr lang="en-US" altLang="zh-CN" dirty="0" smtClean="0"/>
          </a:p>
          <a:p>
            <a:pPr lvl="1"/>
            <a:r>
              <a:rPr lang="zh-CN" altLang="en-US" dirty="0" smtClean="0"/>
              <a:t>新发展理念建立在国内外发展经验和教训的借鉴反思的基础上</a:t>
            </a:r>
            <a:endParaRPr lang="en-US" altLang="zh-CN" dirty="0" smtClean="0"/>
          </a:p>
          <a:p>
            <a:pPr lvl="1"/>
            <a:r>
              <a:rPr lang="zh-CN" altLang="en-US" dirty="0" smtClean="0"/>
              <a:t>新发展理念是解决我国发展中的突出矛盾和问题的根本之策</a:t>
            </a:r>
            <a:endParaRPr lang="en-US" altLang="zh-CN" dirty="0" smtClean="0"/>
          </a:p>
        </p:txBody>
      </p:sp>
      <p:sp>
        <p:nvSpPr>
          <p:cNvPr id="4" name="矩形 5"/>
          <p:cNvSpPr/>
          <p:nvPr/>
        </p:nvSpPr>
        <p:spPr>
          <a:xfrm>
            <a:off x="9799288" y="0"/>
            <a:ext cx="2392712" cy="1389587"/>
          </a:xfrm>
          <a:custGeom>
            <a:avLst/>
            <a:gdLst/>
            <a:ahLst/>
            <a:cxnLst/>
            <a:rect l="l" t="t" r="r" b="b"/>
            <a:pathLst>
              <a:path w="2392712" h="1389587">
                <a:moveTo>
                  <a:pt x="504321" y="0"/>
                </a:moveTo>
                <a:lnTo>
                  <a:pt x="1600624" y="0"/>
                </a:lnTo>
                <a:lnTo>
                  <a:pt x="1855759" y="0"/>
                </a:lnTo>
                <a:lnTo>
                  <a:pt x="2392712" y="0"/>
                </a:lnTo>
                <a:lnTo>
                  <a:pt x="2392712" y="1389587"/>
                </a:lnTo>
                <a:lnTo>
                  <a:pt x="1855759" y="1389587"/>
                </a:lnTo>
                <a:lnTo>
                  <a:pt x="1600624" y="1389587"/>
                </a:lnTo>
                <a:lnTo>
                  <a:pt x="0" y="1389587"/>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3175">
            <a:solidFill>
              <a:srgbClr val="01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5"/>
          <p:cNvSpPr/>
          <p:nvPr/>
        </p:nvSpPr>
        <p:spPr>
          <a:xfrm flipH="1">
            <a:off x="0" y="5468413"/>
            <a:ext cx="2392712" cy="1389587"/>
          </a:xfrm>
          <a:custGeom>
            <a:avLst/>
            <a:gdLst/>
            <a:ahLst/>
            <a:cxnLst/>
            <a:rect l="l" t="t" r="r" b="b"/>
            <a:pathLst>
              <a:path w="2392712" h="1389587">
                <a:moveTo>
                  <a:pt x="504321" y="0"/>
                </a:moveTo>
                <a:lnTo>
                  <a:pt x="1600624" y="0"/>
                </a:lnTo>
                <a:lnTo>
                  <a:pt x="1855759" y="0"/>
                </a:lnTo>
                <a:lnTo>
                  <a:pt x="2392712" y="0"/>
                </a:lnTo>
                <a:lnTo>
                  <a:pt x="2392712" y="1389587"/>
                </a:lnTo>
                <a:lnTo>
                  <a:pt x="1855759" y="1389587"/>
                </a:lnTo>
                <a:lnTo>
                  <a:pt x="1600624" y="1389587"/>
                </a:lnTo>
                <a:lnTo>
                  <a:pt x="0" y="1389587"/>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w="3175">
            <a:solidFill>
              <a:srgbClr val="013B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86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0"/>
          <p:cNvGrpSpPr/>
          <p:nvPr/>
        </p:nvGrpSpPr>
        <p:grpSpPr>
          <a:xfrm flipH="1">
            <a:off x="0" y="4011174"/>
            <a:ext cx="1296091" cy="2526837"/>
            <a:chOff x="6598421" y="4121221"/>
            <a:chExt cx="1474828" cy="2876809"/>
          </a:xfrm>
          <a:solidFill>
            <a:srgbClr val="4B5773"/>
          </a:solidFill>
        </p:grpSpPr>
        <p:sp>
          <p:nvSpPr>
            <p:cNvPr id="5" name="Freeform 254"/>
            <p:cNvSpPr>
              <a:spLocks/>
            </p:cNvSpPr>
            <p:nvPr/>
          </p:nvSpPr>
          <p:spPr bwMode="auto">
            <a:xfrm flipH="1">
              <a:off x="7112037" y="4121221"/>
              <a:ext cx="735013" cy="352425"/>
            </a:xfrm>
            <a:custGeom>
              <a:avLst/>
              <a:gdLst>
                <a:gd name="T0" fmla="*/ 630 w 651"/>
                <a:gd name="T1" fmla="*/ 273 h 313"/>
                <a:gd name="T2" fmla="*/ 589 w 651"/>
                <a:gd name="T3" fmla="*/ 273 h 313"/>
                <a:gd name="T4" fmla="*/ 304 w 651"/>
                <a:gd name="T5" fmla="*/ 0 h 313"/>
                <a:gd name="T6" fmla="*/ 19 w 651"/>
                <a:gd name="T7" fmla="*/ 271 h 313"/>
                <a:gd name="T8" fmla="*/ 0 w 651"/>
                <a:gd name="T9" fmla="*/ 292 h 313"/>
                <a:gd name="T10" fmla="*/ 21 w 651"/>
                <a:gd name="T11" fmla="*/ 313 h 313"/>
                <a:gd name="T12" fmla="*/ 630 w 651"/>
                <a:gd name="T13" fmla="*/ 313 h 313"/>
                <a:gd name="T14" fmla="*/ 651 w 651"/>
                <a:gd name="T15" fmla="*/ 293 h 313"/>
                <a:gd name="T16" fmla="*/ 630 w 651"/>
                <a:gd name="T17" fmla="*/ 27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 h="313">
                  <a:moveTo>
                    <a:pt x="630" y="273"/>
                  </a:moveTo>
                  <a:cubicBezTo>
                    <a:pt x="589" y="273"/>
                    <a:pt x="589" y="273"/>
                    <a:pt x="589" y="273"/>
                  </a:cubicBezTo>
                  <a:cubicBezTo>
                    <a:pt x="578" y="113"/>
                    <a:pt x="454" y="0"/>
                    <a:pt x="304" y="0"/>
                  </a:cubicBezTo>
                  <a:cubicBezTo>
                    <a:pt x="153" y="0"/>
                    <a:pt x="30" y="116"/>
                    <a:pt x="19" y="271"/>
                  </a:cubicBezTo>
                  <a:cubicBezTo>
                    <a:pt x="9" y="272"/>
                    <a:pt x="0" y="281"/>
                    <a:pt x="0" y="292"/>
                  </a:cubicBezTo>
                  <a:cubicBezTo>
                    <a:pt x="0" y="303"/>
                    <a:pt x="10" y="313"/>
                    <a:pt x="21" y="313"/>
                  </a:cubicBezTo>
                  <a:cubicBezTo>
                    <a:pt x="630" y="313"/>
                    <a:pt x="630" y="313"/>
                    <a:pt x="630" y="313"/>
                  </a:cubicBezTo>
                  <a:cubicBezTo>
                    <a:pt x="642" y="313"/>
                    <a:pt x="651" y="304"/>
                    <a:pt x="651" y="293"/>
                  </a:cubicBezTo>
                  <a:cubicBezTo>
                    <a:pt x="651" y="282"/>
                    <a:pt x="642" y="273"/>
                    <a:pt x="630" y="2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latin typeface="Agency FB" panose="020B0503020202020204" pitchFamily="34" charset="0"/>
              </a:endParaRPr>
            </a:p>
          </p:txBody>
        </p:sp>
        <p:sp>
          <p:nvSpPr>
            <p:cNvPr id="6" name="Freeform 255"/>
            <p:cNvSpPr>
              <a:spLocks/>
            </p:cNvSpPr>
            <p:nvPr/>
          </p:nvSpPr>
          <p:spPr bwMode="auto">
            <a:xfrm flipH="1">
              <a:off x="6598421" y="4170929"/>
              <a:ext cx="1474828" cy="2827101"/>
            </a:xfrm>
            <a:custGeom>
              <a:avLst/>
              <a:gdLst>
                <a:gd name="T0" fmla="*/ 835 w 1488"/>
                <a:gd name="T1" fmla="*/ 717 h 2854"/>
                <a:gd name="T2" fmla="*/ 851 w 1488"/>
                <a:gd name="T3" fmla="*/ 708 h 2854"/>
                <a:gd name="T4" fmla="*/ 1249 w 1488"/>
                <a:gd name="T5" fmla="*/ 68 h 2854"/>
                <a:gd name="T6" fmla="*/ 1417 w 1488"/>
                <a:gd name="T7" fmla="*/ 36 h 2854"/>
                <a:gd name="T8" fmla="*/ 1451 w 1488"/>
                <a:gd name="T9" fmla="*/ 199 h 2854"/>
                <a:gd name="T10" fmla="*/ 890 w 1488"/>
                <a:gd name="T11" fmla="*/ 1074 h 2854"/>
                <a:gd name="T12" fmla="*/ 887 w 1488"/>
                <a:gd name="T13" fmla="*/ 1085 h 2854"/>
                <a:gd name="T14" fmla="*/ 887 w 1488"/>
                <a:gd name="T15" fmla="*/ 1839 h 2854"/>
                <a:gd name="T16" fmla="*/ 887 w 1488"/>
                <a:gd name="T17" fmla="*/ 1906 h 2854"/>
                <a:gd name="T18" fmla="*/ 887 w 1488"/>
                <a:gd name="T19" fmla="*/ 2723 h 2854"/>
                <a:gd name="T20" fmla="*/ 751 w 1488"/>
                <a:gd name="T21" fmla="*/ 2854 h 2854"/>
                <a:gd name="T22" fmla="*/ 749 w 1488"/>
                <a:gd name="T23" fmla="*/ 2854 h 2854"/>
                <a:gd name="T24" fmla="*/ 614 w 1488"/>
                <a:gd name="T25" fmla="*/ 2723 h 2854"/>
                <a:gd name="T26" fmla="*/ 614 w 1488"/>
                <a:gd name="T27" fmla="*/ 1925 h 2854"/>
                <a:gd name="T28" fmla="*/ 595 w 1488"/>
                <a:gd name="T29" fmla="*/ 1906 h 2854"/>
                <a:gd name="T30" fmla="*/ 576 w 1488"/>
                <a:gd name="T31" fmla="*/ 1906 h 2854"/>
                <a:gd name="T32" fmla="*/ 557 w 1488"/>
                <a:gd name="T33" fmla="*/ 1925 h 2854"/>
                <a:gd name="T34" fmla="*/ 557 w 1488"/>
                <a:gd name="T35" fmla="*/ 2723 h 2854"/>
                <a:gd name="T36" fmla="*/ 421 w 1488"/>
                <a:gd name="T37" fmla="*/ 2854 h 2854"/>
                <a:gd name="T38" fmla="*/ 419 w 1488"/>
                <a:gd name="T39" fmla="*/ 2854 h 2854"/>
                <a:gd name="T40" fmla="*/ 283 w 1488"/>
                <a:gd name="T41" fmla="*/ 2723 h 2854"/>
                <a:gd name="T42" fmla="*/ 283 w 1488"/>
                <a:gd name="T43" fmla="*/ 1906 h 2854"/>
                <a:gd name="T44" fmla="*/ 283 w 1488"/>
                <a:gd name="T45" fmla="*/ 1839 h 2854"/>
                <a:gd name="T46" fmla="*/ 283 w 1488"/>
                <a:gd name="T47" fmla="*/ 1103 h 2854"/>
                <a:gd name="T48" fmla="*/ 263 w 1488"/>
                <a:gd name="T49" fmla="*/ 1085 h 2854"/>
                <a:gd name="T50" fmla="*/ 263 w 1488"/>
                <a:gd name="T51" fmla="*/ 1085 h 2854"/>
                <a:gd name="T52" fmla="*/ 246 w 1488"/>
                <a:gd name="T53" fmla="*/ 1103 h 2854"/>
                <a:gd name="T54" fmla="*/ 246 w 1488"/>
                <a:gd name="T55" fmla="*/ 1712 h 2854"/>
                <a:gd name="T56" fmla="*/ 123 w 1488"/>
                <a:gd name="T57" fmla="*/ 1830 h 2854"/>
                <a:gd name="T58" fmla="*/ 0 w 1488"/>
                <a:gd name="T59" fmla="*/ 1712 h 2854"/>
                <a:gd name="T60" fmla="*/ 0 w 1488"/>
                <a:gd name="T61" fmla="*/ 1170 h 2854"/>
                <a:gd name="T62" fmla="*/ 0 w 1488"/>
                <a:gd name="T63" fmla="*/ 1024 h 2854"/>
                <a:gd name="T64" fmla="*/ 0 w 1488"/>
                <a:gd name="T65" fmla="*/ 736 h 2854"/>
                <a:gd name="T66" fmla="*/ 19 w 1488"/>
                <a:gd name="T67" fmla="*/ 717 h 2854"/>
                <a:gd name="T68" fmla="*/ 835 w 1488"/>
                <a:gd name="T69" fmla="*/ 717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8" h="2854">
                  <a:moveTo>
                    <a:pt x="835" y="717"/>
                  </a:moveTo>
                  <a:cubicBezTo>
                    <a:pt x="841" y="717"/>
                    <a:pt x="847" y="714"/>
                    <a:pt x="851" y="708"/>
                  </a:cubicBezTo>
                  <a:cubicBezTo>
                    <a:pt x="1249" y="68"/>
                    <a:pt x="1249" y="68"/>
                    <a:pt x="1249" y="68"/>
                  </a:cubicBezTo>
                  <a:cubicBezTo>
                    <a:pt x="1286" y="14"/>
                    <a:pt x="1361" y="0"/>
                    <a:pt x="1417" y="36"/>
                  </a:cubicBezTo>
                  <a:cubicBezTo>
                    <a:pt x="1473" y="72"/>
                    <a:pt x="1488" y="145"/>
                    <a:pt x="1451" y="199"/>
                  </a:cubicBezTo>
                  <a:cubicBezTo>
                    <a:pt x="890" y="1074"/>
                    <a:pt x="890" y="1074"/>
                    <a:pt x="890" y="1074"/>
                  </a:cubicBezTo>
                  <a:cubicBezTo>
                    <a:pt x="888" y="1077"/>
                    <a:pt x="887" y="1081"/>
                    <a:pt x="887" y="1085"/>
                  </a:cubicBezTo>
                  <a:cubicBezTo>
                    <a:pt x="887" y="1839"/>
                    <a:pt x="887" y="1839"/>
                    <a:pt x="887" y="1839"/>
                  </a:cubicBezTo>
                  <a:cubicBezTo>
                    <a:pt x="887" y="1906"/>
                    <a:pt x="887" y="1906"/>
                    <a:pt x="887" y="1906"/>
                  </a:cubicBezTo>
                  <a:cubicBezTo>
                    <a:pt x="887" y="2723"/>
                    <a:pt x="887" y="2723"/>
                    <a:pt x="887" y="2723"/>
                  </a:cubicBezTo>
                  <a:cubicBezTo>
                    <a:pt x="887" y="2795"/>
                    <a:pt x="826" y="2854"/>
                    <a:pt x="751" y="2854"/>
                  </a:cubicBezTo>
                  <a:cubicBezTo>
                    <a:pt x="749" y="2854"/>
                    <a:pt x="749" y="2854"/>
                    <a:pt x="749" y="2854"/>
                  </a:cubicBezTo>
                  <a:cubicBezTo>
                    <a:pt x="675" y="2854"/>
                    <a:pt x="614" y="2795"/>
                    <a:pt x="614" y="2723"/>
                  </a:cubicBezTo>
                  <a:cubicBezTo>
                    <a:pt x="614" y="1925"/>
                    <a:pt x="614" y="1925"/>
                    <a:pt x="614" y="1925"/>
                  </a:cubicBezTo>
                  <a:cubicBezTo>
                    <a:pt x="614" y="1914"/>
                    <a:pt x="605" y="1906"/>
                    <a:pt x="595" y="1906"/>
                  </a:cubicBezTo>
                  <a:cubicBezTo>
                    <a:pt x="576" y="1906"/>
                    <a:pt x="576" y="1906"/>
                    <a:pt x="576" y="1906"/>
                  </a:cubicBezTo>
                  <a:cubicBezTo>
                    <a:pt x="565" y="1906"/>
                    <a:pt x="557" y="1914"/>
                    <a:pt x="557" y="1925"/>
                  </a:cubicBezTo>
                  <a:cubicBezTo>
                    <a:pt x="557" y="2723"/>
                    <a:pt x="557" y="2723"/>
                    <a:pt x="557" y="2723"/>
                  </a:cubicBezTo>
                  <a:cubicBezTo>
                    <a:pt x="557" y="2795"/>
                    <a:pt x="495" y="2854"/>
                    <a:pt x="421" y="2854"/>
                  </a:cubicBezTo>
                  <a:cubicBezTo>
                    <a:pt x="419" y="2854"/>
                    <a:pt x="419" y="2854"/>
                    <a:pt x="419" y="2854"/>
                  </a:cubicBezTo>
                  <a:cubicBezTo>
                    <a:pt x="344" y="2854"/>
                    <a:pt x="283" y="2795"/>
                    <a:pt x="283" y="2723"/>
                  </a:cubicBezTo>
                  <a:cubicBezTo>
                    <a:pt x="283" y="1906"/>
                    <a:pt x="283" y="1906"/>
                    <a:pt x="283" y="1906"/>
                  </a:cubicBezTo>
                  <a:cubicBezTo>
                    <a:pt x="283" y="1839"/>
                    <a:pt x="283" y="1839"/>
                    <a:pt x="283" y="1839"/>
                  </a:cubicBezTo>
                  <a:cubicBezTo>
                    <a:pt x="283" y="1103"/>
                    <a:pt x="283" y="1103"/>
                    <a:pt x="283" y="1103"/>
                  </a:cubicBezTo>
                  <a:cubicBezTo>
                    <a:pt x="283" y="1092"/>
                    <a:pt x="274" y="1084"/>
                    <a:pt x="263" y="1085"/>
                  </a:cubicBezTo>
                  <a:cubicBezTo>
                    <a:pt x="263" y="1085"/>
                    <a:pt x="263" y="1085"/>
                    <a:pt x="263" y="1085"/>
                  </a:cubicBezTo>
                  <a:cubicBezTo>
                    <a:pt x="253" y="1086"/>
                    <a:pt x="246" y="1094"/>
                    <a:pt x="246" y="1103"/>
                  </a:cubicBezTo>
                  <a:cubicBezTo>
                    <a:pt x="246" y="1712"/>
                    <a:pt x="246" y="1712"/>
                    <a:pt x="246" y="1712"/>
                  </a:cubicBezTo>
                  <a:cubicBezTo>
                    <a:pt x="246" y="1778"/>
                    <a:pt x="190" y="1830"/>
                    <a:pt x="123" y="1830"/>
                  </a:cubicBezTo>
                  <a:cubicBezTo>
                    <a:pt x="56" y="1830"/>
                    <a:pt x="0" y="1778"/>
                    <a:pt x="0" y="1712"/>
                  </a:cubicBezTo>
                  <a:cubicBezTo>
                    <a:pt x="0" y="1170"/>
                    <a:pt x="0" y="1170"/>
                    <a:pt x="0" y="1170"/>
                  </a:cubicBezTo>
                  <a:cubicBezTo>
                    <a:pt x="0" y="1024"/>
                    <a:pt x="0" y="1024"/>
                    <a:pt x="0" y="1024"/>
                  </a:cubicBezTo>
                  <a:cubicBezTo>
                    <a:pt x="0" y="736"/>
                    <a:pt x="0" y="736"/>
                    <a:pt x="0" y="736"/>
                  </a:cubicBezTo>
                  <a:cubicBezTo>
                    <a:pt x="0" y="726"/>
                    <a:pt x="9" y="717"/>
                    <a:pt x="19" y="717"/>
                  </a:cubicBezTo>
                  <a:lnTo>
                    <a:pt x="835" y="717"/>
                  </a:lnTo>
                  <a:close/>
                </a:path>
              </a:pathLst>
            </a:custGeom>
            <a:grpFill/>
            <a:ln>
              <a:noFill/>
            </a:ln>
          </p:spPr>
          <p:txBody>
            <a:bodyPr vert="horz" wrap="square" lIns="91440" tIns="45720" rIns="91440" bIns="45720" numCol="1" anchor="t" anchorCtr="0" compatLnSpc="1">
              <a:prstTxWarp prst="textNoShape">
                <a:avLst/>
              </a:prstTxWarp>
            </a:bodyPr>
            <a:lstStyle/>
            <a:p>
              <a:endParaRPr lang="id-ID">
                <a:latin typeface="Agency FB" panose="020B0503020202020204" pitchFamily="34" charset="0"/>
              </a:endParaRPr>
            </a:p>
          </p:txBody>
        </p:sp>
        <p:sp>
          <p:nvSpPr>
            <p:cNvPr id="7" name="Freeform 256"/>
            <p:cNvSpPr>
              <a:spLocks/>
            </p:cNvSpPr>
            <p:nvPr/>
          </p:nvSpPr>
          <p:spPr bwMode="auto">
            <a:xfrm flipH="1">
              <a:off x="7195557" y="4513916"/>
              <a:ext cx="604838" cy="327025"/>
            </a:xfrm>
            <a:custGeom>
              <a:avLst/>
              <a:gdLst>
                <a:gd name="T0" fmla="*/ 1 w 535"/>
                <a:gd name="T1" fmla="*/ 0 h 290"/>
                <a:gd name="T2" fmla="*/ 0 w 535"/>
                <a:gd name="T3" fmla="*/ 22 h 290"/>
                <a:gd name="T4" fmla="*/ 267 w 535"/>
                <a:gd name="T5" fmla="*/ 290 h 290"/>
                <a:gd name="T6" fmla="*/ 535 w 535"/>
                <a:gd name="T7" fmla="*/ 22 h 290"/>
                <a:gd name="T8" fmla="*/ 534 w 535"/>
                <a:gd name="T9" fmla="*/ 0 h 290"/>
                <a:gd name="T10" fmla="*/ 1 w 535"/>
                <a:gd name="T11" fmla="*/ 0 h 290"/>
              </a:gdLst>
              <a:ahLst/>
              <a:cxnLst>
                <a:cxn ang="0">
                  <a:pos x="T0" y="T1"/>
                </a:cxn>
                <a:cxn ang="0">
                  <a:pos x="T2" y="T3"/>
                </a:cxn>
                <a:cxn ang="0">
                  <a:pos x="T4" y="T5"/>
                </a:cxn>
                <a:cxn ang="0">
                  <a:pos x="T6" y="T7"/>
                </a:cxn>
                <a:cxn ang="0">
                  <a:pos x="T8" y="T9"/>
                </a:cxn>
                <a:cxn ang="0">
                  <a:pos x="T10" y="T11"/>
                </a:cxn>
              </a:cxnLst>
              <a:rect l="0" t="0" r="r" b="b"/>
              <a:pathLst>
                <a:path w="535" h="290">
                  <a:moveTo>
                    <a:pt x="1" y="0"/>
                  </a:moveTo>
                  <a:cubicBezTo>
                    <a:pt x="0" y="7"/>
                    <a:pt x="0" y="15"/>
                    <a:pt x="0" y="22"/>
                  </a:cubicBezTo>
                  <a:cubicBezTo>
                    <a:pt x="0" y="170"/>
                    <a:pt x="120" y="290"/>
                    <a:pt x="267" y="290"/>
                  </a:cubicBezTo>
                  <a:cubicBezTo>
                    <a:pt x="415" y="290"/>
                    <a:pt x="535" y="170"/>
                    <a:pt x="535" y="22"/>
                  </a:cubicBezTo>
                  <a:cubicBezTo>
                    <a:pt x="535" y="15"/>
                    <a:pt x="534" y="7"/>
                    <a:pt x="534" y="0"/>
                  </a:cubicBezTo>
                  <a:lnTo>
                    <a:pt x="1" y="0"/>
                  </a:lnTo>
                  <a:close/>
                </a:path>
              </a:pathLst>
            </a:custGeom>
            <a:grpFill/>
            <a:ln>
              <a:noFill/>
            </a:ln>
          </p:spPr>
          <p:txBody>
            <a:bodyPr vert="horz" wrap="square" lIns="91440" tIns="45720" rIns="91440" bIns="45720" numCol="1" anchor="t" anchorCtr="0" compatLnSpc="1">
              <a:prstTxWarp prst="textNoShape">
                <a:avLst/>
              </a:prstTxWarp>
            </a:bodyPr>
            <a:lstStyle/>
            <a:p>
              <a:endParaRPr lang="id-ID">
                <a:latin typeface="Agency FB" panose="020B0503020202020204" pitchFamily="34" charset="0"/>
              </a:endParaRPr>
            </a:p>
          </p:txBody>
        </p:sp>
      </p:grpSp>
      <p:cxnSp>
        <p:nvCxnSpPr>
          <p:cNvPr id="8" name="Straight Connector 561"/>
          <p:cNvCxnSpPr/>
          <p:nvPr/>
        </p:nvCxnSpPr>
        <p:spPr>
          <a:xfrm>
            <a:off x="5999989" y="1538310"/>
            <a:ext cx="0" cy="4136137"/>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0448116" y="0"/>
            <a:ext cx="2014780" cy="2012493"/>
            <a:chOff x="5305424" y="2638424"/>
            <a:chExt cx="1579563" cy="1577975"/>
          </a:xfrm>
          <a:solidFill>
            <a:srgbClr val="000000">
              <a:alpha val="60000"/>
            </a:srgbClr>
          </a:solidFill>
        </p:grpSpPr>
        <p:sp>
          <p:nvSpPr>
            <p:cNvPr id="13" name="Freeform 6"/>
            <p:cNvSpPr>
              <a:spLocks noEditPoints="1"/>
            </p:cNvSpPr>
            <p:nvPr/>
          </p:nvSpPr>
          <p:spPr bwMode="auto">
            <a:xfrm>
              <a:off x="5305424"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4"/>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ffectLst/>
              </a:endParaRPr>
            </a:p>
          </p:txBody>
        </p:sp>
        <p:sp>
          <p:nvSpPr>
            <p:cNvPr id="14"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ffectLst/>
              </a:endParaRPr>
            </a:p>
          </p:txBody>
        </p:sp>
      </p:grpSp>
      <p:grpSp>
        <p:nvGrpSpPr>
          <p:cNvPr id="15" name="组合 14"/>
          <p:cNvGrpSpPr/>
          <p:nvPr/>
        </p:nvGrpSpPr>
        <p:grpSpPr>
          <a:xfrm>
            <a:off x="9381659" y="4006955"/>
            <a:ext cx="3073667" cy="3068345"/>
            <a:chOff x="5102225" y="2441575"/>
            <a:chExt cx="1982788" cy="1979613"/>
          </a:xfrm>
          <a:solidFill>
            <a:srgbClr val="000000">
              <a:alpha val="60000"/>
            </a:srgbClr>
          </a:solidFill>
          <a:effectLst/>
        </p:grpSpPr>
        <p:sp>
          <p:nvSpPr>
            <p:cNvPr id="16"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3"/>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Rectangle 12"/>
          <p:cNvSpPr/>
          <p:nvPr/>
        </p:nvSpPr>
        <p:spPr>
          <a:xfrm>
            <a:off x="1735747" y="4965171"/>
            <a:ext cx="3264363" cy="48000"/>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latin typeface="+mn-ea"/>
            </a:endParaRPr>
          </a:p>
        </p:txBody>
      </p:sp>
      <p:grpSp>
        <p:nvGrpSpPr>
          <p:cNvPr id="23" name="Group 14"/>
          <p:cNvGrpSpPr>
            <a:grpSpLocks/>
          </p:cNvGrpSpPr>
          <p:nvPr/>
        </p:nvGrpSpPr>
        <p:grpSpPr bwMode="auto">
          <a:xfrm>
            <a:off x="154981" y="6427954"/>
            <a:ext cx="1504949" cy="247649"/>
            <a:chOff x="0" y="0"/>
            <a:chExt cx="1896" cy="312"/>
          </a:xfrm>
          <a:solidFill>
            <a:schemeClr val="tx1">
              <a:lumMod val="50000"/>
              <a:lumOff val="50000"/>
            </a:schemeClr>
          </a:solidFill>
        </p:grpSpPr>
        <p:sp>
          <p:nvSpPr>
            <p:cNvPr id="24" name="AutoShape 15"/>
            <p:cNvSpPr>
              <a:spLocks/>
            </p:cNvSpPr>
            <p:nvPr/>
          </p:nvSpPr>
          <p:spPr bwMode="auto">
            <a:xfrm>
              <a:off x="0" y="0"/>
              <a:ext cx="308"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ea typeface="+mn-ea"/>
              </a:endParaRPr>
            </a:p>
          </p:txBody>
        </p:sp>
        <p:sp>
          <p:nvSpPr>
            <p:cNvPr id="25" name="AutoShape 16"/>
            <p:cNvSpPr>
              <a:spLocks/>
            </p:cNvSpPr>
            <p:nvPr/>
          </p:nvSpPr>
          <p:spPr bwMode="auto">
            <a:xfrm>
              <a:off x="399"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ea typeface="+mn-ea"/>
              </a:endParaRPr>
            </a:p>
          </p:txBody>
        </p:sp>
        <p:sp>
          <p:nvSpPr>
            <p:cNvPr id="26" name="AutoShape 17"/>
            <p:cNvSpPr>
              <a:spLocks/>
            </p:cNvSpPr>
            <p:nvPr/>
          </p:nvSpPr>
          <p:spPr bwMode="auto">
            <a:xfrm>
              <a:off x="793"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ea typeface="+mn-ea"/>
              </a:endParaRPr>
            </a:p>
          </p:txBody>
        </p:sp>
        <p:sp>
          <p:nvSpPr>
            <p:cNvPr id="27" name="AutoShape 18"/>
            <p:cNvSpPr>
              <a:spLocks/>
            </p:cNvSpPr>
            <p:nvPr/>
          </p:nvSpPr>
          <p:spPr bwMode="auto">
            <a:xfrm>
              <a:off x="1187"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ea typeface="+mn-ea"/>
              </a:endParaRPr>
            </a:p>
          </p:txBody>
        </p:sp>
        <p:sp>
          <p:nvSpPr>
            <p:cNvPr id="28" name="AutoShape 19"/>
            <p:cNvSpPr>
              <a:spLocks/>
            </p:cNvSpPr>
            <p:nvPr/>
          </p:nvSpPr>
          <p:spPr bwMode="auto">
            <a:xfrm>
              <a:off x="1587"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ea typeface="+mn-ea"/>
              </a:endParaRPr>
            </a:p>
          </p:txBody>
        </p:sp>
      </p:grpSp>
      <p:sp>
        <p:nvSpPr>
          <p:cNvPr id="34" name="标题 1"/>
          <p:cNvSpPr txBox="1">
            <a:spLocks/>
          </p:cNvSpPr>
          <p:nvPr/>
        </p:nvSpPr>
        <p:spPr>
          <a:xfrm>
            <a:off x="732367" y="107576"/>
            <a:ext cx="10723035" cy="1336956"/>
          </a:xfrm>
          <a:prstGeom prst="rect">
            <a:avLst/>
          </a:prstGeom>
        </p:spPr>
        <p:txBody>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en-US" altLang="zh-CN" sz="4400" dirty="0" smtClean="0">
                <a:solidFill>
                  <a:schemeClr val="tx1"/>
                </a:solidFill>
              </a:rPr>
              <a:t>2.</a:t>
            </a:r>
            <a:r>
              <a:rPr lang="zh-CN" altLang="zh-CN" sz="4400" dirty="0" smtClean="0">
                <a:solidFill>
                  <a:schemeClr val="tx1"/>
                </a:solidFill>
              </a:rPr>
              <a:t>坚持以新发展理念为</a:t>
            </a:r>
            <a:r>
              <a:rPr lang="zh-CN" altLang="en-US" sz="4400" dirty="0" smtClean="0">
                <a:solidFill>
                  <a:schemeClr val="tx1"/>
                </a:solidFill>
              </a:rPr>
              <a:t>指引（</a:t>
            </a:r>
            <a:r>
              <a:rPr lang="en-US" altLang="zh-CN" sz="4400" dirty="0" smtClean="0">
                <a:solidFill>
                  <a:schemeClr val="tx1"/>
                </a:solidFill>
              </a:rPr>
              <a:t>2</a:t>
            </a:r>
            <a:r>
              <a:rPr lang="zh-CN" altLang="en-US" sz="4400" dirty="0" smtClean="0">
                <a:solidFill>
                  <a:schemeClr val="tx1"/>
                </a:solidFill>
              </a:rPr>
              <a:t>）</a:t>
            </a:r>
            <a:endParaRPr lang="zh-CN" altLang="en-US" dirty="0"/>
          </a:p>
        </p:txBody>
      </p:sp>
      <p:sp>
        <p:nvSpPr>
          <p:cNvPr id="37" name="内容占位符 2"/>
          <p:cNvSpPr txBox="1">
            <a:spLocks/>
          </p:cNvSpPr>
          <p:nvPr/>
        </p:nvSpPr>
        <p:spPr>
          <a:xfrm>
            <a:off x="732367" y="1047751"/>
            <a:ext cx="9411757" cy="5191124"/>
          </a:xfrm>
          <a:prstGeom prst="rect">
            <a:avLst/>
          </a:prstGeom>
        </p:spPr>
        <p:txBody>
          <a:bodyPr>
            <a:normAutofit fontScale="92500"/>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zh-CN" altLang="en-US" sz="3000" b="1" dirty="0" smtClean="0">
                <a:solidFill>
                  <a:schemeClr val="tx1"/>
                </a:solidFill>
              </a:rPr>
              <a:t>新发展理念的丰富内涵</a:t>
            </a:r>
            <a:endParaRPr lang="en-US" altLang="zh-CN" sz="3000" b="1" dirty="0" smtClean="0">
              <a:solidFill>
                <a:schemeClr val="tx1"/>
              </a:solidFill>
            </a:endParaRPr>
          </a:p>
          <a:p>
            <a:pPr lvl="1"/>
            <a:r>
              <a:rPr lang="zh-CN" altLang="en-US" sz="2600" b="1" dirty="0" smtClean="0">
                <a:solidFill>
                  <a:schemeClr val="tx1"/>
                </a:solidFill>
              </a:rPr>
              <a:t>创新是引领发展的第一动力</a:t>
            </a:r>
            <a:endParaRPr lang="en-US" altLang="zh-CN" sz="2600" b="1" dirty="0" smtClean="0">
              <a:solidFill>
                <a:schemeClr val="tx1"/>
              </a:solidFill>
            </a:endParaRPr>
          </a:p>
          <a:p>
            <a:pPr lvl="2"/>
            <a:r>
              <a:rPr lang="zh-CN" altLang="en-US" dirty="0" smtClean="0"/>
              <a:t>把创新摆在国家发展全局的核心位置，不断推进理论创新、制度创新、</a:t>
            </a:r>
            <a:r>
              <a:rPr lang="zh-CN" altLang="en-US" dirty="0" smtClean="0">
                <a:solidFill>
                  <a:srgbClr val="FF0000"/>
                </a:solidFill>
              </a:rPr>
              <a:t>科技创新</a:t>
            </a:r>
            <a:r>
              <a:rPr lang="zh-CN" altLang="en-US" dirty="0" smtClean="0"/>
              <a:t>、文化创新等，让创新贯穿党和国家的一切工作，让创新在全社会蔚然成风</a:t>
            </a:r>
            <a:endParaRPr lang="en-US" altLang="zh-CN" dirty="0" smtClean="0"/>
          </a:p>
          <a:p>
            <a:pPr lvl="1"/>
            <a:r>
              <a:rPr lang="zh-CN" altLang="en-US" sz="2600" b="1" dirty="0" smtClean="0">
                <a:solidFill>
                  <a:schemeClr val="tx1"/>
                </a:solidFill>
              </a:rPr>
              <a:t>协调是持续健康发展的内在要求</a:t>
            </a:r>
            <a:endParaRPr lang="en-US" altLang="zh-CN" sz="2600" b="1" dirty="0" smtClean="0">
              <a:solidFill>
                <a:schemeClr val="tx1"/>
              </a:solidFill>
            </a:endParaRPr>
          </a:p>
          <a:p>
            <a:pPr lvl="2"/>
            <a:r>
              <a:rPr lang="zh-CN" altLang="en-US" dirty="0" smtClean="0"/>
              <a:t>在发展中既有“</a:t>
            </a:r>
            <a:r>
              <a:rPr lang="zh-CN" altLang="en-US" b="1" dirty="0" smtClean="0"/>
              <a:t>竹竿效应</a:t>
            </a:r>
            <a:r>
              <a:rPr lang="zh-CN" altLang="en-US" dirty="0" smtClean="0"/>
              <a:t>”又有“</a:t>
            </a:r>
            <a:r>
              <a:rPr lang="zh-CN" altLang="en-US" b="1" dirty="0" smtClean="0"/>
              <a:t>木桶效应</a:t>
            </a:r>
            <a:r>
              <a:rPr lang="zh-CN" altLang="en-US" dirty="0" smtClean="0"/>
              <a:t>”，协调就要把握好两者的关系</a:t>
            </a:r>
            <a:endParaRPr lang="en-US" altLang="zh-CN" dirty="0" smtClean="0"/>
          </a:p>
          <a:p>
            <a:pPr lvl="2"/>
            <a:r>
              <a:rPr lang="zh-CN" altLang="en-US" dirty="0" smtClean="0"/>
              <a:t>把握总体布局，正确处理发展中的重大关系，区域协调、城乡协调、物质文明与精神文明协调、军民融合，增强整体性协调性</a:t>
            </a:r>
            <a:endParaRPr lang="en-US" altLang="zh-CN" dirty="0" smtClean="0"/>
          </a:p>
          <a:p>
            <a:pPr lvl="1"/>
            <a:r>
              <a:rPr lang="zh-CN" altLang="en-US" sz="2600" b="1" dirty="0" smtClean="0">
                <a:solidFill>
                  <a:schemeClr val="tx1"/>
                </a:solidFill>
              </a:rPr>
              <a:t>绿色是永续发展的必要条件</a:t>
            </a:r>
            <a:endParaRPr lang="en-US" altLang="zh-CN" sz="2600" b="1" dirty="0" smtClean="0">
              <a:solidFill>
                <a:schemeClr val="tx1"/>
              </a:solidFill>
            </a:endParaRPr>
          </a:p>
          <a:p>
            <a:pPr lvl="2"/>
            <a:r>
              <a:rPr lang="zh-CN" altLang="en-US" dirty="0" smtClean="0"/>
              <a:t>人与自然是和谐共生，要</a:t>
            </a:r>
            <a:r>
              <a:rPr lang="zh-CN" altLang="en-US" b="1" dirty="0" smtClean="0"/>
              <a:t>敬畏自然</a:t>
            </a:r>
            <a:r>
              <a:rPr lang="zh-CN" altLang="en-US" dirty="0" smtClean="0"/>
              <a:t>、尊重自然、顺应自然、保护自然</a:t>
            </a:r>
            <a:endParaRPr lang="en-US" altLang="zh-CN" dirty="0" smtClean="0"/>
          </a:p>
          <a:p>
            <a:pPr lvl="3"/>
            <a:r>
              <a:rPr lang="zh-CN" altLang="en-US" dirty="0" smtClean="0"/>
              <a:t>习近平：自然是生命之母，人与自然是生命共同体，人类必须敬畏自然、尊重自然、顺应自然、保护自然。</a:t>
            </a:r>
            <a:endParaRPr lang="en-US" altLang="zh-CN" dirty="0" smtClean="0"/>
          </a:p>
          <a:p>
            <a:pPr lvl="2"/>
            <a:r>
              <a:rPr lang="zh-CN" altLang="en-US" dirty="0" smtClean="0"/>
              <a:t>走生产发展、生活富裕、生态良好的文明发展道路，建设资源节约型、环境友好型社会，建设美丽中国，为全球生态安全作出新贡献</a:t>
            </a:r>
            <a:endParaRPr lang="en-US" altLang="zh-CN" dirty="0" smtClean="0"/>
          </a:p>
        </p:txBody>
      </p:sp>
    </p:spTree>
    <p:extLst>
      <p:ext uri="{BB962C8B-B14F-4D97-AF65-F5344CB8AC3E}">
        <p14:creationId xmlns:p14="http://schemas.microsoft.com/office/powerpoint/2010/main" val="2104448439"/>
      </p:ext>
    </p:extLst>
  </p:cSld>
  <p:clrMapOvr>
    <a:masterClrMapping/>
  </p:clrMapOvr>
  <p:transition spd="med" advClick="0" advTm="1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37"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900" decel="100000" fill="hold"/>
                                        <p:tgtEl>
                                          <p:spTgt spid="4"/>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8" presetClass="emph" presetSubtype="0" fill="hold" nodeType="withEffect">
                                  <p:stCondLst>
                                    <p:cond delay="0"/>
                                  </p:stCondLst>
                                  <p:childTnLst>
                                    <p:animRot by="21600000">
                                      <p:cBhvr>
                                        <p:cTn id="30" dur="2000" fill="hold"/>
                                        <p:tgtEl>
                                          <p:spTgt spid="15"/>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坚持以新发展理念为</a:t>
            </a:r>
            <a:r>
              <a:rPr lang="zh-CN" altLang="en-US" sz="4400" kern="1200" dirty="0" smtClean="0">
                <a:solidFill>
                  <a:schemeClr val="tx1"/>
                </a:solidFill>
                <a:effectLst/>
                <a:latin typeface="+mj-lt"/>
                <a:ea typeface="+mj-ea"/>
                <a:cs typeface="+mj-cs"/>
              </a:rPr>
              <a:t>指引（</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lstStyle/>
          <a:p>
            <a:pPr lvl="1"/>
            <a:r>
              <a:rPr lang="zh-CN" altLang="en-US" sz="2400" b="1" dirty="0" smtClean="0">
                <a:solidFill>
                  <a:schemeClr val="tx1"/>
                </a:solidFill>
              </a:rPr>
              <a:t>开放是国家繁荣发展的必由之路</a:t>
            </a:r>
            <a:endParaRPr lang="en-US" altLang="zh-CN" sz="2400" b="1" dirty="0" smtClean="0">
              <a:solidFill>
                <a:schemeClr val="tx1"/>
              </a:solidFill>
            </a:endParaRPr>
          </a:p>
          <a:p>
            <a:pPr lvl="2"/>
            <a:r>
              <a:rPr lang="zh-CN" altLang="en-US" dirty="0" smtClean="0"/>
              <a:t>开放的国内外形势已经发生深刻变化</a:t>
            </a:r>
            <a:endParaRPr lang="en-US" altLang="zh-CN" dirty="0" smtClean="0"/>
          </a:p>
          <a:p>
            <a:pPr lvl="2"/>
            <a:r>
              <a:rPr lang="zh-CN" altLang="en-US" dirty="0" smtClean="0"/>
              <a:t>必须提高对外开放的质量和发展的内外联动性，主动参与和推动经济全球化进程</a:t>
            </a:r>
            <a:endParaRPr lang="en-US" altLang="zh-CN" dirty="0" smtClean="0"/>
          </a:p>
          <a:p>
            <a:pPr lvl="1"/>
            <a:r>
              <a:rPr lang="zh-CN" altLang="en-US" sz="2400" b="1" dirty="0" smtClean="0">
                <a:solidFill>
                  <a:schemeClr val="tx1"/>
                </a:solidFill>
              </a:rPr>
              <a:t>共享是中国特色社会主义的本质要求</a:t>
            </a:r>
            <a:endParaRPr lang="en-US" altLang="zh-CN" sz="2400" b="1" dirty="0" smtClean="0">
              <a:solidFill>
                <a:schemeClr val="tx1"/>
              </a:solidFill>
            </a:endParaRPr>
          </a:p>
          <a:p>
            <a:pPr lvl="2"/>
            <a:r>
              <a:rPr lang="zh-CN" altLang="en-US" dirty="0" smtClean="0"/>
              <a:t>当前中国发展的“蛋糕”不断做大，但分配不公问题突出，无论制度设计还是实际执行还有不少问题</a:t>
            </a:r>
            <a:endParaRPr lang="en-US" altLang="zh-CN" dirty="0" smtClean="0"/>
          </a:p>
          <a:p>
            <a:pPr lvl="2"/>
            <a:r>
              <a:rPr lang="zh-CN" altLang="en-US" dirty="0" smtClean="0"/>
              <a:t>坚持全民共享、全面共享、共建共享、渐进共享，朝着共同富裕的方向稳步前进</a:t>
            </a:r>
            <a:endParaRPr lang="en-US" altLang="zh-CN" dirty="0" smtClean="0"/>
          </a:p>
          <a:p>
            <a:pPr lvl="1"/>
            <a:r>
              <a:rPr lang="zh-CN" altLang="en-US" b="1" dirty="0" smtClean="0"/>
              <a:t>“五大理念”相互贯通、相互促进，是具有内在联系的集合体，不能顾此失彼，不能相互代替，必须从整体上、内在联系上把握</a:t>
            </a:r>
            <a:endParaRPr lang="en-US" altLang="zh-CN" b="1" dirty="0" smtClean="0"/>
          </a:p>
        </p:txBody>
      </p:sp>
      <p:pic>
        <p:nvPicPr>
          <p:cNvPr id="4"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1386" y="3659712"/>
            <a:ext cx="4857307" cy="3547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05116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8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48000">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建设现代化经济体系、推动高质量发展</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normAutofit fontScale="92500" lnSpcReduction="20000"/>
          </a:bodyPr>
          <a:lstStyle/>
          <a:p>
            <a:r>
              <a:rPr lang="zh-CN" altLang="en-US" sz="3000" b="1" dirty="0" smtClean="0">
                <a:solidFill>
                  <a:schemeClr val="tx1"/>
                </a:solidFill>
              </a:rPr>
              <a:t>中国经济进入高质量发展阶段</a:t>
            </a:r>
            <a:endParaRPr lang="en-US" altLang="zh-CN" sz="3000" b="1" dirty="0" smtClean="0">
              <a:solidFill>
                <a:schemeClr val="tx1"/>
              </a:solidFill>
            </a:endParaRPr>
          </a:p>
          <a:p>
            <a:pPr lvl="1"/>
            <a:r>
              <a:rPr lang="zh-CN" altLang="en-US" b="1" dirty="0" smtClean="0">
                <a:solidFill>
                  <a:schemeClr val="tx1"/>
                </a:solidFill>
              </a:rPr>
              <a:t>保持经济持续健康发展的必然要求</a:t>
            </a:r>
            <a:endParaRPr lang="en-US" altLang="zh-CN" b="1" dirty="0" smtClean="0">
              <a:solidFill>
                <a:schemeClr val="tx1"/>
              </a:solidFill>
            </a:endParaRPr>
          </a:p>
          <a:p>
            <a:pPr lvl="2"/>
            <a:r>
              <a:rPr lang="zh-CN" altLang="en-US" dirty="0" smtClean="0"/>
              <a:t>中国既“做不到”也“受不了”像过去那样高速增长</a:t>
            </a:r>
            <a:endParaRPr lang="en-US" altLang="zh-CN" dirty="0" smtClean="0"/>
          </a:p>
          <a:p>
            <a:pPr lvl="2"/>
            <a:r>
              <a:rPr lang="zh-CN" altLang="en-US" dirty="0"/>
              <a:t>新一</a:t>
            </a:r>
            <a:r>
              <a:rPr lang="zh-CN" altLang="en-US" dirty="0" smtClean="0"/>
              <a:t>轮科技革命和产业革命方兴未艾，多点突破</a:t>
            </a:r>
            <a:endParaRPr lang="en-US" altLang="zh-CN" dirty="0" smtClean="0"/>
          </a:p>
          <a:p>
            <a:pPr lvl="1"/>
            <a:r>
              <a:rPr lang="zh-CN" altLang="en-US" b="1" dirty="0" smtClean="0">
                <a:solidFill>
                  <a:schemeClr val="tx1"/>
                </a:solidFill>
              </a:rPr>
              <a:t>适应中国社会主要矛盾变化的必然要求</a:t>
            </a:r>
            <a:endParaRPr lang="en-US" altLang="zh-CN" b="1" dirty="0" smtClean="0">
              <a:solidFill>
                <a:schemeClr val="tx1"/>
              </a:solidFill>
            </a:endParaRPr>
          </a:p>
          <a:p>
            <a:pPr lvl="2"/>
            <a:r>
              <a:rPr lang="zh-CN" altLang="en-US" dirty="0" smtClean="0"/>
              <a:t>在质的提升中才能实现量的有效增长</a:t>
            </a:r>
            <a:endParaRPr lang="en-US" altLang="zh-CN" dirty="0" smtClean="0"/>
          </a:p>
          <a:p>
            <a:pPr lvl="2"/>
            <a:r>
              <a:rPr lang="zh-CN" altLang="en-US" dirty="0" smtClean="0"/>
              <a:t>在质的提升中才能解决中国社会主要矛盾</a:t>
            </a:r>
            <a:endParaRPr lang="en-US" altLang="zh-CN" dirty="0" smtClean="0"/>
          </a:p>
          <a:p>
            <a:pPr lvl="2"/>
            <a:r>
              <a:rPr lang="zh-CN" altLang="en-US" b="1" dirty="0" smtClean="0"/>
              <a:t>遵循经济发展规律的必然要求</a:t>
            </a:r>
            <a:endParaRPr lang="en-US" altLang="zh-CN" b="1" dirty="0" smtClean="0"/>
          </a:p>
          <a:p>
            <a:pPr lvl="3"/>
            <a:r>
              <a:rPr lang="en-US" altLang="zh-CN" dirty="0" smtClean="0"/>
              <a:t>1960</a:t>
            </a:r>
            <a:r>
              <a:rPr lang="zh-CN" altLang="en-US" dirty="0" smtClean="0"/>
              <a:t>年代以来，全球</a:t>
            </a:r>
            <a:r>
              <a:rPr lang="en-US" altLang="zh-CN" dirty="0" smtClean="0"/>
              <a:t>100</a:t>
            </a:r>
            <a:r>
              <a:rPr lang="zh-CN" altLang="en-US" dirty="0" smtClean="0"/>
              <a:t>多个中等收入经济体只有十几个成为高收入经济体，成功者就是实现了量的扩展转向质的提高，这是经济规律，中国也应遵循</a:t>
            </a:r>
            <a:endParaRPr lang="en-US" altLang="zh-CN" dirty="0" smtClean="0"/>
          </a:p>
          <a:p>
            <a:pPr lvl="2"/>
            <a:r>
              <a:rPr lang="zh-CN" altLang="en-US" b="1" dirty="0" smtClean="0"/>
              <a:t>中国实现这个转变不容易，不可能短期内实现</a:t>
            </a:r>
            <a:endParaRPr lang="en-US" altLang="zh-CN" b="1" dirty="0" smtClean="0"/>
          </a:p>
          <a:p>
            <a:pPr lvl="3"/>
            <a:r>
              <a:rPr lang="zh-CN" altLang="en-US" dirty="0" smtClean="0"/>
              <a:t>要跨越转变阶段特有“关口”，目前重点打好防范化解重大风险、</a:t>
            </a:r>
            <a:r>
              <a:rPr lang="zh-CN" altLang="en-US" dirty="0" smtClean="0">
                <a:solidFill>
                  <a:srgbClr val="FF0000"/>
                </a:solidFill>
              </a:rPr>
              <a:t>精准脱贫（乡村振兴）</a:t>
            </a:r>
            <a:r>
              <a:rPr lang="zh-CN" altLang="en-US" dirty="0" smtClean="0"/>
              <a:t>、污染防治三大攻坚战</a:t>
            </a:r>
            <a:endParaRPr lang="en-US" altLang="zh-CN" dirty="0" smtClean="0"/>
          </a:p>
          <a:p>
            <a:pPr lvl="3"/>
            <a:r>
              <a:rPr lang="zh-CN" altLang="en-US" dirty="0" smtClean="0"/>
              <a:t>要跨越常规性的长期性“关口”，转方式、优结构、转动力，增强国家治理能力</a:t>
            </a:r>
            <a:endParaRPr lang="en-US" altLang="zh-CN" dirty="0" smtClean="0"/>
          </a:p>
        </p:txBody>
      </p:sp>
      <p:sp>
        <p:nvSpPr>
          <p:cNvPr id="4" name="矩形 3"/>
          <p:cNvSpPr/>
          <p:nvPr/>
        </p:nvSpPr>
        <p:spPr>
          <a:xfrm>
            <a:off x="572275" y="6269934"/>
            <a:ext cx="9524225" cy="2864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0000"/>
              </a:solidFill>
            </a:endParaRPr>
          </a:p>
        </p:txBody>
      </p:sp>
      <p:sp>
        <p:nvSpPr>
          <p:cNvPr id="5" name="同心圆 4"/>
          <p:cNvSpPr/>
          <p:nvPr/>
        </p:nvSpPr>
        <p:spPr>
          <a:xfrm>
            <a:off x="9558666" y="5125443"/>
            <a:ext cx="1423818" cy="1404156"/>
          </a:xfrm>
          <a:prstGeom prst="donut">
            <a:avLst>
              <a:gd name="adj" fmla="val 1384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0000"/>
              </a:solidFill>
            </a:endParaRPr>
          </a:p>
        </p:txBody>
      </p:sp>
    </p:spTree>
    <p:extLst>
      <p:ext uri="{BB962C8B-B14F-4D97-AF65-F5344CB8AC3E}">
        <p14:creationId xmlns:p14="http://schemas.microsoft.com/office/powerpoint/2010/main" val="69497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建设现代化经济体系、推动高质量发展</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lstStyle/>
          <a:p>
            <a:r>
              <a:rPr lang="zh-CN" altLang="en-US" sz="2800" b="1" dirty="0" smtClean="0">
                <a:solidFill>
                  <a:schemeClr val="tx1"/>
                </a:solidFill>
              </a:rPr>
              <a:t>建设现代化经济体系</a:t>
            </a:r>
            <a:endParaRPr lang="en-US" altLang="zh-CN" sz="2800" b="1" dirty="0" smtClean="0">
              <a:solidFill>
                <a:schemeClr val="tx1"/>
              </a:solidFill>
            </a:endParaRPr>
          </a:p>
          <a:p>
            <a:pPr lvl="1"/>
            <a:r>
              <a:rPr lang="zh-CN" altLang="en-US" dirty="0" smtClean="0"/>
              <a:t>建设创新引领、协调发展的产业体系</a:t>
            </a:r>
            <a:endParaRPr lang="en-US" altLang="zh-CN" dirty="0" smtClean="0"/>
          </a:p>
          <a:p>
            <a:pPr lvl="1"/>
            <a:r>
              <a:rPr lang="zh-CN" altLang="en-US" dirty="0" smtClean="0"/>
              <a:t>建设统一开放、竞争有序的市场体系</a:t>
            </a:r>
            <a:endParaRPr lang="en-US" altLang="zh-CN" dirty="0" smtClean="0"/>
          </a:p>
          <a:p>
            <a:pPr lvl="1"/>
            <a:r>
              <a:rPr lang="zh-CN" altLang="en-US" dirty="0" smtClean="0"/>
              <a:t>建设体现效率、促进公平的收入分配体系</a:t>
            </a:r>
            <a:endParaRPr lang="en-US" altLang="zh-CN" dirty="0" smtClean="0"/>
          </a:p>
          <a:p>
            <a:pPr lvl="1"/>
            <a:r>
              <a:rPr lang="zh-CN" altLang="en-US" dirty="0" smtClean="0"/>
              <a:t>建设彰显优势、协调联动的城乡区域发展体系</a:t>
            </a:r>
            <a:endParaRPr lang="en-US" altLang="zh-CN" dirty="0" smtClean="0"/>
          </a:p>
          <a:p>
            <a:pPr lvl="1"/>
            <a:r>
              <a:rPr lang="zh-CN" altLang="en-US" dirty="0" smtClean="0"/>
              <a:t>建设资源节约、环境友好的绿色发展体系</a:t>
            </a:r>
            <a:endParaRPr lang="en-US" altLang="zh-CN" dirty="0" smtClean="0"/>
          </a:p>
          <a:p>
            <a:pPr lvl="1"/>
            <a:r>
              <a:rPr lang="zh-CN" altLang="en-US" dirty="0" smtClean="0"/>
              <a:t>建设多元平衡、安全高效的全面开放体系</a:t>
            </a:r>
            <a:endParaRPr lang="en-US" altLang="zh-CN" dirty="0" smtClean="0"/>
          </a:p>
          <a:p>
            <a:pPr lvl="1"/>
            <a:r>
              <a:rPr lang="zh-CN" altLang="en-US" dirty="0" smtClean="0"/>
              <a:t>建设充分发挥市场作用、更好发挥政府作用的经济体制</a:t>
            </a:r>
            <a:endParaRPr lang="en-US" altLang="zh-CN" dirty="0" smtClean="0"/>
          </a:p>
          <a:p>
            <a:pPr lvl="1"/>
            <a:r>
              <a:rPr lang="zh-CN" altLang="en-US" dirty="0"/>
              <a:t>目的</a:t>
            </a:r>
            <a:r>
              <a:rPr lang="zh-CN" altLang="en-US" dirty="0" smtClean="0"/>
              <a:t>是推动高质量发展</a:t>
            </a:r>
            <a:endParaRPr lang="en-US" altLang="zh-CN" dirty="0" smtClean="0"/>
          </a:p>
        </p:txBody>
      </p:sp>
      <p:grpSp>
        <p:nvGrpSpPr>
          <p:cNvPr id="4" name="Group 9"/>
          <p:cNvGrpSpPr>
            <a:grpSpLocks/>
          </p:cNvGrpSpPr>
          <p:nvPr/>
        </p:nvGrpSpPr>
        <p:grpSpPr bwMode="auto">
          <a:xfrm>
            <a:off x="7213132" y="1261713"/>
            <a:ext cx="3181350" cy="3132535"/>
            <a:chOff x="0" y="0"/>
            <a:chExt cx="3725013" cy="3667701"/>
          </a:xfrm>
        </p:grpSpPr>
        <p:grpSp>
          <p:nvGrpSpPr>
            <p:cNvPr id="5" name="Group 10"/>
            <p:cNvGrpSpPr>
              <a:grpSpLocks/>
            </p:cNvGrpSpPr>
            <p:nvPr/>
          </p:nvGrpSpPr>
          <p:grpSpPr bwMode="auto">
            <a:xfrm>
              <a:off x="0" y="0"/>
              <a:ext cx="3725013" cy="3667701"/>
              <a:chOff x="0" y="0"/>
              <a:chExt cx="3725013" cy="3667701"/>
            </a:xfrm>
          </p:grpSpPr>
          <p:sp>
            <p:nvSpPr>
              <p:cNvPr id="11" name="Freeform 24"/>
              <p:cNvSpPr>
                <a:spLocks noChangeArrowheads="1"/>
              </p:cNvSpPr>
              <p:nvPr/>
            </p:nvSpPr>
            <p:spPr bwMode="auto">
              <a:xfrm>
                <a:off x="0" y="0"/>
                <a:ext cx="1855343" cy="2020101"/>
              </a:xfrm>
              <a:custGeom>
                <a:avLst/>
                <a:gdLst>
                  <a:gd name="T0" fmla="*/ 259 w 259"/>
                  <a:gd name="T1" fmla="*/ 282 h 282"/>
                  <a:gd name="T2" fmla="*/ 259 w 259"/>
                  <a:gd name="T3" fmla="*/ 0 h 282"/>
                  <a:gd name="T4" fmla="*/ 129 w 259"/>
                  <a:gd name="T5" fmla="*/ 98 h 282"/>
                  <a:gd name="T6" fmla="*/ 0 w 259"/>
                  <a:gd name="T7" fmla="*/ 196 h 282"/>
                  <a:gd name="T8" fmla="*/ 259 w 259"/>
                  <a:gd name="T9" fmla="*/ 282 h 282"/>
                  <a:gd name="T10" fmla="*/ 0 60000 65536"/>
                  <a:gd name="T11" fmla="*/ 0 60000 65536"/>
                  <a:gd name="T12" fmla="*/ 0 60000 65536"/>
                  <a:gd name="T13" fmla="*/ 0 60000 65536"/>
                  <a:gd name="T14" fmla="*/ 0 60000 65536"/>
                  <a:gd name="T15" fmla="*/ 0 w 259"/>
                  <a:gd name="T16" fmla="*/ 0 h 282"/>
                  <a:gd name="T17" fmla="*/ 259 w 259"/>
                  <a:gd name="T18" fmla="*/ 282 h 282"/>
                </a:gdLst>
                <a:ahLst/>
                <a:cxnLst>
                  <a:cxn ang="T10">
                    <a:pos x="T0" y="T1"/>
                  </a:cxn>
                  <a:cxn ang="T11">
                    <a:pos x="T2" y="T3"/>
                  </a:cxn>
                  <a:cxn ang="T12">
                    <a:pos x="T4" y="T5"/>
                  </a:cxn>
                  <a:cxn ang="T13">
                    <a:pos x="T6" y="T7"/>
                  </a:cxn>
                  <a:cxn ang="T14">
                    <a:pos x="T8" y="T9"/>
                  </a:cxn>
                </a:cxnLst>
                <a:rect l="T15" t="T16" r="T17" b="T18"/>
                <a:pathLst>
                  <a:path w="259" h="282">
                    <a:moveTo>
                      <a:pt x="259" y="282"/>
                    </a:moveTo>
                    <a:lnTo>
                      <a:pt x="259" y="0"/>
                    </a:lnTo>
                    <a:lnTo>
                      <a:pt x="129" y="98"/>
                    </a:lnTo>
                    <a:lnTo>
                      <a:pt x="0" y="196"/>
                    </a:lnTo>
                    <a:lnTo>
                      <a:pt x="259" y="282"/>
                    </a:lnTo>
                    <a:close/>
                  </a:path>
                </a:pathLst>
              </a:cu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itchFamily="2" charset="-122"/>
                </a:endParaRPr>
              </a:p>
            </p:txBody>
          </p:sp>
          <p:sp>
            <p:nvSpPr>
              <p:cNvPr id="12" name="Freeform 25"/>
              <p:cNvSpPr>
                <a:spLocks noChangeArrowheads="1"/>
              </p:cNvSpPr>
              <p:nvPr/>
            </p:nvSpPr>
            <p:spPr bwMode="auto">
              <a:xfrm>
                <a:off x="1855343" y="0"/>
                <a:ext cx="1869670" cy="2020101"/>
              </a:xfrm>
              <a:custGeom>
                <a:avLst/>
                <a:gdLst>
                  <a:gd name="T0" fmla="*/ 0 w 261"/>
                  <a:gd name="T1" fmla="*/ 0 h 282"/>
                  <a:gd name="T2" fmla="*/ 0 w 261"/>
                  <a:gd name="T3" fmla="*/ 282 h 282"/>
                  <a:gd name="T4" fmla="*/ 261 w 261"/>
                  <a:gd name="T5" fmla="*/ 196 h 282"/>
                  <a:gd name="T6" fmla="*/ 132 w 261"/>
                  <a:gd name="T7" fmla="*/ 98 h 282"/>
                  <a:gd name="T8" fmla="*/ 0 w 261"/>
                  <a:gd name="T9" fmla="*/ 0 h 282"/>
                  <a:gd name="T10" fmla="*/ 0 60000 65536"/>
                  <a:gd name="T11" fmla="*/ 0 60000 65536"/>
                  <a:gd name="T12" fmla="*/ 0 60000 65536"/>
                  <a:gd name="T13" fmla="*/ 0 60000 65536"/>
                  <a:gd name="T14" fmla="*/ 0 60000 65536"/>
                  <a:gd name="T15" fmla="*/ 0 w 261"/>
                  <a:gd name="T16" fmla="*/ 0 h 282"/>
                  <a:gd name="T17" fmla="*/ 261 w 261"/>
                  <a:gd name="T18" fmla="*/ 282 h 282"/>
                </a:gdLst>
                <a:ahLst/>
                <a:cxnLst>
                  <a:cxn ang="T10">
                    <a:pos x="T0" y="T1"/>
                  </a:cxn>
                  <a:cxn ang="T11">
                    <a:pos x="T2" y="T3"/>
                  </a:cxn>
                  <a:cxn ang="T12">
                    <a:pos x="T4" y="T5"/>
                  </a:cxn>
                  <a:cxn ang="T13">
                    <a:pos x="T6" y="T7"/>
                  </a:cxn>
                  <a:cxn ang="T14">
                    <a:pos x="T8" y="T9"/>
                  </a:cxn>
                </a:cxnLst>
                <a:rect l="T15" t="T16" r="T17" b="T18"/>
                <a:pathLst>
                  <a:path w="261" h="282">
                    <a:moveTo>
                      <a:pt x="0" y="0"/>
                    </a:moveTo>
                    <a:lnTo>
                      <a:pt x="0" y="282"/>
                    </a:lnTo>
                    <a:lnTo>
                      <a:pt x="261" y="196"/>
                    </a:lnTo>
                    <a:lnTo>
                      <a:pt x="132" y="98"/>
                    </a:lnTo>
                    <a:lnTo>
                      <a:pt x="0" y="0"/>
                    </a:lnTo>
                    <a:close/>
                  </a:path>
                </a:pathLst>
              </a:cu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itchFamily="2" charset="-122"/>
                </a:endParaRPr>
              </a:p>
            </p:txBody>
          </p:sp>
          <p:sp>
            <p:nvSpPr>
              <p:cNvPr id="13" name="Freeform 26"/>
              <p:cNvSpPr>
                <a:spLocks noChangeArrowheads="1"/>
              </p:cNvSpPr>
              <p:nvPr/>
            </p:nvSpPr>
            <p:spPr bwMode="auto">
              <a:xfrm>
                <a:off x="1855343" y="1404042"/>
                <a:ext cx="1869670" cy="2263659"/>
              </a:xfrm>
              <a:custGeom>
                <a:avLst/>
                <a:gdLst>
                  <a:gd name="T0" fmla="*/ 261 w 261"/>
                  <a:gd name="T1" fmla="*/ 0 h 316"/>
                  <a:gd name="T2" fmla="*/ 0 w 261"/>
                  <a:gd name="T3" fmla="*/ 86 h 316"/>
                  <a:gd name="T4" fmla="*/ 160 w 261"/>
                  <a:gd name="T5" fmla="*/ 316 h 316"/>
                  <a:gd name="T6" fmla="*/ 211 w 261"/>
                  <a:gd name="T7" fmla="*/ 158 h 316"/>
                  <a:gd name="T8" fmla="*/ 261 w 261"/>
                  <a:gd name="T9" fmla="*/ 0 h 316"/>
                  <a:gd name="T10" fmla="*/ 0 60000 65536"/>
                  <a:gd name="T11" fmla="*/ 0 60000 65536"/>
                  <a:gd name="T12" fmla="*/ 0 60000 65536"/>
                  <a:gd name="T13" fmla="*/ 0 60000 65536"/>
                  <a:gd name="T14" fmla="*/ 0 60000 65536"/>
                  <a:gd name="T15" fmla="*/ 0 w 261"/>
                  <a:gd name="T16" fmla="*/ 0 h 316"/>
                  <a:gd name="T17" fmla="*/ 261 w 261"/>
                  <a:gd name="T18" fmla="*/ 316 h 316"/>
                </a:gdLst>
                <a:ahLst/>
                <a:cxnLst>
                  <a:cxn ang="T10">
                    <a:pos x="T0" y="T1"/>
                  </a:cxn>
                  <a:cxn ang="T11">
                    <a:pos x="T2" y="T3"/>
                  </a:cxn>
                  <a:cxn ang="T12">
                    <a:pos x="T4" y="T5"/>
                  </a:cxn>
                  <a:cxn ang="T13">
                    <a:pos x="T6" y="T7"/>
                  </a:cxn>
                  <a:cxn ang="T14">
                    <a:pos x="T8" y="T9"/>
                  </a:cxn>
                </a:cxnLst>
                <a:rect l="T15" t="T16" r="T17" b="T18"/>
                <a:pathLst>
                  <a:path w="261" h="316">
                    <a:moveTo>
                      <a:pt x="261" y="0"/>
                    </a:moveTo>
                    <a:lnTo>
                      <a:pt x="0" y="86"/>
                    </a:lnTo>
                    <a:lnTo>
                      <a:pt x="160" y="316"/>
                    </a:lnTo>
                    <a:lnTo>
                      <a:pt x="211" y="158"/>
                    </a:lnTo>
                    <a:lnTo>
                      <a:pt x="261" y="0"/>
                    </a:lnTo>
                    <a:close/>
                  </a:path>
                </a:pathLst>
              </a:custGeom>
              <a:solidFill>
                <a:schemeClr val="accent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itchFamily="2" charset="-122"/>
                </a:endParaRPr>
              </a:p>
            </p:txBody>
          </p:sp>
          <p:sp>
            <p:nvSpPr>
              <p:cNvPr id="14" name="Freeform 27"/>
              <p:cNvSpPr>
                <a:spLocks noChangeArrowheads="1"/>
              </p:cNvSpPr>
              <p:nvPr/>
            </p:nvSpPr>
            <p:spPr bwMode="auto">
              <a:xfrm>
                <a:off x="702021" y="2020101"/>
                <a:ext cx="2299479" cy="1647600"/>
              </a:xfrm>
              <a:custGeom>
                <a:avLst/>
                <a:gdLst>
                  <a:gd name="T0" fmla="*/ 321 w 321"/>
                  <a:gd name="T1" fmla="*/ 230 h 230"/>
                  <a:gd name="T2" fmla="*/ 161 w 321"/>
                  <a:gd name="T3" fmla="*/ 0 h 230"/>
                  <a:gd name="T4" fmla="*/ 0 w 321"/>
                  <a:gd name="T5" fmla="*/ 230 h 230"/>
                  <a:gd name="T6" fmla="*/ 161 w 321"/>
                  <a:gd name="T7" fmla="*/ 230 h 230"/>
                  <a:gd name="T8" fmla="*/ 321 w 321"/>
                  <a:gd name="T9" fmla="*/ 230 h 230"/>
                  <a:gd name="T10" fmla="*/ 0 60000 65536"/>
                  <a:gd name="T11" fmla="*/ 0 60000 65536"/>
                  <a:gd name="T12" fmla="*/ 0 60000 65536"/>
                  <a:gd name="T13" fmla="*/ 0 60000 65536"/>
                  <a:gd name="T14" fmla="*/ 0 60000 65536"/>
                  <a:gd name="T15" fmla="*/ 0 w 321"/>
                  <a:gd name="T16" fmla="*/ 0 h 230"/>
                  <a:gd name="T17" fmla="*/ 321 w 321"/>
                  <a:gd name="T18" fmla="*/ 230 h 230"/>
                </a:gdLst>
                <a:ahLst/>
                <a:cxnLst>
                  <a:cxn ang="T10">
                    <a:pos x="T0" y="T1"/>
                  </a:cxn>
                  <a:cxn ang="T11">
                    <a:pos x="T2" y="T3"/>
                  </a:cxn>
                  <a:cxn ang="T12">
                    <a:pos x="T4" y="T5"/>
                  </a:cxn>
                  <a:cxn ang="T13">
                    <a:pos x="T6" y="T7"/>
                  </a:cxn>
                  <a:cxn ang="T14">
                    <a:pos x="T8" y="T9"/>
                  </a:cxn>
                </a:cxnLst>
                <a:rect l="T15" t="T16" r="T17" b="T18"/>
                <a:pathLst>
                  <a:path w="321" h="230">
                    <a:moveTo>
                      <a:pt x="321" y="230"/>
                    </a:moveTo>
                    <a:lnTo>
                      <a:pt x="161" y="0"/>
                    </a:lnTo>
                    <a:lnTo>
                      <a:pt x="0" y="230"/>
                    </a:lnTo>
                    <a:lnTo>
                      <a:pt x="161" y="230"/>
                    </a:lnTo>
                    <a:lnTo>
                      <a:pt x="321" y="230"/>
                    </a:lnTo>
                    <a:close/>
                  </a:path>
                </a:pathLst>
              </a:custGeom>
              <a:solidFill>
                <a:schemeClr val="accent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itchFamily="2" charset="-122"/>
                </a:endParaRPr>
              </a:p>
            </p:txBody>
          </p:sp>
          <p:sp>
            <p:nvSpPr>
              <p:cNvPr id="15" name="Freeform 28"/>
              <p:cNvSpPr>
                <a:spLocks noChangeArrowheads="1"/>
              </p:cNvSpPr>
              <p:nvPr/>
            </p:nvSpPr>
            <p:spPr bwMode="auto">
              <a:xfrm>
                <a:off x="0" y="1404042"/>
                <a:ext cx="1855343" cy="2263659"/>
              </a:xfrm>
              <a:custGeom>
                <a:avLst/>
                <a:gdLst>
                  <a:gd name="T0" fmla="*/ 98 w 259"/>
                  <a:gd name="T1" fmla="*/ 316 h 316"/>
                  <a:gd name="T2" fmla="*/ 259 w 259"/>
                  <a:gd name="T3" fmla="*/ 86 h 316"/>
                  <a:gd name="T4" fmla="*/ 0 w 259"/>
                  <a:gd name="T5" fmla="*/ 0 h 316"/>
                  <a:gd name="T6" fmla="*/ 50 w 259"/>
                  <a:gd name="T7" fmla="*/ 158 h 316"/>
                  <a:gd name="T8" fmla="*/ 98 w 259"/>
                  <a:gd name="T9" fmla="*/ 316 h 316"/>
                  <a:gd name="T10" fmla="*/ 0 60000 65536"/>
                  <a:gd name="T11" fmla="*/ 0 60000 65536"/>
                  <a:gd name="T12" fmla="*/ 0 60000 65536"/>
                  <a:gd name="T13" fmla="*/ 0 60000 65536"/>
                  <a:gd name="T14" fmla="*/ 0 60000 65536"/>
                  <a:gd name="T15" fmla="*/ 0 w 259"/>
                  <a:gd name="T16" fmla="*/ 0 h 316"/>
                  <a:gd name="T17" fmla="*/ 259 w 259"/>
                  <a:gd name="T18" fmla="*/ 316 h 316"/>
                </a:gdLst>
                <a:ahLst/>
                <a:cxnLst>
                  <a:cxn ang="T10">
                    <a:pos x="T0" y="T1"/>
                  </a:cxn>
                  <a:cxn ang="T11">
                    <a:pos x="T2" y="T3"/>
                  </a:cxn>
                  <a:cxn ang="T12">
                    <a:pos x="T4" y="T5"/>
                  </a:cxn>
                  <a:cxn ang="T13">
                    <a:pos x="T6" y="T7"/>
                  </a:cxn>
                  <a:cxn ang="T14">
                    <a:pos x="T8" y="T9"/>
                  </a:cxn>
                </a:cxnLst>
                <a:rect l="T15" t="T16" r="T17" b="T18"/>
                <a:pathLst>
                  <a:path w="259" h="316">
                    <a:moveTo>
                      <a:pt x="98" y="316"/>
                    </a:moveTo>
                    <a:lnTo>
                      <a:pt x="259" y="86"/>
                    </a:lnTo>
                    <a:lnTo>
                      <a:pt x="0" y="0"/>
                    </a:lnTo>
                    <a:lnTo>
                      <a:pt x="50" y="158"/>
                    </a:lnTo>
                    <a:lnTo>
                      <a:pt x="98" y="316"/>
                    </a:lnTo>
                    <a:close/>
                  </a:path>
                </a:pathLst>
              </a:custGeom>
              <a:solidFill>
                <a:schemeClr val="accent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itchFamily="2" charset="-122"/>
                </a:endParaRPr>
              </a:p>
            </p:txBody>
          </p:sp>
        </p:grpSp>
        <p:pic>
          <p:nvPicPr>
            <p:cNvPr id="6" name="图片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4017" y="1010050"/>
              <a:ext cx="416768" cy="4167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图片 3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0279" y="2054285"/>
              <a:ext cx="415025" cy="41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图片 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584" y="2683307"/>
              <a:ext cx="411010" cy="4110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图片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58" y="1957035"/>
              <a:ext cx="609524" cy="6095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图片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0362" y="984835"/>
              <a:ext cx="435092" cy="4350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6" name="Half Frame 13"/>
          <p:cNvSpPr/>
          <p:nvPr/>
        </p:nvSpPr>
        <p:spPr>
          <a:xfrm rot="8106864">
            <a:off x="-202261" y="1437432"/>
            <a:ext cx="832484" cy="789227"/>
          </a:xfrm>
          <a:prstGeom prst="halfFrame">
            <a:avLst/>
          </a:prstGeom>
          <a:solidFill>
            <a:schemeClr val="accent4"/>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415247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建设现代化经济体系、推动高质量发展</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fontScale="92500"/>
          </a:bodyPr>
          <a:lstStyle/>
          <a:p>
            <a:r>
              <a:rPr lang="zh-CN" altLang="en-US" sz="2800" b="1" dirty="0" smtClean="0">
                <a:solidFill>
                  <a:schemeClr val="tx1"/>
                </a:solidFill>
              </a:rPr>
              <a:t>建设现代化经济</a:t>
            </a:r>
            <a:r>
              <a:rPr lang="zh-CN" altLang="en-US" sz="2800" b="1" dirty="0" smtClean="0">
                <a:solidFill>
                  <a:schemeClr val="tx1"/>
                </a:solidFill>
              </a:rPr>
              <a:t>体系（</a:t>
            </a:r>
            <a:r>
              <a:rPr lang="en-US" altLang="zh-CN" sz="2800" b="1" dirty="0" smtClean="0">
                <a:solidFill>
                  <a:schemeClr val="tx1"/>
                </a:solidFill>
              </a:rPr>
              <a:t>20</a:t>
            </a:r>
            <a:r>
              <a:rPr lang="zh-CN" altLang="en-US" sz="2800" b="1" dirty="0" smtClean="0">
                <a:solidFill>
                  <a:schemeClr val="tx1"/>
                </a:solidFill>
              </a:rPr>
              <a:t>大报告）</a:t>
            </a:r>
            <a:endParaRPr lang="en-US" altLang="zh-CN" sz="2800" b="1" dirty="0" smtClean="0">
              <a:solidFill>
                <a:schemeClr val="tx1"/>
              </a:solidFill>
            </a:endParaRPr>
          </a:p>
          <a:p>
            <a:pPr lvl="1"/>
            <a:r>
              <a:rPr lang="zh-CN" altLang="zh-CN" dirty="0" smtClean="0"/>
              <a:t>坚持</a:t>
            </a:r>
            <a:r>
              <a:rPr lang="zh-CN" altLang="zh-CN" dirty="0"/>
              <a:t>把发展经济的着力点放在实体经济上，推进新型工业化，加快建设制造强国、质量强国、航天强国、交通强国、网络强国、数字中国</a:t>
            </a:r>
            <a:r>
              <a:rPr lang="zh-CN" altLang="zh-CN" dirty="0" smtClean="0"/>
              <a:t>。</a:t>
            </a:r>
            <a:endParaRPr lang="en-US" altLang="zh-CN" dirty="0" smtClean="0"/>
          </a:p>
          <a:p>
            <a:pPr lvl="1"/>
            <a:r>
              <a:rPr lang="zh-CN" altLang="zh-CN" dirty="0" smtClean="0"/>
              <a:t>实施</a:t>
            </a:r>
            <a:r>
              <a:rPr lang="zh-CN" altLang="zh-CN" dirty="0"/>
              <a:t>产业基础再造工程和重大技术装备攻关工程，支持专精特新企业发展，推动制造业高端化、智能化、绿色化发展</a:t>
            </a:r>
            <a:r>
              <a:rPr lang="zh-CN" altLang="zh-CN" dirty="0" smtClean="0"/>
              <a:t>。</a:t>
            </a:r>
            <a:endParaRPr lang="en-US" altLang="zh-CN" dirty="0" smtClean="0"/>
          </a:p>
          <a:p>
            <a:pPr lvl="1"/>
            <a:r>
              <a:rPr lang="zh-CN" altLang="zh-CN" dirty="0" smtClean="0"/>
              <a:t>巩固</a:t>
            </a:r>
            <a:r>
              <a:rPr lang="zh-CN" altLang="zh-CN" dirty="0"/>
              <a:t>优势产业领先地位，在关系安全发展的领域加快补齐短板，提升战略性资源供应保障能力。推动战略性新兴产业融合集群发展，构建新一代信息技术、人工智能、生物技术、新能源、新材料、高端装备、绿色环保等一批新的增长引擎</a:t>
            </a:r>
            <a:r>
              <a:rPr lang="zh-CN" altLang="zh-CN" dirty="0" smtClean="0"/>
              <a:t>。</a:t>
            </a:r>
            <a:endParaRPr lang="en-US" altLang="zh-CN" dirty="0" smtClean="0"/>
          </a:p>
          <a:p>
            <a:pPr lvl="1"/>
            <a:r>
              <a:rPr lang="zh-CN" altLang="zh-CN" dirty="0" smtClean="0"/>
              <a:t>构建</a:t>
            </a:r>
            <a:r>
              <a:rPr lang="zh-CN" altLang="zh-CN" dirty="0"/>
              <a:t>优质高效的服务业新体系，推动现代服务业同先进制造业、现代农业深度融合。加快发展物联网，建设高效顺畅的流通体系，降低物流成本</a:t>
            </a:r>
            <a:r>
              <a:rPr lang="zh-CN" altLang="zh-CN" dirty="0" smtClean="0"/>
              <a:t>。</a:t>
            </a:r>
            <a:endParaRPr lang="en-US" altLang="zh-CN" dirty="0" smtClean="0"/>
          </a:p>
          <a:p>
            <a:pPr lvl="1"/>
            <a:r>
              <a:rPr lang="zh-CN" altLang="zh-CN" dirty="0" smtClean="0"/>
              <a:t>加快</a:t>
            </a:r>
            <a:r>
              <a:rPr lang="zh-CN" altLang="zh-CN" dirty="0"/>
              <a:t>发展数字经济，促进数字经济和实体经济深度融合，打造具有国际竞争力的数字产业集群。优化基础设施布局、结构、功能和系统集成，构建现代化基础设施体系。</a:t>
            </a:r>
            <a:endParaRPr lang="en-US" altLang="zh-CN" dirty="0" smtClean="0"/>
          </a:p>
        </p:txBody>
      </p:sp>
      <p:sp>
        <p:nvSpPr>
          <p:cNvPr id="16" name="Half Frame 13"/>
          <p:cNvSpPr/>
          <p:nvPr/>
        </p:nvSpPr>
        <p:spPr>
          <a:xfrm rot="8106864">
            <a:off x="-202261" y="1437432"/>
            <a:ext cx="832484" cy="789227"/>
          </a:xfrm>
          <a:prstGeom prst="halfFrame">
            <a:avLst/>
          </a:prstGeom>
          <a:solidFill>
            <a:schemeClr val="accent4"/>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411249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建设现代化经济体系、推动高质量发展</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4" name="圆角矩形 3"/>
          <p:cNvSpPr/>
          <p:nvPr/>
        </p:nvSpPr>
        <p:spPr bwMode="auto">
          <a:xfrm>
            <a:off x="285750" y="1464965"/>
            <a:ext cx="11779250" cy="4250035"/>
          </a:xfrm>
          <a:prstGeom prst="roundRect">
            <a:avLst>
              <a:gd name="adj" fmla="val 0"/>
            </a:avLst>
          </a:prstGeom>
          <a:ln/>
        </p:spPr>
        <p:style>
          <a:lnRef idx="2">
            <a:schemeClr val="accent3"/>
          </a:lnRef>
          <a:fillRef idx="1">
            <a:schemeClr val="lt1"/>
          </a:fillRef>
          <a:effectRef idx="0">
            <a:schemeClr val="accent3"/>
          </a:effectRef>
          <a:fontRef idx="minor">
            <a:schemeClr val="dk1"/>
          </a:fontRef>
        </p:style>
        <p:txBody>
          <a:bodyPr lIns="91430" tIns="45716" rIns="91430" bIns="45716" anchor="ctr">
            <a:sp3d/>
          </a:bodyPr>
          <a:lstStyle/>
          <a:p>
            <a:r>
              <a:rPr lang="zh-CN" altLang="en-US" sz="2800" b="1" dirty="0">
                <a:solidFill>
                  <a:schemeClr val="tx1"/>
                </a:solidFill>
              </a:rPr>
              <a:t>推进供给侧结构性改革</a:t>
            </a:r>
            <a:endParaRPr lang="en-US" altLang="zh-CN" sz="2800" b="1" dirty="0">
              <a:solidFill>
                <a:schemeClr val="tx1"/>
              </a:solidFill>
            </a:endParaRPr>
          </a:p>
          <a:p>
            <a:pPr lvl="1"/>
            <a:r>
              <a:rPr lang="zh-CN" altLang="en-US" sz="2400" dirty="0"/>
              <a:t>当前和今后一个时期中国经济发展和经济工作的主线</a:t>
            </a:r>
            <a:endParaRPr lang="en-US" altLang="zh-CN" sz="2400" dirty="0"/>
          </a:p>
          <a:p>
            <a:pPr lvl="1"/>
            <a:r>
              <a:rPr lang="zh-CN" altLang="en-US" sz="2400" b="1" dirty="0"/>
              <a:t>供给侧管理</a:t>
            </a:r>
            <a:r>
              <a:rPr lang="zh-CN" altLang="en-US" sz="2400" dirty="0"/>
              <a:t>和</a:t>
            </a:r>
            <a:r>
              <a:rPr lang="zh-CN" altLang="en-US" sz="2400" b="1" dirty="0"/>
              <a:t>需求侧管理</a:t>
            </a:r>
            <a:r>
              <a:rPr lang="zh-CN" altLang="en-US" sz="2400" dirty="0"/>
              <a:t>是调控宏观经济的两种基本手段，当前和今后一个时期矛盾的主要方面在供给侧</a:t>
            </a:r>
            <a:endParaRPr lang="en-US" altLang="zh-CN" sz="2400" dirty="0"/>
          </a:p>
          <a:p>
            <a:pPr lvl="1"/>
            <a:r>
              <a:rPr lang="zh-CN" altLang="en-US" sz="2400" dirty="0"/>
              <a:t>改革的重点，是解放和发展社会生产力，用改革的办法推进结构调整，减少无效和低端供给，扩大有效和中高端供给，增强供给结构对需求变化的适应性和灵活性，提高全要素生产率</a:t>
            </a:r>
            <a:endParaRPr lang="en-US" altLang="zh-CN" sz="2400" dirty="0"/>
          </a:p>
          <a:p>
            <a:pPr lvl="1"/>
            <a:r>
              <a:rPr lang="zh-CN" altLang="en-US" sz="2400" dirty="0"/>
              <a:t>把提高供给质量作为主攻方向，着力去产能、去库存、去杠杆、降成本、补短板。</a:t>
            </a:r>
            <a:endParaRPr lang="en-US" altLang="zh-CN" sz="2400" dirty="0"/>
          </a:p>
          <a:p>
            <a:pPr lvl="1"/>
            <a:r>
              <a:rPr lang="zh-CN" altLang="en-US" sz="2400" dirty="0"/>
              <a:t>实现优化存量资源配置，扩大优质增量供给，实现更高水平和更高质量的供需动态平衡，显著增强中国经济质量优势</a:t>
            </a:r>
            <a:endParaRPr lang="en-US" altLang="zh-CN" sz="2400" dirty="0"/>
          </a:p>
        </p:txBody>
      </p:sp>
      <p:grpSp>
        <p:nvGrpSpPr>
          <p:cNvPr id="6" name="组合 26"/>
          <p:cNvGrpSpPr>
            <a:grpSpLocks noChangeAspect="1"/>
          </p:cNvGrpSpPr>
          <p:nvPr/>
        </p:nvGrpSpPr>
        <p:grpSpPr bwMode="auto">
          <a:xfrm>
            <a:off x="4417171" y="5590878"/>
            <a:ext cx="2443163" cy="554037"/>
            <a:chOff x="855540" y="3513439"/>
            <a:chExt cx="1399872" cy="987727"/>
          </a:xfrm>
          <a:scene3d>
            <a:camera prst="orthographicFront">
              <a:rot lat="0" lon="0" rev="0"/>
            </a:camera>
            <a:lightRig rig="balanced" dir="t">
              <a:rot lat="0" lon="0" rev="8700000"/>
            </a:lightRig>
          </a:scene3d>
        </p:grpSpPr>
        <p:sp>
          <p:nvSpPr>
            <p:cNvPr id="7" name="矩形 6"/>
            <p:cNvSpPr/>
            <p:nvPr/>
          </p:nvSpPr>
          <p:spPr>
            <a:xfrm>
              <a:off x="855540" y="3513439"/>
              <a:ext cx="1399872" cy="98772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sp3d/>
            </a:bodyPr>
            <a:lstStyle/>
            <a:p>
              <a:pPr algn="ctr" eaLnBrk="0" fontAlgn="ctr" hangingPunct="0">
                <a:buClr>
                  <a:srgbClr val="FF0000"/>
                </a:buClr>
                <a:buSzPct val="70000"/>
                <a:buFont typeface="Wingdings" pitchFamily="2" charset="2"/>
                <a:buChar char="u"/>
                <a:defRPr/>
              </a:pPr>
              <a:endParaRPr lang="zh-CN" altLang="en-US" sz="1700" b="1">
                <a:solidFill>
                  <a:schemeClr val="bg1"/>
                </a:solidFill>
                <a:latin typeface="微软雅黑" pitchFamily="34" charset="-122"/>
                <a:ea typeface="微软雅黑" pitchFamily="34" charset="-122"/>
              </a:endParaRPr>
            </a:p>
          </p:txBody>
        </p:sp>
        <p:sp>
          <p:nvSpPr>
            <p:cNvPr id="8" name="矩形 14"/>
            <p:cNvSpPr>
              <a:spLocks noChangeArrowheads="1"/>
            </p:cNvSpPr>
            <p:nvPr/>
          </p:nvSpPr>
          <p:spPr bwMode="auto">
            <a:xfrm>
              <a:off x="1004859" y="3703801"/>
              <a:ext cx="1101235" cy="631003"/>
            </a:xfrm>
            <a:prstGeom prst="rect">
              <a:avLst/>
            </a:prstGeom>
            <a:noFill/>
            <a:ln w="9525">
              <a:noFill/>
              <a:miter lim="800000"/>
              <a:headEnd/>
              <a:tailEnd/>
            </a:ln>
            <a:effectLst/>
            <a:sp3d>
              <a:bevelT w="190500" h="38100"/>
            </a:sp3d>
          </p:spPr>
          <p:txBody>
            <a:bodyPr anchor="ctr">
              <a:spAutoFit/>
            </a:bodyPr>
            <a:lstStyle/>
            <a:p>
              <a:pPr algn="ctr" fontAlgn="ctr">
                <a:buClr>
                  <a:srgbClr val="FF0000"/>
                </a:buClr>
                <a:buSzPct val="70000"/>
                <a:defRPr/>
              </a:pPr>
              <a:endParaRPr kumimoji="1" lang="zh-CN" altLang="en-US" sz="170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1276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p:tgtEl>
                                          <p:spTgt spid="4"/>
                                        </p:tgtEl>
                                        <p:attrNameLst>
                                          <p:attrName>ppt_y</p:attrName>
                                        </p:attrNameLst>
                                      </p:cBhvr>
                                      <p:tavLst>
                                        <p:tav tm="0">
                                          <p:val>
                                            <p:strVal val="#ppt_y+#ppt_h*1.125000"/>
                                          </p:val>
                                        </p:tav>
                                        <p:tav tm="100000">
                                          <p:val>
                                            <p:strVal val="#ppt_y"/>
                                          </p:val>
                                        </p:tav>
                                      </p:tavLst>
                                    </p:anim>
                                    <p:animEffect transition="in" filter="wipe(up)">
                                      <p:cBhvr>
                                        <p:cTn id="8" dur="750"/>
                                        <p:tgtEl>
                                          <p:spTgt spid="4"/>
                                        </p:tgtEl>
                                      </p:cBhvr>
                                    </p:animEffect>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经济全球化深入发展</a:t>
            </a:r>
            <a:endParaRPr lang="zh-CN" altLang="zh-CN" sz="4400" dirty="0" smtClean="0">
              <a:effectLst/>
            </a:endParaRPr>
          </a:p>
        </p:txBody>
      </p:sp>
      <p:sp>
        <p:nvSpPr>
          <p:cNvPr id="4" name="圆角矩形 3"/>
          <p:cNvSpPr/>
          <p:nvPr/>
        </p:nvSpPr>
        <p:spPr>
          <a:xfrm>
            <a:off x="996462" y="1836615"/>
            <a:ext cx="10335846" cy="4435231"/>
          </a:xfrm>
          <a:prstGeom prst="roundRect">
            <a:avLst/>
          </a:prstGeom>
          <a:solidFill>
            <a:schemeClr val="bg1"/>
          </a:solidFill>
          <a:ln w="47625">
            <a:solidFill>
              <a:srgbClr val="D60C0C"/>
            </a:solidFill>
          </a:ln>
        </p:spPr>
        <p:style>
          <a:lnRef idx="2">
            <a:schemeClr val="accent1">
              <a:shade val="50000"/>
            </a:schemeClr>
          </a:lnRef>
          <a:fillRef idx="1">
            <a:schemeClr val="accent1"/>
          </a:fillRef>
          <a:effectRef idx="0">
            <a:schemeClr val="accent1"/>
          </a:effectRef>
          <a:fontRef idx="minor">
            <a:schemeClr val="lt1"/>
          </a:fontRef>
        </p:style>
        <p:txBody>
          <a:bodyPr lIns="49634" tIns="24817" rIns="49634" bIns="24817" rtlCol="0" anchor="ctr"/>
          <a:lstStyle/>
          <a:p>
            <a:r>
              <a:rPr lang="zh-CN" altLang="en-US" sz="3200" b="1" dirty="0">
                <a:solidFill>
                  <a:srgbClr val="000000"/>
                </a:solidFill>
              </a:rPr>
              <a:t>经济全球化纵深发展是当代世界经济的显著特</a:t>
            </a:r>
            <a:r>
              <a:rPr lang="zh-CN" altLang="en-US" sz="3200" b="1" dirty="0" smtClean="0">
                <a:solidFill>
                  <a:srgbClr val="000000"/>
                </a:solidFill>
              </a:rPr>
              <a:t>征：</a:t>
            </a:r>
            <a:endParaRPr lang="en-US" altLang="zh-CN" sz="3200" b="1" dirty="0">
              <a:solidFill>
                <a:srgbClr val="000000"/>
              </a:solidFill>
            </a:endParaRPr>
          </a:p>
          <a:p>
            <a:pPr lvl="1"/>
            <a:r>
              <a:rPr lang="en-US" altLang="zh-CN" sz="2800" b="1" dirty="0" smtClean="0">
                <a:solidFill>
                  <a:srgbClr val="000000"/>
                </a:solidFill>
              </a:rPr>
              <a:t>A</a:t>
            </a:r>
            <a:r>
              <a:rPr lang="en-US" altLang="zh-CN" sz="2800" b="1" dirty="0">
                <a:solidFill>
                  <a:srgbClr val="000000"/>
                </a:solidFill>
              </a:rPr>
              <a:t>.</a:t>
            </a:r>
            <a:r>
              <a:rPr lang="zh-CN" altLang="en-US" sz="2800" b="1" dirty="0" smtClean="0">
                <a:solidFill>
                  <a:srgbClr val="000000"/>
                </a:solidFill>
              </a:rPr>
              <a:t>各国之间</a:t>
            </a:r>
            <a:r>
              <a:rPr lang="zh-CN" altLang="en-US" sz="2800" b="1" dirty="0">
                <a:solidFill>
                  <a:srgbClr val="000000"/>
                </a:solidFill>
              </a:rPr>
              <a:t>的经济联系空前密切，人们的生产方式和生活</a:t>
            </a:r>
            <a:r>
              <a:rPr lang="zh-CN" altLang="en-US" sz="2800" b="1" dirty="0" smtClean="0">
                <a:solidFill>
                  <a:srgbClr val="000000"/>
                </a:solidFill>
              </a:rPr>
              <a:t>方式不断发生变化；</a:t>
            </a:r>
            <a:endParaRPr lang="en-US" altLang="zh-CN" sz="2800" b="1" dirty="0">
              <a:solidFill>
                <a:srgbClr val="000000"/>
              </a:solidFill>
            </a:endParaRPr>
          </a:p>
          <a:p>
            <a:pPr lvl="1"/>
            <a:r>
              <a:rPr lang="en-US" altLang="zh-CN" sz="2800" b="1" dirty="0" smtClean="0">
                <a:solidFill>
                  <a:srgbClr val="000000"/>
                </a:solidFill>
              </a:rPr>
              <a:t>B.</a:t>
            </a:r>
            <a:r>
              <a:rPr lang="zh-CN" altLang="en-US" sz="2800" b="1" dirty="0" smtClean="0">
                <a:solidFill>
                  <a:srgbClr val="000000"/>
                </a:solidFill>
              </a:rPr>
              <a:t>不仅深刻影响各国经济</a:t>
            </a:r>
            <a:r>
              <a:rPr lang="zh-CN" altLang="en-US" sz="2800" b="1" dirty="0">
                <a:solidFill>
                  <a:srgbClr val="000000"/>
                </a:solidFill>
              </a:rPr>
              <a:t>，也使世界经济格局和国际经济秩序经历着巨大变化，进而对世界政治、文化产</a:t>
            </a:r>
            <a:r>
              <a:rPr lang="zh-CN" altLang="en-US" sz="2800" b="1" dirty="0" smtClean="0">
                <a:solidFill>
                  <a:srgbClr val="000000"/>
                </a:solidFill>
              </a:rPr>
              <a:t>生深远影响；</a:t>
            </a:r>
            <a:endParaRPr lang="en-US" altLang="zh-CN" sz="2800" b="1" dirty="0">
              <a:solidFill>
                <a:srgbClr val="000000"/>
              </a:solidFill>
            </a:endParaRPr>
          </a:p>
          <a:p>
            <a:pPr lvl="1"/>
            <a:r>
              <a:rPr lang="en-US" altLang="zh-CN" sz="2800" b="1" dirty="0" smtClean="0">
                <a:solidFill>
                  <a:srgbClr val="000000"/>
                </a:solidFill>
              </a:rPr>
              <a:t>C.</a:t>
            </a:r>
            <a:r>
              <a:rPr lang="zh-CN" altLang="en-US" sz="2800" b="1" dirty="0" smtClean="0">
                <a:solidFill>
                  <a:srgbClr val="000000"/>
                </a:solidFill>
              </a:rPr>
              <a:t>如何应对经济全球化带</a:t>
            </a:r>
            <a:r>
              <a:rPr lang="zh-CN" altLang="en-US" sz="2800" b="1" dirty="0">
                <a:solidFill>
                  <a:srgbClr val="000000"/>
                </a:solidFill>
              </a:rPr>
              <a:t>来的机遇与挑战，实现更稳健的、持续的发展，是当代世界各国面对和解决</a:t>
            </a:r>
            <a:r>
              <a:rPr lang="zh-CN" altLang="en-US" sz="2800" b="1" dirty="0" smtClean="0">
                <a:solidFill>
                  <a:srgbClr val="000000"/>
                </a:solidFill>
              </a:rPr>
              <a:t>的时代课题。</a:t>
            </a:r>
            <a:endParaRPr lang="en-US" altLang="zh-CN" sz="2800" b="1" dirty="0">
              <a:solidFill>
                <a:srgbClr val="000000"/>
              </a:solidFill>
            </a:endParaRPr>
          </a:p>
        </p:txBody>
      </p:sp>
    </p:spTree>
    <p:extLst>
      <p:ext uri="{BB962C8B-B14F-4D97-AF65-F5344CB8AC3E}">
        <p14:creationId xmlns:p14="http://schemas.microsoft.com/office/powerpoint/2010/main" val="184485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KMA1D1FEAF"/>
          <p:cNvSpPr>
            <a:spLocks noChangeArrowheads="1"/>
          </p:cNvSpPr>
          <p:nvPr/>
        </p:nvSpPr>
        <p:spPr bwMode="ltGray">
          <a:xfrm>
            <a:off x="8083856" y="1604797"/>
            <a:ext cx="3473433" cy="1347953"/>
          </a:xfrm>
          <a:prstGeom prst="rect">
            <a:avLst/>
          </a:prstGeom>
          <a:solidFill>
            <a:schemeClr val="accent5"/>
          </a:solidFill>
          <a:ln w="19050">
            <a:noFill/>
            <a:miter lim="800000"/>
            <a:headEnd/>
            <a:tailEnd/>
          </a:ln>
          <a:effectLst/>
        </p:spPr>
        <p:txBody>
          <a:bodyPr wrap="none" lIns="97200" tIns="97200" rIns="98082" bIns="97200"/>
          <a:lstStyle/>
          <a:p>
            <a:pPr>
              <a:buSzPct val="80000"/>
              <a:buFont typeface="Marlett" pitchFamily="2" charset="2"/>
              <a:buChar char="i"/>
              <a:defRPr/>
            </a:pPr>
            <a:endParaRPr lang="ko-KR" altLang="ko-KR" b="1">
              <a:solidFill>
                <a:schemeClr val="bg1"/>
              </a:solidFill>
              <a:latin typeface="Arial" pitchFamily="34" charset="0"/>
              <a:ea typeface="굴림" pitchFamily="50" charset="-127"/>
              <a:cs typeface="Arial" pitchFamily="34" charset="0"/>
            </a:endParaRPr>
          </a:p>
        </p:txBody>
      </p:sp>
      <p:sp>
        <p:nvSpPr>
          <p:cNvPr id="10" name="KMA1D1FEAF"/>
          <p:cNvSpPr>
            <a:spLocks noChangeArrowheads="1"/>
          </p:cNvSpPr>
          <p:nvPr/>
        </p:nvSpPr>
        <p:spPr bwMode="ltGray">
          <a:xfrm>
            <a:off x="4402470" y="1604797"/>
            <a:ext cx="4080765" cy="1347953"/>
          </a:xfrm>
          <a:prstGeom prst="rightArrowCallout">
            <a:avLst>
              <a:gd name="adj1" fmla="val 23031"/>
              <a:gd name="adj2" fmla="val 25000"/>
              <a:gd name="adj3" fmla="val 12695"/>
              <a:gd name="adj4" fmla="val 84741"/>
            </a:avLst>
          </a:prstGeom>
          <a:solidFill>
            <a:schemeClr val="accent4"/>
          </a:solidFill>
          <a:ln w="19050">
            <a:noFill/>
            <a:miter lim="800000"/>
            <a:headEnd/>
            <a:tailEnd/>
          </a:ln>
          <a:effectLst/>
        </p:spPr>
        <p:txBody>
          <a:bodyPr wrap="none" lIns="97200" tIns="97200" rIns="98082" bIns="97200"/>
          <a:lstStyle/>
          <a:p>
            <a:pPr>
              <a:buSzPct val="80000"/>
              <a:buFont typeface="Marlett" pitchFamily="2" charset="2"/>
              <a:buChar char="i"/>
              <a:defRPr/>
            </a:pPr>
            <a:endParaRPr lang="ko-KR" altLang="ko-KR" b="1">
              <a:solidFill>
                <a:schemeClr val="bg1"/>
              </a:solidFill>
              <a:latin typeface="Arial" pitchFamily="34" charset="0"/>
              <a:ea typeface="굴림" pitchFamily="50" charset="-127"/>
              <a:cs typeface="Arial" pitchFamily="34" charset="0"/>
            </a:endParaRPr>
          </a:p>
        </p:txBody>
      </p:sp>
      <p:sp>
        <p:nvSpPr>
          <p:cNvPr id="15" name="KMA1D1FEAF"/>
          <p:cNvSpPr>
            <a:spLocks noChangeArrowheads="1"/>
          </p:cNvSpPr>
          <p:nvPr/>
        </p:nvSpPr>
        <p:spPr bwMode="ltGray">
          <a:xfrm>
            <a:off x="734990" y="1604797"/>
            <a:ext cx="4080765" cy="1347953"/>
          </a:xfrm>
          <a:prstGeom prst="rightArrowCallout">
            <a:avLst>
              <a:gd name="adj1" fmla="val 23031"/>
              <a:gd name="adj2" fmla="val 25000"/>
              <a:gd name="adj3" fmla="val 12695"/>
              <a:gd name="adj4" fmla="val 84741"/>
            </a:avLst>
          </a:prstGeom>
          <a:solidFill>
            <a:schemeClr val="accent3"/>
          </a:solidFill>
          <a:ln w="19050">
            <a:noFill/>
            <a:miter lim="800000"/>
            <a:headEnd/>
            <a:tailEnd/>
          </a:ln>
          <a:effectLst/>
        </p:spPr>
        <p:txBody>
          <a:bodyPr wrap="none" lIns="97200" tIns="97200" rIns="98082" bIns="97200"/>
          <a:lstStyle/>
          <a:p>
            <a:pPr>
              <a:buSzPct val="80000"/>
              <a:buFont typeface="Marlett" pitchFamily="2" charset="2"/>
              <a:buChar char="i"/>
              <a:defRPr/>
            </a:pPr>
            <a:endParaRPr lang="ko-KR" altLang="ko-KR" b="1">
              <a:solidFill>
                <a:schemeClr val="bg1"/>
              </a:solidFill>
              <a:latin typeface="Arial" pitchFamily="34" charset="0"/>
              <a:ea typeface="굴림" pitchFamily="50" charset="-127"/>
              <a:cs typeface="Arial" pitchFamily="34" charset="0"/>
            </a:endParaRPr>
          </a:p>
        </p:txBody>
      </p:sp>
      <p:sp>
        <p:nvSpPr>
          <p:cNvPr id="23" name="标题 1"/>
          <p:cNvSpPr txBox="1">
            <a:spLocks/>
          </p:cNvSpPr>
          <p:nvPr/>
        </p:nvSpPr>
        <p:spPr>
          <a:xfrm>
            <a:off x="732367" y="107576"/>
            <a:ext cx="10723035" cy="1336956"/>
          </a:xfrm>
          <a:prstGeom prst="rect">
            <a:avLst/>
          </a:prstGeom>
        </p:spPr>
        <p:txBody>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zh-CN" altLang="en-US" b="1" dirty="0" smtClean="0">
                <a:solidFill>
                  <a:srgbClr val="000000"/>
                </a:solidFill>
              </a:rPr>
              <a:t>分析与思考</a:t>
            </a:r>
            <a:endParaRPr lang="zh-CN" altLang="en-US" b="1" dirty="0">
              <a:solidFill>
                <a:srgbClr val="000000"/>
              </a:solidFill>
            </a:endParaRPr>
          </a:p>
        </p:txBody>
      </p:sp>
      <p:sp>
        <p:nvSpPr>
          <p:cNvPr id="24" name="内容占位符 2"/>
          <p:cNvSpPr txBox="1">
            <a:spLocks/>
          </p:cNvSpPr>
          <p:nvPr/>
        </p:nvSpPr>
        <p:spPr>
          <a:xfrm>
            <a:off x="716492" y="2949576"/>
            <a:ext cx="10723035" cy="4343400"/>
          </a:xfrm>
          <a:prstGeom prst="rect">
            <a:avLst/>
          </a:prstGeom>
        </p:spPr>
        <p:txBody>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altLang="zh-CN" smtClean="0"/>
              <a:t>1. </a:t>
            </a:r>
            <a:r>
              <a:rPr lang="zh-CN" altLang="en-US" smtClean="0"/>
              <a:t>有一种观点把世界乱象归咎于经济全球化。经济全球化曾被人们视为“阿里巴巴的山洞”，现在又被不少人看作“潘多拉的盒子”。如何辩证分析和看待当代经济全球化发展的新趋势？</a:t>
            </a:r>
            <a:endParaRPr lang="en-US" altLang="zh-CN" smtClean="0"/>
          </a:p>
          <a:p>
            <a:r>
              <a:rPr lang="en-US" altLang="zh-CN" smtClean="0"/>
              <a:t>2. </a:t>
            </a:r>
            <a:r>
              <a:rPr lang="zh-CN" altLang="en-US" smtClean="0"/>
              <a:t>中国提出的新发展理念对新时代的中国和当代世界发展具有哪些意义？</a:t>
            </a:r>
            <a:endParaRPr lang="en-US" altLang="zh-CN" smtClean="0"/>
          </a:p>
          <a:p>
            <a:r>
              <a:rPr lang="en-US" altLang="zh-CN" smtClean="0"/>
              <a:t>3. </a:t>
            </a:r>
            <a:r>
              <a:rPr lang="zh-CN" altLang="en-US" smtClean="0"/>
              <a:t>习近平指出，中国是经济全球化的受益者，更是贡献者。如何认识中国是经济全球化健康发展的坚定推动者，理解中国提出的新型全球化理念和路径是引领经济全球化走出困境的唯一出路？</a:t>
            </a:r>
            <a:endParaRPr lang="en-US" altLang="zh-CN" dirty="0" smtClean="0"/>
          </a:p>
        </p:txBody>
      </p:sp>
    </p:spTree>
    <p:extLst>
      <p:ext uri="{BB962C8B-B14F-4D97-AF65-F5344CB8AC3E}">
        <p14:creationId xmlns:p14="http://schemas.microsoft.com/office/powerpoint/2010/main" val="2605778292"/>
      </p:ext>
    </p:extLst>
  </p:cSld>
  <p:clrMapOvr>
    <a:masterClrMapping/>
  </p:clrMapOvr>
  <p:transition spd="med" advClick="0" advTm="1000">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习近平在首届中国国际进口博览会开幕式上的主旨演讲</a:t>
            </a:r>
            <a:endParaRPr lang="zh-CN" altLang="en-US" dirty="0"/>
          </a:p>
        </p:txBody>
      </p:sp>
      <p:sp>
        <p:nvSpPr>
          <p:cNvPr id="3" name="内容占位符 2"/>
          <p:cNvSpPr>
            <a:spLocks noGrp="1"/>
          </p:cNvSpPr>
          <p:nvPr>
            <p:ph idx="1"/>
          </p:nvPr>
        </p:nvSpPr>
        <p:spPr>
          <a:xfrm>
            <a:off x="732368" y="1600201"/>
            <a:ext cx="8586258" cy="4924424"/>
          </a:xfrm>
        </p:spPr>
        <p:txBody>
          <a:bodyPr>
            <a:normAutofit fontScale="92500"/>
          </a:bodyPr>
          <a:lstStyle/>
          <a:p>
            <a:r>
              <a:rPr lang="zh-CN" altLang="en-US" sz="2800" b="0" i="0" kern="1200" dirty="0" smtClean="0">
                <a:solidFill>
                  <a:schemeClr val="tx1"/>
                </a:solidFill>
                <a:effectLst/>
                <a:latin typeface="+mn-lt"/>
                <a:ea typeface="+mn-ea"/>
                <a:cs typeface="+mn-cs"/>
              </a:rPr>
              <a:t>为进一步扩大开放，中国将在以下几方面加大推进力度。</a:t>
            </a:r>
          </a:p>
          <a:p>
            <a:r>
              <a:rPr lang="zh-CN" altLang="en-US" dirty="0"/>
              <a:t> </a:t>
            </a:r>
            <a:r>
              <a:rPr lang="zh-CN" altLang="en-US" dirty="0" smtClean="0"/>
              <a:t>       </a:t>
            </a:r>
            <a:r>
              <a:rPr lang="zh-CN" altLang="en-US" sz="2800" b="1" i="0" kern="1200" dirty="0" smtClean="0">
                <a:solidFill>
                  <a:schemeClr val="tx1"/>
                </a:solidFill>
                <a:effectLst/>
                <a:latin typeface="+mn-lt"/>
                <a:ea typeface="+mn-ea"/>
                <a:cs typeface="+mn-cs"/>
              </a:rPr>
              <a:t>第一，激发进口潜力</a:t>
            </a:r>
            <a:r>
              <a:rPr lang="zh-CN" altLang="en-US" sz="2800" b="0" i="0" kern="1200" dirty="0" smtClean="0">
                <a:solidFill>
                  <a:schemeClr val="tx1"/>
                </a:solidFill>
                <a:effectLst/>
                <a:latin typeface="+mn-lt"/>
                <a:ea typeface="+mn-ea"/>
                <a:cs typeface="+mn-cs"/>
              </a:rPr>
              <a:t>。中国主动扩大进口，不是权宜之计，而是面向世界、面向未来、促进共同发展的长远考量。中国将顺应国内消费升级趋势，采取更加积极有效的政策措施，促进居民收入增加、消费能力增强，培育中高端消费新增长点，持续释放国内市场潜力，扩大进口空间。中国将进一步降低关税，提升通关便利化水平，削减进口环节制度性成本，加快跨境电子商务等新业态新模式发展。中国有</a:t>
            </a:r>
            <a:r>
              <a:rPr lang="en-US" altLang="zh-CN" sz="2800" b="0" i="0" kern="1200" dirty="0" smtClean="0">
                <a:solidFill>
                  <a:schemeClr val="tx1"/>
                </a:solidFill>
                <a:effectLst/>
                <a:latin typeface="+mn-lt"/>
                <a:ea typeface="+mn-ea"/>
                <a:cs typeface="+mn-cs"/>
              </a:rPr>
              <a:t>13</a:t>
            </a:r>
            <a:r>
              <a:rPr lang="zh-CN" altLang="en-US" sz="2800" b="0" i="0" kern="1200" dirty="0" smtClean="0">
                <a:solidFill>
                  <a:schemeClr val="tx1"/>
                </a:solidFill>
                <a:effectLst/>
                <a:latin typeface="+mn-lt"/>
                <a:ea typeface="+mn-ea"/>
                <a:cs typeface="+mn-cs"/>
              </a:rPr>
              <a:t>亿多人口的大市场，中国真诚向各国开放市场，中国国际进口博览会不仅要年年办下去，而且要办出水平、办出成效、越办越好。</a:t>
            </a:r>
            <a:endParaRPr lang="en-US" altLang="zh-CN" sz="2800" b="0" i="0" kern="1200" dirty="0" smtClean="0">
              <a:solidFill>
                <a:schemeClr val="tx1"/>
              </a:solidFill>
              <a:effectLst/>
              <a:latin typeface="+mn-lt"/>
              <a:ea typeface="+mn-ea"/>
              <a:cs typeface="+mn-cs"/>
            </a:endParaRPr>
          </a:p>
        </p:txBody>
      </p:sp>
      <p:sp>
        <p:nvSpPr>
          <p:cNvPr id="4" name="任意多边形 15"/>
          <p:cNvSpPr/>
          <p:nvPr/>
        </p:nvSpPr>
        <p:spPr>
          <a:xfrm rot="16200000">
            <a:off x="8642551" y="3190037"/>
            <a:ext cx="4039926" cy="2783029"/>
          </a:xfrm>
          <a:custGeom>
            <a:avLst/>
            <a:gdLst>
              <a:gd name="connsiteX0" fmla="*/ 2019962 w 4039926"/>
              <a:gd name="connsiteY0" fmla="*/ 3482693 h 3482694"/>
              <a:gd name="connsiteX1" fmla="*/ 0 w 4039926"/>
              <a:gd name="connsiteY1" fmla="*/ 3482693 h 3482694"/>
              <a:gd name="connsiteX2" fmla="*/ 1009981 w 4039926"/>
              <a:gd name="connsiteY2" fmla="*/ 1741347 h 3482694"/>
              <a:gd name="connsiteX3" fmla="*/ 4039926 w 4039926"/>
              <a:gd name="connsiteY3" fmla="*/ 3482694 h 3482694"/>
              <a:gd name="connsiteX4" fmla="*/ 2019962 w 4039926"/>
              <a:gd name="connsiteY4" fmla="*/ 3482694 h 3482694"/>
              <a:gd name="connsiteX5" fmla="*/ 3029943 w 4039926"/>
              <a:gd name="connsiteY5" fmla="*/ 1741348 h 3482694"/>
              <a:gd name="connsiteX6" fmla="*/ 1029402 w 4039926"/>
              <a:gd name="connsiteY6" fmla="*/ 1741348 h 3482694"/>
              <a:gd name="connsiteX7" fmla="*/ 2039384 w 4039926"/>
              <a:gd name="connsiteY7" fmla="*/ 0 h 3482694"/>
              <a:gd name="connsiteX8" fmla="*/ 3049366 w 4039926"/>
              <a:gd name="connsiteY8" fmla="*/ 1741348 h 3482694"/>
              <a:gd name="connsiteX9" fmla="*/ 3029945 w 4039926"/>
              <a:gd name="connsiteY9" fmla="*/ 1741348 h 348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9926" h="3482694">
                <a:moveTo>
                  <a:pt x="2019962" y="3482693"/>
                </a:moveTo>
                <a:lnTo>
                  <a:pt x="0" y="3482693"/>
                </a:lnTo>
                <a:lnTo>
                  <a:pt x="1009981" y="1741347"/>
                </a:lnTo>
                <a:close/>
                <a:moveTo>
                  <a:pt x="4039926" y="3482694"/>
                </a:moveTo>
                <a:lnTo>
                  <a:pt x="2019962" y="3482694"/>
                </a:lnTo>
                <a:lnTo>
                  <a:pt x="3029943" y="1741348"/>
                </a:lnTo>
                <a:lnTo>
                  <a:pt x="1029402" y="1741348"/>
                </a:lnTo>
                <a:lnTo>
                  <a:pt x="2039384" y="0"/>
                </a:lnTo>
                <a:lnTo>
                  <a:pt x="3049366" y="1741348"/>
                </a:lnTo>
                <a:lnTo>
                  <a:pt x="3029945" y="1741348"/>
                </a:lnTo>
                <a:close/>
              </a:path>
            </a:pathLst>
          </a:cu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25037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等腰三角形 5"/>
          <p:cNvSpPr/>
          <p:nvPr/>
        </p:nvSpPr>
        <p:spPr>
          <a:xfrm rot="10800000" flipH="1">
            <a:off x="6087989" y="89926"/>
            <a:ext cx="194275" cy="470836"/>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2718" y="136444"/>
            <a:ext cx="2173993" cy="369332"/>
          </a:xfrm>
          <a:prstGeom prst="rect">
            <a:avLst/>
          </a:prstGeom>
        </p:spPr>
        <p:txBody>
          <a:bodyPr wrap="none">
            <a:spAutoFit/>
          </a:bodyPr>
          <a:lstStyle/>
          <a:p>
            <a:r>
              <a:rPr lang="zh-CN" altLang="en-US" dirty="0" smtClean="0">
                <a:solidFill>
                  <a:schemeClr val="bg1"/>
                </a:solidFill>
              </a:rPr>
              <a:t>第</a:t>
            </a:r>
            <a:r>
              <a:rPr lang="zh-CN" altLang="en-US" dirty="0">
                <a:solidFill>
                  <a:schemeClr val="bg1"/>
                </a:solidFill>
              </a:rPr>
              <a:t>二</a:t>
            </a:r>
            <a:r>
              <a:rPr lang="zh-CN" altLang="en-US" dirty="0" smtClean="0">
                <a:solidFill>
                  <a:schemeClr val="bg1"/>
                </a:solidFill>
              </a:rPr>
              <a:t>部分 </a:t>
            </a:r>
            <a:r>
              <a:rPr lang="en-US" altLang="zh-CN" dirty="0">
                <a:solidFill>
                  <a:schemeClr val="bg1"/>
                </a:solidFill>
              </a:rPr>
              <a:t>| </a:t>
            </a:r>
            <a:r>
              <a:rPr lang="zh-CN" altLang="en-US" dirty="0" smtClean="0">
                <a:solidFill>
                  <a:schemeClr val="bg1"/>
                </a:solidFill>
              </a:rPr>
              <a:t>论文结构</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FF9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直角三角形 1"/>
          <p:cNvSpPr/>
          <p:nvPr/>
        </p:nvSpPr>
        <p:spPr>
          <a:xfrm flipH="1">
            <a:off x="7715249" y="3937000"/>
            <a:ext cx="4476750" cy="2921000"/>
          </a:xfrm>
          <a:prstGeom prst="rtTriangl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rot="442893">
            <a:off x="11148238" y="2983329"/>
            <a:ext cx="760396" cy="760396"/>
          </a:xfrm>
          <a:prstGeom prst="diamond">
            <a:avLst/>
          </a:prstGeom>
          <a:solidFill>
            <a:srgbClr val="FB4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20259" y="3272051"/>
            <a:ext cx="424311" cy="584775"/>
          </a:xfrm>
          <a:prstGeom prst="rect">
            <a:avLst/>
          </a:prstGeom>
        </p:spPr>
        <p:txBody>
          <a:bodyPr wrap="square">
            <a:spAutoFit/>
          </a:bodyPr>
          <a:lstStyle/>
          <a:p>
            <a:r>
              <a:rPr lang="en-US" altLang="zh-CN" sz="3200" b="1" dirty="0">
                <a:solidFill>
                  <a:schemeClr val="bg1"/>
                </a:solidFill>
              </a:rPr>
              <a:t>2</a:t>
            </a:r>
            <a:endParaRPr lang="zh-CN" altLang="en-US" sz="3200" b="1" dirty="0">
              <a:solidFill>
                <a:schemeClr val="bg1"/>
              </a:solidFill>
            </a:endParaRPr>
          </a:p>
        </p:txBody>
      </p:sp>
      <p:sp>
        <p:nvSpPr>
          <p:cNvPr id="18" name="矩形 17"/>
          <p:cNvSpPr/>
          <p:nvPr/>
        </p:nvSpPr>
        <p:spPr>
          <a:xfrm>
            <a:off x="7699380" y="4123839"/>
            <a:ext cx="424311" cy="584775"/>
          </a:xfrm>
          <a:prstGeom prst="rect">
            <a:avLst/>
          </a:prstGeom>
        </p:spPr>
        <p:txBody>
          <a:bodyPr wrap="square">
            <a:spAutoFit/>
          </a:bodyPr>
          <a:lstStyle/>
          <a:p>
            <a:r>
              <a:rPr lang="en-US" altLang="zh-CN" sz="3200" b="1" dirty="0">
                <a:solidFill>
                  <a:schemeClr val="bg1"/>
                </a:solidFill>
              </a:rPr>
              <a:t>3</a:t>
            </a:r>
            <a:endParaRPr lang="zh-CN" altLang="en-US" sz="3200" b="1" dirty="0">
              <a:solidFill>
                <a:schemeClr val="bg1"/>
              </a:solidFill>
            </a:endParaRPr>
          </a:p>
        </p:txBody>
      </p:sp>
      <p:sp>
        <p:nvSpPr>
          <p:cNvPr id="21" name="矩形 20"/>
          <p:cNvSpPr/>
          <p:nvPr/>
        </p:nvSpPr>
        <p:spPr>
          <a:xfrm>
            <a:off x="6607768" y="4989804"/>
            <a:ext cx="424311" cy="584775"/>
          </a:xfrm>
          <a:prstGeom prst="rect">
            <a:avLst/>
          </a:prstGeom>
        </p:spPr>
        <p:txBody>
          <a:bodyPr wrap="square">
            <a:spAutoFit/>
          </a:bodyPr>
          <a:lstStyle/>
          <a:p>
            <a:r>
              <a:rPr lang="en-US" altLang="zh-CN" sz="3200" b="1" dirty="0">
                <a:solidFill>
                  <a:schemeClr val="bg1"/>
                </a:solidFill>
              </a:rPr>
              <a:t>4</a:t>
            </a:r>
            <a:endParaRPr lang="zh-CN" altLang="en-US" sz="3200" b="1" dirty="0">
              <a:solidFill>
                <a:schemeClr val="bg1"/>
              </a:solidFill>
            </a:endParaRPr>
          </a:p>
        </p:txBody>
      </p:sp>
      <p:sp>
        <p:nvSpPr>
          <p:cNvPr id="32" name="矩形 31"/>
          <p:cNvSpPr/>
          <p:nvPr/>
        </p:nvSpPr>
        <p:spPr>
          <a:xfrm>
            <a:off x="612577" y="2050931"/>
            <a:ext cx="82962" cy="748976"/>
          </a:xfrm>
          <a:prstGeom prst="rect">
            <a:avLst/>
          </a:prstGeom>
          <a:solidFill>
            <a:srgbClr val="FB4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12577" y="2992103"/>
            <a:ext cx="82962" cy="748976"/>
          </a:xfrm>
          <a:prstGeom prst="rect">
            <a:avLst/>
          </a:prstGeom>
          <a:solidFill>
            <a:srgbClr val="ED3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12577" y="3944590"/>
            <a:ext cx="82962" cy="748976"/>
          </a:xfrm>
          <a:prstGeom prst="rect">
            <a:avLst/>
          </a:prstGeom>
          <a:solidFill>
            <a:srgbClr val="FF9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12577" y="4829799"/>
            <a:ext cx="82962" cy="748976"/>
          </a:xfrm>
          <a:prstGeom prst="rect">
            <a:avLst/>
          </a:prstGeom>
          <a:solidFill>
            <a:srgbClr val="F5C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内容占位符 2"/>
          <p:cNvSpPr txBox="1">
            <a:spLocks/>
          </p:cNvSpPr>
          <p:nvPr/>
        </p:nvSpPr>
        <p:spPr>
          <a:xfrm>
            <a:off x="732368" y="1600201"/>
            <a:ext cx="8633882" cy="4321174"/>
          </a:xfrm>
          <a:prstGeom prst="rect">
            <a:avLst/>
          </a:prstGeom>
        </p:spPr>
        <p:txBody>
          <a:bodyPr>
            <a:normAutofit lnSpcReduction="10000"/>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zh-CN" altLang="en-US" sz="2800" dirty="0" smtClean="0">
                <a:solidFill>
                  <a:schemeClr val="tx1"/>
                </a:solidFill>
              </a:rPr>
              <a:t>　　</a:t>
            </a:r>
            <a:r>
              <a:rPr lang="zh-CN" altLang="en-US" sz="2800" b="1" dirty="0" smtClean="0">
                <a:solidFill>
                  <a:schemeClr val="tx1"/>
                </a:solidFill>
              </a:rPr>
              <a:t>第二，持续放宽市场准入</a:t>
            </a:r>
            <a:r>
              <a:rPr lang="zh-CN" altLang="en-US" sz="2800" dirty="0" smtClean="0">
                <a:solidFill>
                  <a:schemeClr val="tx1"/>
                </a:solidFill>
              </a:rPr>
              <a:t>。</a:t>
            </a:r>
            <a:r>
              <a:rPr lang="en-US" altLang="zh-CN" sz="2800" dirty="0" smtClean="0">
                <a:solidFill>
                  <a:schemeClr val="tx1"/>
                </a:solidFill>
              </a:rPr>
              <a:t>4</a:t>
            </a:r>
            <a:r>
              <a:rPr lang="zh-CN" altLang="en-US" sz="2800" dirty="0" smtClean="0">
                <a:solidFill>
                  <a:schemeClr val="tx1"/>
                </a:solidFill>
              </a:rPr>
              <a:t>月份我宣布的放宽市场准入各项举措，目前已基本落地。中国已经进一步精简了外商投资准入负面清单，减少投资限制，提升投资自由化水平。中国正在稳步扩大金融业开放，持续推进服务业开放，深化农业、采矿业、制造业开放，加快电信、教育、医疗、文化等领域开放进程，特别是外国投资者关注、国内市场缺口较大的教育、医疗等领域也将放宽外资股比限制。预计未来</a:t>
            </a:r>
            <a:r>
              <a:rPr lang="en-US" altLang="zh-CN" sz="2800" dirty="0" smtClean="0">
                <a:solidFill>
                  <a:schemeClr val="tx1"/>
                </a:solidFill>
              </a:rPr>
              <a:t>15</a:t>
            </a:r>
            <a:r>
              <a:rPr lang="zh-CN" altLang="en-US" sz="2800" dirty="0" smtClean="0">
                <a:solidFill>
                  <a:schemeClr val="tx1"/>
                </a:solidFill>
              </a:rPr>
              <a:t>年，中国进口商品和服务将分别超过</a:t>
            </a:r>
            <a:r>
              <a:rPr lang="en-US" altLang="zh-CN" sz="2800" dirty="0" smtClean="0">
                <a:solidFill>
                  <a:schemeClr val="tx1"/>
                </a:solidFill>
              </a:rPr>
              <a:t>30</a:t>
            </a:r>
            <a:r>
              <a:rPr lang="zh-CN" altLang="en-US" sz="2800" dirty="0" smtClean="0">
                <a:solidFill>
                  <a:schemeClr val="tx1"/>
                </a:solidFill>
              </a:rPr>
              <a:t>万亿美元和</a:t>
            </a:r>
            <a:r>
              <a:rPr lang="en-US" altLang="zh-CN" sz="2800" dirty="0" smtClean="0">
                <a:solidFill>
                  <a:schemeClr val="tx1"/>
                </a:solidFill>
              </a:rPr>
              <a:t>10</a:t>
            </a:r>
            <a:r>
              <a:rPr lang="zh-CN" altLang="en-US" sz="2800" dirty="0" smtClean="0">
                <a:solidFill>
                  <a:schemeClr val="tx1"/>
                </a:solidFill>
              </a:rPr>
              <a:t>万亿美元。</a:t>
            </a:r>
            <a:endParaRPr lang="en-US" altLang="zh-CN" sz="2800" dirty="0" smtClean="0">
              <a:solidFill>
                <a:schemeClr val="tx1"/>
              </a:solidFill>
            </a:endParaRPr>
          </a:p>
        </p:txBody>
      </p:sp>
    </p:spTree>
    <p:extLst>
      <p:ext uri="{BB962C8B-B14F-4D97-AF65-F5344CB8AC3E}">
        <p14:creationId xmlns:p14="http://schemas.microsoft.com/office/powerpoint/2010/main" val="238410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42469" y="181419"/>
            <a:ext cx="8612933" cy="5762182"/>
          </a:xfrm>
        </p:spPr>
        <p:txBody>
          <a:bodyPr>
            <a:normAutofit/>
          </a:bodyPr>
          <a:lstStyle/>
          <a:p>
            <a:r>
              <a:rPr lang="zh-CN" altLang="en-US" sz="2800" b="0" i="0" kern="1200" dirty="0" smtClean="0">
                <a:solidFill>
                  <a:schemeClr val="tx1"/>
                </a:solidFill>
                <a:effectLst/>
                <a:latin typeface="+mn-lt"/>
                <a:ea typeface="+mn-ea"/>
                <a:cs typeface="+mn-cs"/>
              </a:rPr>
              <a:t>　　</a:t>
            </a:r>
            <a:r>
              <a:rPr lang="zh-CN" altLang="en-US" sz="2800" b="1" i="0" kern="1200" dirty="0" smtClean="0">
                <a:solidFill>
                  <a:schemeClr val="tx1"/>
                </a:solidFill>
                <a:effectLst/>
                <a:latin typeface="+mn-lt"/>
                <a:ea typeface="+mn-ea"/>
                <a:cs typeface="+mn-cs"/>
              </a:rPr>
              <a:t>第三，营造国际一流营商环境</a:t>
            </a:r>
            <a:r>
              <a:rPr lang="zh-CN" altLang="en-US" sz="2800" b="0" i="0" kern="1200" dirty="0" smtClean="0">
                <a:solidFill>
                  <a:schemeClr val="tx1"/>
                </a:solidFill>
                <a:effectLst/>
                <a:latin typeface="+mn-lt"/>
                <a:ea typeface="+mn-ea"/>
                <a:cs typeface="+mn-cs"/>
              </a:rPr>
              <a:t>。中国将加快出台外商投资法规，完善公开、透明的涉外法律体系，全面深入实施准入前国民待遇加负面清单管理制度。中国将尊重国际营商惯例，对在中国境内注册的各类企业一视同仁、平等对待。中国将保护外资企业合法权益，坚决依法惩处侵犯外商合法权益特别是侵犯知识产权行为，提高知识产权审查质量和审查效率，引入惩罚性赔偿制度，显著提高违法成本。营商环境只有更好，没有最好。各国都应该努力改进自己的营商环境，解决自身存在的问题，不能总是粉饰自己、指责他人，不能像手电筒那样只照他人、不照自己。</a:t>
            </a:r>
            <a:endParaRPr lang="en-US" altLang="zh-CN" sz="2800" b="0" i="0" kern="1200" dirty="0" smtClean="0">
              <a:solidFill>
                <a:schemeClr val="tx1"/>
              </a:solidFill>
              <a:effectLst/>
              <a:latin typeface="+mn-lt"/>
              <a:ea typeface="+mn-ea"/>
              <a:cs typeface="+mn-cs"/>
            </a:endParaRPr>
          </a:p>
        </p:txBody>
      </p:sp>
      <p:grpSp>
        <p:nvGrpSpPr>
          <p:cNvPr id="4" name="组合 21"/>
          <p:cNvGrpSpPr/>
          <p:nvPr/>
        </p:nvGrpSpPr>
        <p:grpSpPr>
          <a:xfrm>
            <a:off x="0" y="2177023"/>
            <a:ext cx="2808289" cy="4419235"/>
            <a:chOff x="4676865" y="1583126"/>
            <a:chExt cx="2808289" cy="4419235"/>
          </a:xfrm>
        </p:grpSpPr>
        <p:grpSp>
          <p:nvGrpSpPr>
            <p:cNvPr id="5" name="组合 28"/>
            <p:cNvGrpSpPr/>
            <p:nvPr/>
          </p:nvGrpSpPr>
          <p:grpSpPr>
            <a:xfrm>
              <a:off x="5467213" y="5078801"/>
              <a:ext cx="1289934" cy="923560"/>
              <a:chOff x="4376932" y="1811995"/>
              <a:chExt cx="3662512" cy="2622287"/>
            </a:xfrm>
          </p:grpSpPr>
          <p:sp>
            <p:nvSpPr>
              <p:cNvPr id="122"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71" y="connsiteY0-72"/>
                  </a:cxn>
                  <a:cxn ang="0">
                    <a:pos x="connsiteX1-73" y="connsiteY1-74"/>
                  </a:cxn>
                  <a:cxn ang="0">
                    <a:pos x="connsiteX2-75" y="connsiteY2-76"/>
                  </a:cxn>
                  <a:cxn ang="0">
                    <a:pos x="connsiteX3-77" y="connsiteY3-78"/>
                  </a:cxn>
                  <a:cxn ang="0">
                    <a:pos x="connsiteX4-79" y="connsiteY4-80"/>
                  </a:cxn>
                  <a:cxn ang="0">
                    <a:pos x="connsiteX5-81" y="connsiteY5-8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adFill flip="none" rotWithShape="1">
                <a:gsLst>
                  <a:gs pos="0">
                    <a:srgbClr val="494949"/>
                  </a:gs>
                  <a:gs pos="100000">
                    <a:srgbClr val="9D9D9D"/>
                  </a:gs>
                </a:gsLst>
                <a:lin ang="16200000" scaled="1"/>
                <a:tileRect/>
              </a:gra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3"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51000">
                    <a:schemeClr val="bg1">
                      <a:alpha val="76000"/>
                    </a:schemeClr>
                  </a:gs>
                  <a:gs pos="0">
                    <a:schemeClr val="bg1">
                      <a:alpha val="0"/>
                    </a:schemeClr>
                  </a:gs>
                  <a:gs pos="100000">
                    <a:schemeClr val="bg1">
                      <a:alpha val="0"/>
                    </a:schemeClr>
                  </a:gs>
                </a:gsLst>
                <a:lin ang="16200000" scaled="1"/>
                <a:tileRect/>
              </a:gra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4"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833">
                    <a:srgbClr val="494949"/>
                  </a:gs>
                  <a:gs pos="59000">
                    <a:srgbClr val="9D9D9D"/>
                  </a:gs>
                  <a:gs pos="100000">
                    <a:srgbClr val="5E5E5E"/>
                  </a:gs>
                </a:gsLst>
                <a:lin ang="0" scaled="1"/>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25"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rgbClr val="5E5E5E"/>
                  </a:gs>
                  <a:gs pos="49000">
                    <a:schemeClr val="bg1"/>
                  </a:gs>
                  <a:gs pos="100000">
                    <a:srgbClr val="494949"/>
                  </a:gs>
                </a:gsLst>
                <a:lin ang="16200000" scaled="1"/>
                <a:tileRect/>
              </a:grad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26" name="组合 150"/>
              <p:cNvGrpSpPr/>
              <p:nvPr/>
            </p:nvGrpSpPr>
            <p:grpSpPr>
              <a:xfrm>
                <a:off x="4376932" y="1811995"/>
                <a:ext cx="3662512" cy="598986"/>
                <a:chOff x="4376932" y="2259168"/>
                <a:chExt cx="3662512" cy="598986"/>
              </a:xfrm>
            </p:grpSpPr>
            <p:sp>
              <p:nvSpPr>
                <p:cNvPr id="141" name="Freeform 35"/>
                <p:cNvSpPr/>
                <p:nvPr/>
              </p:nvSpPr>
              <p:spPr bwMode="auto">
                <a:xfrm>
                  <a:off x="4466938" y="2451774"/>
                  <a:ext cx="3396347" cy="406380"/>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adFill flip="none" rotWithShape="1">
                  <a:gsLst>
                    <a:gs pos="0">
                      <a:srgbClr val="494949"/>
                    </a:gs>
                    <a:gs pos="49000">
                      <a:schemeClr val="bg1"/>
                    </a:gs>
                    <a:gs pos="100000">
                      <a:srgbClr val="4C4C4C"/>
                    </a:gs>
                  </a:gsLst>
                  <a:lin ang="10800000" scaled="1"/>
                  <a:tileRect/>
                </a:gradFill>
                <a:ln w="12700">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2"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adFill>
                  <a:gsLst>
                    <a:gs pos="15827">
                      <a:srgbClr val="717171"/>
                    </a:gs>
                    <a:gs pos="0">
                      <a:srgbClr val="2D3939"/>
                    </a:gs>
                    <a:gs pos="49000">
                      <a:srgbClr val="2D3939"/>
                    </a:gs>
                    <a:gs pos="100000">
                      <a:srgbClr val="4C4C4C"/>
                    </a:gs>
                  </a:gsLst>
                  <a:lin ang="162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43" name="矩形 2788"/>
                <p:cNvSpPr/>
                <p:nvPr/>
              </p:nvSpPr>
              <p:spPr>
                <a:xfrm>
                  <a:off x="4377576" y="2301453"/>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127" name="组合 151"/>
              <p:cNvGrpSpPr/>
              <p:nvPr/>
            </p:nvGrpSpPr>
            <p:grpSpPr>
              <a:xfrm>
                <a:off x="4513666" y="2274205"/>
                <a:ext cx="3282939" cy="340225"/>
                <a:chOff x="4513666" y="2710466"/>
                <a:chExt cx="3282939" cy="340225"/>
              </a:xfrm>
            </p:grpSpPr>
            <p:sp>
              <p:nvSpPr>
                <p:cNvPr id="139"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0"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128" name="组合 152"/>
              <p:cNvGrpSpPr/>
              <p:nvPr/>
            </p:nvGrpSpPr>
            <p:grpSpPr>
              <a:xfrm>
                <a:off x="4513666" y="2657696"/>
                <a:ext cx="3282939" cy="340225"/>
                <a:chOff x="4513666" y="2710466"/>
                <a:chExt cx="3282939" cy="340225"/>
              </a:xfrm>
            </p:grpSpPr>
            <p:sp>
              <p:nvSpPr>
                <p:cNvPr id="137"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8"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29" name="Freeform 37"/>
              <p:cNvSpPr/>
              <p:nvPr/>
            </p:nvSpPr>
            <p:spPr bwMode="auto">
              <a:xfrm>
                <a:off x="4438212" y="2463286"/>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30" name="组合 154"/>
              <p:cNvGrpSpPr/>
              <p:nvPr/>
            </p:nvGrpSpPr>
            <p:grpSpPr>
              <a:xfrm>
                <a:off x="4513666" y="3041297"/>
                <a:ext cx="3282939" cy="340225"/>
                <a:chOff x="4513666" y="2710466"/>
                <a:chExt cx="3282939" cy="340225"/>
              </a:xfrm>
            </p:grpSpPr>
            <p:sp>
              <p:nvSpPr>
                <p:cNvPr id="135"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6"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31"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2"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3" name="Freeform 38"/>
              <p:cNvSpPr/>
              <p:nvPr/>
            </p:nvSpPr>
            <p:spPr bwMode="auto">
              <a:xfrm rot="1313089">
                <a:off x="4499716" y="3552379"/>
                <a:ext cx="3266400"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0">
                <a:gsLst>
                  <a:gs pos="87000">
                    <a:schemeClr val="bg1">
                      <a:lumMod val="65000"/>
                      <a:alpha val="34000"/>
                    </a:schemeClr>
                  </a:gs>
                  <a:gs pos="16000">
                    <a:schemeClr val="bg1">
                      <a:lumMod val="75000"/>
                    </a:schemeClr>
                  </a:gs>
                  <a:gs pos="0">
                    <a:srgbClr val="5E5E5E"/>
                  </a:gs>
                  <a:gs pos="49000">
                    <a:schemeClr val="bg1"/>
                  </a:gs>
                  <a:gs pos="100000">
                    <a:srgbClr val="494949"/>
                  </a:gs>
                </a:gsLst>
                <a:lin ang="16800000" scaled="0"/>
                <a:tileRect/>
              </a:grad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34"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adFill>
                <a:gsLst>
                  <a:gs pos="0">
                    <a:srgbClr val="261B18"/>
                  </a:gs>
                  <a:gs pos="100000">
                    <a:srgbClr val="443F3F"/>
                  </a:gs>
                </a:gsLst>
                <a:lin ang="162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sp>
          <p:nvSpPr>
            <p:cNvPr id="6" name="AutoShape 291"/>
            <p:cNvSpPr>
              <a:spLocks noChangeAspect="1" noChangeArrowheads="1" noTextEdit="1"/>
            </p:cNvSpPr>
            <p:nvPr/>
          </p:nvSpPr>
          <p:spPr bwMode="auto">
            <a:xfrm>
              <a:off x="4676865" y="1583126"/>
              <a:ext cx="2806701" cy="339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 name="Rectangle 293"/>
            <p:cNvSpPr>
              <a:spLocks noChangeArrowheads="1"/>
            </p:cNvSpPr>
            <p:nvPr/>
          </p:nvSpPr>
          <p:spPr bwMode="auto">
            <a:xfrm>
              <a:off x="6070690" y="4000889"/>
              <a:ext cx="26988" cy="857250"/>
            </a:xfrm>
            <a:prstGeom prst="rect">
              <a:avLst/>
            </a:prstGeom>
            <a:solidFill>
              <a:schemeClr val="bg1">
                <a:lumMod val="6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 name="Freeform 294"/>
            <p:cNvSpPr/>
            <p:nvPr/>
          </p:nvSpPr>
          <p:spPr bwMode="auto">
            <a:xfrm>
              <a:off x="6080215" y="4842264"/>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 name="Freeform 295"/>
            <p:cNvSpPr/>
            <p:nvPr/>
          </p:nvSpPr>
          <p:spPr bwMode="auto">
            <a:xfrm>
              <a:off x="5784940" y="4470789"/>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 name="Freeform 296"/>
            <p:cNvSpPr/>
            <p:nvPr/>
          </p:nvSpPr>
          <p:spPr bwMode="auto">
            <a:xfrm>
              <a:off x="6064340" y="4515239"/>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 name="Freeform 297"/>
            <p:cNvSpPr/>
            <p:nvPr/>
          </p:nvSpPr>
          <p:spPr bwMode="auto">
            <a:xfrm>
              <a:off x="5457915" y="4850201"/>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 name="Freeform 298"/>
            <p:cNvSpPr/>
            <p:nvPr/>
          </p:nvSpPr>
          <p:spPr bwMode="auto">
            <a:xfrm>
              <a:off x="5318215" y="4413639"/>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 name="Freeform 299"/>
            <p:cNvSpPr/>
            <p:nvPr/>
          </p:nvSpPr>
          <p:spPr bwMode="auto">
            <a:xfrm>
              <a:off x="5443628" y="4475551"/>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4" name="Freeform 300"/>
            <p:cNvSpPr/>
            <p:nvPr/>
          </p:nvSpPr>
          <p:spPr bwMode="auto">
            <a:xfrm>
              <a:off x="5321390" y="4402526"/>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5" name="Freeform 301"/>
            <p:cNvSpPr/>
            <p:nvPr/>
          </p:nvSpPr>
          <p:spPr bwMode="auto">
            <a:xfrm>
              <a:off x="5783353" y="4000889"/>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6" name="Freeform 302"/>
            <p:cNvSpPr/>
            <p:nvPr/>
          </p:nvSpPr>
          <p:spPr bwMode="auto">
            <a:xfrm>
              <a:off x="6492966" y="4258064"/>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7" name="Freeform 303"/>
            <p:cNvSpPr/>
            <p:nvPr/>
          </p:nvSpPr>
          <p:spPr bwMode="auto">
            <a:xfrm>
              <a:off x="6470741" y="4527939"/>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8" name="Freeform 304"/>
            <p:cNvSpPr/>
            <p:nvPr/>
          </p:nvSpPr>
          <p:spPr bwMode="auto">
            <a:xfrm>
              <a:off x="5799228" y="4450151"/>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9" name="Freeform 305"/>
            <p:cNvSpPr/>
            <p:nvPr/>
          </p:nvSpPr>
          <p:spPr bwMode="auto">
            <a:xfrm>
              <a:off x="6478678" y="4058039"/>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0" name="Freeform 306"/>
            <p:cNvSpPr/>
            <p:nvPr/>
          </p:nvSpPr>
          <p:spPr bwMode="auto">
            <a:xfrm>
              <a:off x="6489791" y="4500951"/>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1" name="Freeform 307"/>
            <p:cNvSpPr/>
            <p:nvPr/>
          </p:nvSpPr>
          <p:spPr bwMode="auto">
            <a:xfrm>
              <a:off x="6483441" y="4794639"/>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2" name="Freeform 308"/>
            <p:cNvSpPr/>
            <p:nvPr/>
          </p:nvSpPr>
          <p:spPr bwMode="auto">
            <a:xfrm>
              <a:off x="6762841" y="4270764"/>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3" name="Freeform 309"/>
            <p:cNvSpPr/>
            <p:nvPr/>
          </p:nvSpPr>
          <p:spPr bwMode="auto">
            <a:xfrm>
              <a:off x="6831103" y="3783401"/>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4" name="Freeform 310"/>
            <p:cNvSpPr/>
            <p:nvPr/>
          </p:nvSpPr>
          <p:spPr bwMode="auto">
            <a:xfrm>
              <a:off x="7064466" y="3183326"/>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5" name="Freeform 311"/>
            <p:cNvSpPr/>
            <p:nvPr/>
          </p:nvSpPr>
          <p:spPr bwMode="auto">
            <a:xfrm>
              <a:off x="6762841" y="3453201"/>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6" name="Freeform 312"/>
            <p:cNvSpPr/>
            <p:nvPr/>
          </p:nvSpPr>
          <p:spPr bwMode="auto">
            <a:xfrm>
              <a:off x="6483441" y="3453201"/>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7" name="Freeform 313"/>
            <p:cNvSpPr/>
            <p:nvPr/>
          </p:nvSpPr>
          <p:spPr bwMode="auto">
            <a:xfrm>
              <a:off x="6081803" y="3991364"/>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8" name="Freeform 314"/>
            <p:cNvSpPr/>
            <p:nvPr/>
          </p:nvSpPr>
          <p:spPr bwMode="auto">
            <a:xfrm>
              <a:off x="6492966" y="4046926"/>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9" name="Freeform 315"/>
            <p:cNvSpPr/>
            <p:nvPr/>
          </p:nvSpPr>
          <p:spPr bwMode="auto">
            <a:xfrm>
              <a:off x="6497728" y="3777051"/>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0" name="Freeform 316"/>
            <p:cNvSpPr/>
            <p:nvPr/>
          </p:nvSpPr>
          <p:spPr bwMode="auto">
            <a:xfrm>
              <a:off x="6402478" y="3557976"/>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1" name="Freeform 317"/>
            <p:cNvSpPr/>
            <p:nvPr/>
          </p:nvSpPr>
          <p:spPr bwMode="auto">
            <a:xfrm>
              <a:off x="6067515" y="3565914"/>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2" name="Freeform 318"/>
            <p:cNvSpPr/>
            <p:nvPr/>
          </p:nvSpPr>
          <p:spPr bwMode="auto">
            <a:xfrm>
              <a:off x="6040528" y="2891226"/>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3" name="Freeform 319"/>
            <p:cNvSpPr/>
            <p:nvPr/>
          </p:nvSpPr>
          <p:spPr bwMode="auto">
            <a:xfrm>
              <a:off x="6086566" y="3542101"/>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solidFill>
              <a:srgbClr val="D0D1D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4" name="Freeform 320"/>
            <p:cNvSpPr/>
            <p:nvPr/>
          </p:nvSpPr>
          <p:spPr bwMode="auto">
            <a:xfrm>
              <a:off x="5610315" y="3573851"/>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5" name="Freeform 321"/>
            <p:cNvSpPr/>
            <p:nvPr/>
          </p:nvSpPr>
          <p:spPr bwMode="auto">
            <a:xfrm>
              <a:off x="5315040" y="3877064"/>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6" name="Freeform 322"/>
            <p:cNvSpPr/>
            <p:nvPr/>
          </p:nvSpPr>
          <p:spPr bwMode="auto">
            <a:xfrm>
              <a:off x="5321390" y="3996126"/>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7" name="Freeform 323"/>
            <p:cNvSpPr/>
            <p:nvPr/>
          </p:nvSpPr>
          <p:spPr bwMode="auto">
            <a:xfrm>
              <a:off x="5608728" y="3877064"/>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8" name="Freeform 324"/>
            <p:cNvSpPr/>
            <p:nvPr/>
          </p:nvSpPr>
          <p:spPr bwMode="auto">
            <a:xfrm>
              <a:off x="4927690" y="3586551"/>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9" name="Freeform 325"/>
            <p:cNvSpPr/>
            <p:nvPr/>
          </p:nvSpPr>
          <p:spPr bwMode="auto">
            <a:xfrm>
              <a:off x="4754653" y="2743589"/>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0" name="Freeform 326"/>
            <p:cNvSpPr/>
            <p:nvPr/>
          </p:nvSpPr>
          <p:spPr bwMode="auto">
            <a:xfrm>
              <a:off x="4761003" y="2742001"/>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1" name="Freeform 327"/>
            <p:cNvSpPr/>
            <p:nvPr/>
          </p:nvSpPr>
          <p:spPr bwMode="auto">
            <a:xfrm>
              <a:off x="4924515" y="3059501"/>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2" name="Freeform 328"/>
            <p:cNvSpPr/>
            <p:nvPr/>
          </p:nvSpPr>
          <p:spPr bwMode="auto">
            <a:xfrm>
              <a:off x="5135653" y="3048389"/>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solidFill>
              <a:srgbClr val="D0D1D3"/>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3" name="Freeform 329"/>
            <p:cNvSpPr/>
            <p:nvPr/>
          </p:nvSpPr>
          <p:spPr bwMode="auto">
            <a:xfrm>
              <a:off x="5527765" y="3280164"/>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4" name="Freeform 330"/>
            <p:cNvSpPr/>
            <p:nvPr/>
          </p:nvSpPr>
          <p:spPr bwMode="auto">
            <a:xfrm>
              <a:off x="5542053" y="3272226"/>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5" name="Freeform 331"/>
            <p:cNvSpPr/>
            <p:nvPr/>
          </p:nvSpPr>
          <p:spPr bwMode="auto">
            <a:xfrm>
              <a:off x="5480140" y="2964251"/>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6" name="Freeform 332"/>
            <p:cNvSpPr/>
            <p:nvPr/>
          </p:nvSpPr>
          <p:spPr bwMode="auto">
            <a:xfrm>
              <a:off x="4934040" y="3267464"/>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7" name="Freeform 333"/>
            <p:cNvSpPr/>
            <p:nvPr/>
          </p:nvSpPr>
          <p:spPr bwMode="auto">
            <a:xfrm>
              <a:off x="4938803" y="3564326"/>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8" name="Freeform 334"/>
            <p:cNvSpPr/>
            <p:nvPr/>
          </p:nvSpPr>
          <p:spPr bwMode="auto">
            <a:xfrm>
              <a:off x="5623015" y="3777051"/>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9" name="Freeform 335"/>
            <p:cNvSpPr/>
            <p:nvPr/>
          </p:nvSpPr>
          <p:spPr bwMode="auto">
            <a:xfrm>
              <a:off x="6767603" y="3180151"/>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0" name="Freeform 336"/>
            <p:cNvSpPr/>
            <p:nvPr/>
          </p:nvSpPr>
          <p:spPr bwMode="auto">
            <a:xfrm>
              <a:off x="6410416" y="3442089"/>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1" name="Freeform 337"/>
            <p:cNvSpPr/>
            <p:nvPr/>
          </p:nvSpPr>
          <p:spPr bwMode="auto">
            <a:xfrm>
              <a:off x="7312116" y="2422914"/>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2" name="Freeform 338"/>
            <p:cNvSpPr/>
            <p:nvPr/>
          </p:nvSpPr>
          <p:spPr bwMode="auto">
            <a:xfrm>
              <a:off x="6897778" y="1940314"/>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3" name="Freeform 339"/>
            <p:cNvSpPr/>
            <p:nvPr/>
          </p:nvSpPr>
          <p:spPr bwMode="auto">
            <a:xfrm>
              <a:off x="6980328" y="2421326"/>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4" name="Freeform 340"/>
            <p:cNvSpPr/>
            <p:nvPr/>
          </p:nvSpPr>
          <p:spPr bwMode="auto">
            <a:xfrm>
              <a:off x="6629491" y="2673739"/>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5" name="Freeform 341"/>
            <p:cNvSpPr/>
            <p:nvPr/>
          </p:nvSpPr>
          <p:spPr bwMode="auto">
            <a:xfrm>
              <a:off x="6051640" y="2891226"/>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6" name="Freeform 342"/>
            <p:cNvSpPr/>
            <p:nvPr/>
          </p:nvSpPr>
          <p:spPr bwMode="auto">
            <a:xfrm>
              <a:off x="5491253" y="2897576"/>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7" name="Freeform 343"/>
            <p:cNvSpPr/>
            <p:nvPr/>
          </p:nvSpPr>
          <p:spPr bwMode="auto">
            <a:xfrm>
              <a:off x="4765765" y="2737239"/>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8" name="Freeform 344"/>
            <p:cNvSpPr/>
            <p:nvPr/>
          </p:nvSpPr>
          <p:spPr bwMode="auto">
            <a:xfrm>
              <a:off x="5142003" y="2964251"/>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9" name="Freeform 345"/>
            <p:cNvSpPr/>
            <p:nvPr/>
          </p:nvSpPr>
          <p:spPr bwMode="auto">
            <a:xfrm>
              <a:off x="5537290" y="2970601"/>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0" name="Freeform 346"/>
            <p:cNvSpPr/>
            <p:nvPr/>
          </p:nvSpPr>
          <p:spPr bwMode="auto">
            <a:xfrm>
              <a:off x="5537290" y="2903926"/>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1" name="Freeform 347"/>
            <p:cNvSpPr/>
            <p:nvPr/>
          </p:nvSpPr>
          <p:spPr bwMode="auto">
            <a:xfrm>
              <a:off x="6064340" y="2673739"/>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2" name="Freeform 348"/>
            <p:cNvSpPr/>
            <p:nvPr/>
          </p:nvSpPr>
          <p:spPr bwMode="auto">
            <a:xfrm>
              <a:off x="6627903" y="2986476"/>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3" name="Freeform 349"/>
            <p:cNvSpPr/>
            <p:nvPr/>
          </p:nvSpPr>
          <p:spPr bwMode="auto">
            <a:xfrm>
              <a:off x="6380253" y="2324489"/>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4" name="Freeform 350"/>
            <p:cNvSpPr/>
            <p:nvPr/>
          </p:nvSpPr>
          <p:spPr bwMode="auto">
            <a:xfrm>
              <a:off x="6377078" y="1941901"/>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5" name="Freeform 351"/>
            <p:cNvSpPr/>
            <p:nvPr/>
          </p:nvSpPr>
          <p:spPr bwMode="auto">
            <a:xfrm>
              <a:off x="4754653" y="2173676"/>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6" name="Freeform 352"/>
            <p:cNvSpPr/>
            <p:nvPr/>
          </p:nvSpPr>
          <p:spPr bwMode="auto">
            <a:xfrm>
              <a:off x="5000715" y="2153039"/>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solidFill>
              <a:schemeClr val="bg1">
                <a:lumMod val="6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7" name="Freeform 353"/>
            <p:cNvSpPr/>
            <p:nvPr/>
          </p:nvSpPr>
          <p:spPr bwMode="auto">
            <a:xfrm>
              <a:off x="5403940" y="2681676"/>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8" name="Freeform 354"/>
            <p:cNvSpPr/>
            <p:nvPr/>
          </p:nvSpPr>
          <p:spPr bwMode="auto">
            <a:xfrm>
              <a:off x="5388065" y="2691201"/>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9" name="Freeform 355"/>
            <p:cNvSpPr/>
            <p:nvPr/>
          </p:nvSpPr>
          <p:spPr bwMode="auto">
            <a:xfrm>
              <a:off x="5130890" y="2684851"/>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0" name="Freeform 356"/>
            <p:cNvSpPr/>
            <p:nvPr/>
          </p:nvSpPr>
          <p:spPr bwMode="auto">
            <a:xfrm>
              <a:off x="4988015" y="1810139"/>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1" name="Freeform 357"/>
            <p:cNvSpPr/>
            <p:nvPr/>
          </p:nvSpPr>
          <p:spPr bwMode="auto">
            <a:xfrm>
              <a:off x="5421403" y="1805376"/>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2" name="Freeform 358"/>
            <p:cNvSpPr/>
            <p:nvPr/>
          </p:nvSpPr>
          <p:spPr bwMode="auto">
            <a:xfrm>
              <a:off x="5388065" y="2356239"/>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3" name="Freeform 359"/>
            <p:cNvSpPr/>
            <p:nvPr/>
          </p:nvSpPr>
          <p:spPr bwMode="auto">
            <a:xfrm>
              <a:off x="4770528" y="2681676"/>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4" name="Freeform 360"/>
            <p:cNvSpPr/>
            <p:nvPr/>
          </p:nvSpPr>
          <p:spPr bwMode="auto">
            <a:xfrm>
              <a:off x="5896065" y="2319726"/>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5" name="Freeform 361"/>
            <p:cNvSpPr/>
            <p:nvPr/>
          </p:nvSpPr>
          <p:spPr bwMode="auto">
            <a:xfrm>
              <a:off x="6191341" y="1638689"/>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6" name="Freeform 362"/>
            <p:cNvSpPr/>
            <p:nvPr/>
          </p:nvSpPr>
          <p:spPr bwMode="auto">
            <a:xfrm>
              <a:off x="5426165" y="1635514"/>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7" name="Freeform 363"/>
            <p:cNvSpPr/>
            <p:nvPr/>
          </p:nvSpPr>
          <p:spPr bwMode="auto">
            <a:xfrm>
              <a:off x="6184991" y="1645039"/>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8" name="Freeform 364"/>
            <p:cNvSpPr/>
            <p:nvPr/>
          </p:nvSpPr>
          <p:spPr bwMode="auto">
            <a:xfrm>
              <a:off x="5872253" y="1657739"/>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solidFill>
              <a:schemeClr val="bg1">
                <a:lumMod val="6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9" name="Freeform 365"/>
            <p:cNvSpPr/>
            <p:nvPr/>
          </p:nvSpPr>
          <p:spPr bwMode="auto">
            <a:xfrm>
              <a:off x="5376953" y="1808551"/>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0" name="Freeform 366"/>
            <p:cNvSpPr/>
            <p:nvPr/>
          </p:nvSpPr>
          <p:spPr bwMode="auto">
            <a:xfrm>
              <a:off x="6375491" y="2318139"/>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1" name="Freeform 367"/>
            <p:cNvSpPr/>
            <p:nvPr/>
          </p:nvSpPr>
          <p:spPr bwMode="auto">
            <a:xfrm>
              <a:off x="5891303" y="2365764"/>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2" name="Freeform 368"/>
            <p:cNvSpPr/>
            <p:nvPr/>
          </p:nvSpPr>
          <p:spPr bwMode="auto">
            <a:xfrm>
              <a:off x="6042115" y="2327664"/>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3" name="Freeform 369"/>
            <p:cNvSpPr/>
            <p:nvPr/>
          </p:nvSpPr>
          <p:spPr bwMode="auto">
            <a:xfrm>
              <a:off x="6394541" y="2316551"/>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4" name="Freeform 370"/>
            <p:cNvSpPr/>
            <p:nvPr/>
          </p:nvSpPr>
          <p:spPr bwMode="auto">
            <a:xfrm>
              <a:off x="6975566" y="2684851"/>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5" name="Freeform 371"/>
            <p:cNvSpPr/>
            <p:nvPr/>
          </p:nvSpPr>
          <p:spPr bwMode="auto">
            <a:xfrm>
              <a:off x="6773953" y="2702314"/>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6" name="Freeform 372"/>
            <p:cNvSpPr/>
            <p:nvPr/>
          </p:nvSpPr>
          <p:spPr bwMode="auto">
            <a:xfrm>
              <a:off x="6048465" y="2903926"/>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7" name="Freeform 373"/>
            <p:cNvSpPr/>
            <p:nvPr/>
          </p:nvSpPr>
          <p:spPr bwMode="auto">
            <a:xfrm>
              <a:off x="6394541" y="2981714"/>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8" name="Freeform 374"/>
            <p:cNvSpPr/>
            <p:nvPr/>
          </p:nvSpPr>
          <p:spPr bwMode="auto">
            <a:xfrm>
              <a:off x="6075453" y="3551626"/>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9" name="Freeform 375"/>
            <p:cNvSpPr/>
            <p:nvPr/>
          </p:nvSpPr>
          <p:spPr bwMode="auto">
            <a:xfrm>
              <a:off x="6075453" y="4024701"/>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0" name="Freeform 376"/>
            <p:cNvSpPr/>
            <p:nvPr/>
          </p:nvSpPr>
          <p:spPr bwMode="auto">
            <a:xfrm>
              <a:off x="5530940" y="3291276"/>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solidFill>
              <a:schemeClr val="bg1">
                <a:lumMod val="65000"/>
              </a:schemeClr>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1" name="Oval 377"/>
            <p:cNvSpPr>
              <a:spLocks noChangeArrowheads="1"/>
            </p:cNvSpPr>
            <p:nvPr/>
          </p:nvSpPr>
          <p:spPr bwMode="auto">
            <a:xfrm>
              <a:off x="5929403" y="2751526"/>
              <a:ext cx="258763" cy="258763"/>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2" name="Oval 378"/>
            <p:cNvSpPr>
              <a:spLocks noChangeArrowheads="1"/>
            </p:cNvSpPr>
            <p:nvPr/>
          </p:nvSpPr>
          <p:spPr bwMode="auto">
            <a:xfrm>
              <a:off x="4810215" y="3443676"/>
              <a:ext cx="258763" cy="258763"/>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3" name="Oval 379"/>
            <p:cNvSpPr>
              <a:spLocks noChangeArrowheads="1"/>
            </p:cNvSpPr>
            <p:nvPr/>
          </p:nvSpPr>
          <p:spPr bwMode="auto">
            <a:xfrm>
              <a:off x="5956390" y="4723201"/>
              <a:ext cx="258763" cy="258763"/>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4" name="Oval 380"/>
            <p:cNvSpPr>
              <a:spLocks noChangeArrowheads="1"/>
            </p:cNvSpPr>
            <p:nvPr/>
          </p:nvSpPr>
          <p:spPr bwMode="auto">
            <a:xfrm>
              <a:off x="5956390" y="3423039"/>
              <a:ext cx="258763" cy="258763"/>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5" name="Oval 381"/>
            <p:cNvSpPr>
              <a:spLocks noChangeArrowheads="1"/>
            </p:cNvSpPr>
            <p:nvPr/>
          </p:nvSpPr>
          <p:spPr bwMode="auto">
            <a:xfrm>
              <a:off x="7226391" y="3054739"/>
              <a:ext cx="258763" cy="258763"/>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6" name="Oval 382"/>
            <p:cNvSpPr>
              <a:spLocks noChangeArrowheads="1"/>
            </p:cNvSpPr>
            <p:nvPr/>
          </p:nvSpPr>
          <p:spPr bwMode="auto">
            <a:xfrm>
              <a:off x="5315040" y="1703141"/>
              <a:ext cx="260350" cy="258763"/>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7" name="Oval 383"/>
            <p:cNvSpPr>
              <a:spLocks noChangeArrowheads="1"/>
            </p:cNvSpPr>
            <p:nvPr/>
          </p:nvSpPr>
          <p:spPr bwMode="auto">
            <a:xfrm>
              <a:off x="5313453" y="2620716"/>
              <a:ext cx="185738" cy="1857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8" name="Oval 384"/>
            <p:cNvSpPr>
              <a:spLocks noChangeArrowheads="1"/>
            </p:cNvSpPr>
            <p:nvPr/>
          </p:nvSpPr>
          <p:spPr bwMode="auto">
            <a:xfrm>
              <a:off x="4676865" y="2653101"/>
              <a:ext cx="185738" cy="1857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9" name="Oval 385"/>
            <p:cNvSpPr>
              <a:spLocks noChangeArrowheads="1"/>
            </p:cNvSpPr>
            <p:nvPr/>
          </p:nvSpPr>
          <p:spPr bwMode="auto">
            <a:xfrm>
              <a:off x="4911815" y="2072076"/>
              <a:ext cx="188913" cy="187325"/>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0" name="Oval 386"/>
            <p:cNvSpPr>
              <a:spLocks noChangeArrowheads="1"/>
            </p:cNvSpPr>
            <p:nvPr/>
          </p:nvSpPr>
          <p:spPr bwMode="auto">
            <a:xfrm>
              <a:off x="6291353" y="2232414"/>
              <a:ext cx="185738" cy="1857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1" name="Oval 387"/>
            <p:cNvSpPr>
              <a:spLocks noChangeArrowheads="1"/>
            </p:cNvSpPr>
            <p:nvPr/>
          </p:nvSpPr>
          <p:spPr bwMode="auto">
            <a:xfrm>
              <a:off x="7235916" y="2326076"/>
              <a:ext cx="185738" cy="1857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2" name="Oval 388"/>
            <p:cNvSpPr>
              <a:spLocks noChangeArrowheads="1"/>
            </p:cNvSpPr>
            <p:nvPr/>
          </p:nvSpPr>
          <p:spPr bwMode="auto">
            <a:xfrm>
              <a:off x="6685053" y="3372239"/>
              <a:ext cx="187325" cy="1857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3" name="Oval 389"/>
            <p:cNvSpPr>
              <a:spLocks noChangeArrowheads="1"/>
            </p:cNvSpPr>
            <p:nvPr/>
          </p:nvSpPr>
          <p:spPr bwMode="auto">
            <a:xfrm>
              <a:off x="6900953" y="2594364"/>
              <a:ext cx="187325" cy="1857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4" name="Oval 390"/>
            <p:cNvSpPr>
              <a:spLocks noChangeArrowheads="1"/>
            </p:cNvSpPr>
            <p:nvPr/>
          </p:nvSpPr>
          <p:spPr bwMode="auto">
            <a:xfrm>
              <a:off x="5237253" y="4318389"/>
              <a:ext cx="187325" cy="1857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5" name="Oval 391"/>
            <p:cNvSpPr>
              <a:spLocks noChangeArrowheads="1"/>
            </p:cNvSpPr>
            <p:nvPr/>
          </p:nvSpPr>
          <p:spPr bwMode="auto">
            <a:xfrm>
              <a:off x="6745378" y="4169164"/>
              <a:ext cx="188913" cy="188913"/>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6" name="Oval 392"/>
            <p:cNvSpPr>
              <a:spLocks noChangeArrowheads="1"/>
            </p:cNvSpPr>
            <p:nvPr/>
          </p:nvSpPr>
          <p:spPr bwMode="auto">
            <a:xfrm>
              <a:off x="5834153" y="2310201"/>
              <a:ext cx="133350" cy="1349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7" name="Oval 393"/>
            <p:cNvSpPr>
              <a:spLocks noChangeArrowheads="1"/>
            </p:cNvSpPr>
            <p:nvPr/>
          </p:nvSpPr>
          <p:spPr bwMode="auto">
            <a:xfrm>
              <a:off x="5080090" y="2994414"/>
              <a:ext cx="133350" cy="133350"/>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8" name="Oval 394"/>
            <p:cNvSpPr>
              <a:spLocks noChangeArrowheads="1"/>
            </p:cNvSpPr>
            <p:nvPr/>
          </p:nvSpPr>
          <p:spPr bwMode="auto">
            <a:xfrm>
              <a:off x="5430928" y="2905514"/>
              <a:ext cx="133350" cy="136525"/>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9" name="Oval 395"/>
            <p:cNvSpPr>
              <a:spLocks noChangeArrowheads="1"/>
            </p:cNvSpPr>
            <p:nvPr/>
          </p:nvSpPr>
          <p:spPr bwMode="auto">
            <a:xfrm>
              <a:off x="6578691" y="2915039"/>
              <a:ext cx="134938" cy="1349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0" name="Oval 396"/>
            <p:cNvSpPr>
              <a:spLocks noChangeArrowheads="1"/>
            </p:cNvSpPr>
            <p:nvPr/>
          </p:nvSpPr>
          <p:spPr bwMode="auto">
            <a:xfrm>
              <a:off x="6350091" y="3496064"/>
              <a:ext cx="136525" cy="131763"/>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1" name="Oval 397"/>
            <p:cNvSpPr>
              <a:spLocks noChangeArrowheads="1"/>
            </p:cNvSpPr>
            <p:nvPr/>
          </p:nvSpPr>
          <p:spPr bwMode="auto">
            <a:xfrm>
              <a:off x="6129428" y="1583126"/>
              <a:ext cx="134938" cy="1349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2" name="Oval 398"/>
            <p:cNvSpPr>
              <a:spLocks noChangeArrowheads="1"/>
            </p:cNvSpPr>
            <p:nvPr/>
          </p:nvSpPr>
          <p:spPr bwMode="auto">
            <a:xfrm>
              <a:off x="6842216" y="1889514"/>
              <a:ext cx="133350" cy="1349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3" name="Oval 399"/>
            <p:cNvSpPr>
              <a:spLocks noChangeArrowheads="1"/>
            </p:cNvSpPr>
            <p:nvPr/>
          </p:nvSpPr>
          <p:spPr bwMode="auto">
            <a:xfrm>
              <a:off x="7018428" y="3721489"/>
              <a:ext cx="134938" cy="1349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4" name="Oval 400"/>
            <p:cNvSpPr>
              <a:spLocks noChangeArrowheads="1"/>
            </p:cNvSpPr>
            <p:nvPr/>
          </p:nvSpPr>
          <p:spPr bwMode="auto">
            <a:xfrm>
              <a:off x="6702516" y="4729551"/>
              <a:ext cx="133350" cy="1349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5" name="Oval 401"/>
            <p:cNvSpPr>
              <a:spLocks noChangeArrowheads="1"/>
            </p:cNvSpPr>
            <p:nvPr/>
          </p:nvSpPr>
          <p:spPr bwMode="auto">
            <a:xfrm>
              <a:off x="6412003" y="4800989"/>
              <a:ext cx="136525" cy="1349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6" name="Oval 402"/>
            <p:cNvSpPr>
              <a:spLocks noChangeArrowheads="1"/>
            </p:cNvSpPr>
            <p:nvPr/>
          </p:nvSpPr>
          <p:spPr bwMode="auto">
            <a:xfrm>
              <a:off x="5392828" y="4807339"/>
              <a:ext cx="134938" cy="133350"/>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7" name="Oval 403"/>
            <p:cNvSpPr>
              <a:spLocks noChangeArrowheads="1"/>
            </p:cNvSpPr>
            <p:nvPr/>
          </p:nvSpPr>
          <p:spPr bwMode="auto">
            <a:xfrm>
              <a:off x="5534115" y="3773876"/>
              <a:ext cx="188913" cy="1857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8" name="Oval 404"/>
            <p:cNvSpPr>
              <a:spLocks noChangeArrowheads="1"/>
            </p:cNvSpPr>
            <p:nvPr/>
          </p:nvSpPr>
          <p:spPr bwMode="auto">
            <a:xfrm>
              <a:off x="6404066" y="3958026"/>
              <a:ext cx="185738" cy="188913"/>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9" name="Oval 405"/>
            <p:cNvSpPr>
              <a:spLocks noChangeArrowheads="1"/>
            </p:cNvSpPr>
            <p:nvPr/>
          </p:nvSpPr>
          <p:spPr bwMode="auto">
            <a:xfrm>
              <a:off x="6412003" y="4424751"/>
              <a:ext cx="187325" cy="1857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0" name="Oval 406"/>
            <p:cNvSpPr>
              <a:spLocks noChangeArrowheads="1"/>
            </p:cNvSpPr>
            <p:nvPr/>
          </p:nvSpPr>
          <p:spPr bwMode="auto">
            <a:xfrm>
              <a:off x="5710328" y="4380301"/>
              <a:ext cx="188913" cy="187325"/>
            </a:xfrm>
            <a:prstGeom prst="ellipse">
              <a:avLst/>
            </a:prstGeom>
            <a:solidFill>
              <a:srgbClr val="A67346"/>
            </a:solid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1" name="Oval 407"/>
            <p:cNvSpPr>
              <a:spLocks noChangeArrowheads="1"/>
            </p:cNvSpPr>
            <p:nvPr/>
          </p:nvSpPr>
          <p:spPr bwMode="auto">
            <a:xfrm>
              <a:off x="5457915" y="3196026"/>
              <a:ext cx="185738" cy="1857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spTree>
    <p:extLst>
      <p:ext uri="{BB962C8B-B14F-4D97-AF65-F5344CB8AC3E}">
        <p14:creationId xmlns:p14="http://schemas.microsoft.com/office/powerpoint/2010/main" val="42640026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75" y="236220"/>
            <a:ext cx="11938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7795" y="236220"/>
            <a:ext cx="9779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5796623" y="1051350"/>
            <a:ext cx="5141010" cy="4514473"/>
            <a:chOff x="8840" y="1249"/>
            <a:chExt cx="8707" cy="7645"/>
          </a:xfrm>
        </p:grpSpPr>
        <p:sp>
          <p:nvSpPr>
            <p:cNvPr id="4" name="六边形 3"/>
            <p:cNvSpPr/>
            <p:nvPr/>
          </p:nvSpPr>
          <p:spPr>
            <a:xfrm>
              <a:off x="11240" y="1249"/>
              <a:ext cx="3440" cy="2966"/>
            </a:xfrm>
            <a:prstGeom prst="hexagon">
              <a:avLst/>
            </a:prstGeom>
            <a:solidFill>
              <a:srgbClr val="3E8F8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六边形 7"/>
            <p:cNvSpPr/>
            <p:nvPr/>
          </p:nvSpPr>
          <p:spPr>
            <a:xfrm>
              <a:off x="14107" y="2797"/>
              <a:ext cx="3440" cy="2966"/>
            </a:xfrm>
            <a:prstGeom prst="hexagon">
              <a:avLst/>
            </a:prstGeom>
            <a:solidFill>
              <a:srgbClr val="A6734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六边形 8"/>
            <p:cNvSpPr/>
            <p:nvPr/>
          </p:nvSpPr>
          <p:spPr>
            <a:xfrm>
              <a:off x="14107" y="5928"/>
              <a:ext cx="3440" cy="2966"/>
            </a:xfrm>
            <a:prstGeom prst="hexagon">
              <a:avLst/>
            </a:prstGeom>
            <a:solidFill>
              <a:srgbClr val="3E8F8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9" name="组 28"/>
            <p:cNvGrpSpPr/>
            <p:nvPr/>
          </p:nvGrpSpPr>
          <p:grpSpPr>
            <a:xfrm>
              <a:off x="10915" y="6370"/>
              <a:ext cx="1701" cy="1791"/>
              <a:chOff x="5107213" y="2850599"/>
              <a:chExt cx="749300" cy="788988"/>
            </a:xfrm>
            <a:solidFill>
              <a:srgbClr val="A67346"/>
            </a:solidFill>
          </p:grpSpPr>
          <p:sp>
            <p:nvSpPr>
              <p:cNvPr id="10" name="Freeform 183"/>
              <p:cNvSpPr/>
              <p:nvPr/>
            </p:nvSpPr>
            <p:spPr bwMode="auto">
              <a:xfrm>
                <a:off x="5316763" y="2850599"/>
                <a:ext cx="330200" cy="385763"/>
              </a:xfrm>
              <a:custGeom>
                <a:avLst/>
                <a:gdLst>
                  <a:gd name="T0" fmla="*/ 104 w 208"/>
                  <a:gd name="T1" fmla="*/ 0 h 243"/>
                  <a:gd name="T2" fmla="*/ 128 w 208"/>
                  <a:gd name="T3" fmla="*/ 3 h 243"/>
                  <a:gd name="T4" fmla="*/ 150 w 208"/>
                  <a:gd name="T5" fmla="*/ 11 h 243"/>
                  <a:gd name="T6" fmla="*/ 170 w 208"/>
                  <a:gd name="T7" fmla="*/ 24 h 243"/>
                  <a:gd name="T8" fmla="*/ 186 w 208"/>
                  <a:gd name="T9" fmla="*/ 41 h 243"/>
                  <a:gd name="T10" fmla="*/ 198 w 208"/>
                  <a:gd name="T11" fmla="*/ 62 h 243"/>
                  <a:gd name="T12" fmla="*/ 205 w 208"/>
                  <a:gd name="T13" fmla="*/ 86 h 243"/>
                  <a:gd name="T14" fmla="*/ 208 w 208"/>
                  <a:gd name="T15" fmla="*/ 113 h 243"/>
                  <a:gd name="T16" fmla="*/ 205 w 208"/>
                  <a:gd name="T17" fmla="*/ 141 h 243"/>
                  <a:gd name="T18" fmla="*/ 198 w 208"/>
                  <a:gd name="T19" fmla="*/ 168 h 243"/>
                  <a:gd name="T20" fmla="*/ 186 w 208"/>
                  <a:gd name="T21" fmla="*/ 191 h 243"/>
                  <a:gd name="T22" fmla="*/ 170 w 208"/>
                  <a:gd name="T23" fmla="*/ 212 h 243"/>
                  <a:gd name="T24" fmla="*/ 150 w 208"/>
                  <a:gd name="T25" fmla="*/ 228 h 243"/>
                  <a:gd name="T26" fmla="*/ 128 w 208"/>
                  <a:gd name="T27" fmla="*/ 239 h 243"/>
                  <a:gd name="T28" fmla="*/ 104 w 208"/>
                  <a:gd name="T29" fmla="*/ 243 h 243"/>
                  <a:gd name="T30" fmla="*/ 80 w 208"/>
                  <a:gd name="T31" fmla="*/ 239 h 243"/>
                  <a:gd name="T32" fmla="*/ 58 w 208"/>
                  <a:gd name="T33" fmla="*/ 228 h 243"/>
                  <a:gd name="T34" fmla="*/ 39 w 208"/>
                  <a:gd name="T35" fmla="*/ 212 h 243"/>
                  <a:gd name="T36" fmla="*/ 22 w 208"/>
                  <a:gd name="T37" fmla="*/ 191 h 243"/>
                  <a:gd name="T38" fmla="*/ 10 w 208"/>
                  <a:gd name="T39" fmla="*/ 168 h 243"/>
                  <a:gd name="T40" fmla="*/ 2 w 208"/>
                  <a:gd name="T41" fmla="*/ 141 h 243"/>
                  <a:gd name="T42" fmla="*/ 0 w 208"/>
                  <a:gd name="T43" fmla="*/ 113 h 243"/>
                  <a:gd name="T44" fmla="*/ 2 w 208"/>
                  <a:gd name="T45" fmla="*/ 86 h 243"/>
                  <a:gd name="T46" fmla="*/ 10 w 208"/>
                  <a:gd name="T47" fmla="*/ 62 h 243"/>
                  <a:gd name="T48" fmla="*/ 22 w 208"/>
                  <a:gd name="T49" fmla="*/ 41 h 243"/>
                  <a:gd name="T50" fmla="*/ 39 w 208"/>
                  <a:gd name="T51" fmla="*/ 24 h 243"/>
                  <a:gd name="T52" fmla="*/ 58 w 208"/>
                  <a:gd name="T53" fmla="*/ 11 h 243"/>
                  <a:gd name="T54" fmla="*/ 80 w 208"/>
                  <a:gd name="T55" fmla="*/ 3 h 243"/>
                  <a:gd name="T56" fmla="*/ 104 w 208"/>
                  <a:gd name="T57"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43">
                    <a:moveTo>
                      <a:pt x="104" y="0"/>
                    </a:moveTo>
                    <a:lnTo>
                      <a:pt x="128" y="3"/>
                    </a:lnTo>
                    <a:lnTo>
                      <a:pt x="150" y="11"/>
                    </a:lnTo>
                    <a:lnTo>
                      <a:pt x="170" y="24"/>
                    </a:lnTo>
                    <a:lnTo>
                      <a:pt x="186" y="41"/>
                    </a:lnTo>
                    <a:lnTo>
                      <a:pt x="198" y="62"/>
                    </a:lnTo>
                    <a:lnTo>
                      <a:pt x="205" y="86"/>
                    </a:lnTo>
                    <a:lnTo>
                      <a:pt x="208" y="113"/>
                    </a:lnTo>
                    <a:lnTo>
                      <a:pt x="205" y="141"/>
                    </a:lnTo>
                    <a:lnTo>
                      <a:pt x="198" y="168"/>
                    </a:lnTo>
                    <a:lnTo>
                      <a:pt x="186" y="191"/>
                    </a:lnTo>
                    <a:lnTo>
                      <a:pt x="170" y="212"/>
                    </a:lnTo>
                    <a:lnTo>
                      <a:pt x="150" y="228"/>
                    </a:lnTo>
                    <a:lnTo>
                      <a:pt x="128" y="239"/>
                    </a:lnTo>
                    <a:lnTo>
                      <a:pt x="104" y="243"/>
                    </a:lnTo>
                    <a:lnTo>
                      <a:pt x="80" y="239"/>
                    </a:lnTo>
                    <a:lnTo>
                      <a:pt x="58" y="228"/>
                    </a:lnTo>
                    <a:lnTo>
                      <a:pt x="39" y="212"/>
                    </a:lnTo>
                    <a:lnTo>
                      <a:pt x="22" y="191"/>
                    </a:lnTo>
                    <a:lnTo>
                      <a:pt x="10" y="168"/>
                    </a:lnTo>
                    <a:lnTo>
                      <a:pt x="2" y="141"/>
                    </a:lnTo>
                    <a:lnTo>
                      <a:pt x="0" y="113"/>
                    </a:lnTo>
                    <a:lnTo>
                      <a:pt x="2" y="86"/>
                    </a:lnTo>
                    <a:lnTo>
                      <a:pt x="10" y="62"/>
                    </a:lnTo>
                    <a:lnTo>
                      <a:pt x="22" y="41"/>
                    </a:lnTo>
                    <a:lnTo>
                      <a:pt x="39" y="24"/>
                    </a:lnTo>
                    <a:lnTo>
                      <a:pt x="58" y="11"/>
                    </a:lnTo>
                    <a:lnTo>
                      <a:pt x="80" y="3"/>
                    </a:lnTo>
                    <a:lnTo>
                      <a:pt x="104" y="0"/>
                    </a:lnTo>
                    <a:close/>
                  </a:path>
                </a:pathLst>
              </a:custGeom>
              <a:grpFill/>
              <a:ln w="0">
                <a:noFill/>
                <a:prstDash val="solid"/>
                <a:round/>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zh-CN" altLang="en-US" sz="2400"/>
              </a:p>
            </p:txBody>
          </p:sp>
          <p:sp>
            <p:nvSpPr>
              <p:cNvPr id="11" name="Freeform 184"/>
              <p:cNvSpPr/>
              <p:nvPr/>
            </p:nvSpPr>
            <p:spPr bwMode="auto">
              <a:xfrm>
                <a:off x="5107213" y="3268112"/>
                <a:ext cx="749300" cy="371475"/>
              </a:xfrm>
              <a:custGeom>
                <a:avLst/>
                <a:gdLst>
                  <a:gd name="T0" fmla="*/ 169 w 472"/>
                  <a:gd name="T1" fmla="*/ 0 h 234"/>
                  <a:gd name="T2" fmla="*/ 235 w 472"/>
                  <a:gd name="T3" fmla="*/ 197 h 234"/>
                  <a:gd name="T4" fmla="*/ 303 w 472"/>
                  <a:gd name="T5" fmla="*/ 0 h 234"/>
                  <a:gd name="T6" fmla="*/ 335 w 472"/>
                  <a:gd name="T7" fmla="*/ 2 h 234"/>
                  <a:gd name="T8" fmla="*/ 363 w 472"/>
                  <a:gd name="T9" fmla="*/ 11 h 234"/>
                  <a:gd name="T10" fmla="*/ 388 w 472"/>
                  <a:gd name="T11" fmla="*/ 26 h 234"/>
                  <a:gd name="T12" fmla="*/ 410 w 472"/>
                  <a:gd name="T13" fmla="*/ 44 h 234"/>
                  <a:gd name="T14" fmla="*/ 429 w 472"/>
                  <a:gd name="T15" fmla="*/ 68 h 234"/>
                  <a:gd name="T16" fmla="*/ 444 w 472"/>
                  <a:gd name="T17" fmla="*/ 96 h 234"/>
                  <a:gd name="T18" fmla="*/ 456 w 472"/>
                  <a:gd name="T19" fmla="*/ 126 h 234"/>
                  <a:gd name="T20" fmla="*/ 465 w 472"/>
                  <a:gd name="T21" fmla="*/ 161 h 234"/>
                  <a:gd name="T22" fmla="*/ 471 w 472"/>
                  <a:gd name="T23" fmla="*/ 196 h 234"/>
                  <a:gd name="T24" fmla="*/ 472 w 472"/>
                  <a:gd name="T25" fmla="*/ 234 h 234"/>
                  <a:gd name="T26" fmla="*/ 0 w 472"/>
                  <a:gd name="T27" fmla="*/ 234 h 234"/>
                  <a:gd name="T28" fmla="*/ 2 w 472"/>
                  <a:gd name="T29" fmla="*/ 196 h 234"/>
                  <a:gd name="T30" fmla="*/ 8 w 472"/>
                  <a:gd name="T31" fmla="*/ 161 h 234"/>
                  <a:gd name="T32" fmla="*/ 16 w 472"/>
                  <a:gd name="T33" fmla="*/ 126 h 234"/>
                  <a:gd name="T34" fmla="*/ 29 w 472"/>
                  <a:gd name="T35" fmla="*/ 96 h 234"/>
                  <a:gd name="T36" fmla="*/ 43 w 472"/>
                  <a:gd name="T37" fmla="*/ 68 h 234"/>
                  <a:gd name="T38" fmla="*/ 63 w 472"/>
                  <a:gd name="T39" fmla="*/ 44 h 234"/>
                  <a:gd name="T40" fmla="*/ 84 w 472"/>
                  <a:gd name="T41" fmla="*/ 26 h 234"/>
                  <a:gd name="T42" fmla="*/ 109 w 472"/>
                  <a:gd name="T43" fmla="*/ 11 h 234"/>
                  <a:gd name="T44" fmla="*/ 138 w 472"/>
                  <a:gd name="T45" fmla="*/ 2 h 234"/>
                  <a:gd name="T46" fmla="*/ 169 w 472"/>
                  <a:gd name="T47"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2" h="234">
                    <a:moveTo>
                      <a:pt x="169" y="0"/>
                    </a:moveTo>
                    <a:lnTo>
                      <a:pt x="235" y="197"/>
                    </a:lnTo>
                    <a:lnTo>
                      <a:pt x="303" y="0"/>
                    </a:lnTo>
                    <a:lnTo>
                      <a:pt x="335" y="2"/>
                    </a:lnTo>
                    <a:lnTo>
                      <a:pt x="363" y="11"/>
                    </a:lnTo>
                    <a:lnTo>
                      <a:pt x="388" y="26"/>
                    </a:lnTo>
                    <a:lnTo>
                      <a:pt x="410" y="44"/>
                    </a:lnTo>
                    <a:lnTo>
                      <a:pt x="429" y="68"/>
                    </a:lnTo>
                    <a:lnTo>
                      <a:pt x="444" y="96"/>
                    </a:lnTo>
                    <a:lnTo>
                      <a:pt x="456" y="126"/>
                    </a:lnTo>
                    <a:lnTo>
                      <a:pt x="465" y="161"/>
                    </a:lnTo>
                    <a:lnTo>
                      <a:pt x="471" y="196"/>
                    </a:lnTo>
                    <a:lnTo>
                      <a:pt x="472" y="234"/>
                    </a:lnTo>
                    <a:lnTo>
                      <a:pt x="0" y="234"/>
                    </a:lnTo>
                    <a:lnTo>
                      <a:pt x="2" y="196"/>
                    </a:lnTo>
                    <a:lnTo>
                      <a:pt x="8" y="161"/>
                    </a:lnTo>
                    <a:lnTo>
                      <a:pt x="16" y="126"/>
                    </a:lnTo>
                    <a:lnTo>
                      <a:pt x="29" y="96"/>
                    </a:lnTo>
                    <a:lnTo>
                      <a:pt x="43" y="68"/>
                    </a:lnTo>
                    <a:lnTo>
                      <a:pt x="63" y="44"/>
                    </a:lnTo>
                    <a:lnTo>
                      <a:pt x="84" y="26"/>
                    </a:lnTo>
                    <a:lnTo>
                      <a:pt x="109" y="11"/>
                    </a:lnTo>
                    <a:lnTo>
                      <a:pt x="138" y="2"/>
                    </a:lnTo>
                    <a:lnTo>
                      <a:pt x="169" y="0"/>
                    </a:lnTo>
                    <a:close/>
                  </a:path>
                </a:pathLst>
              </a:custGeom>
              <a:grpFill/>
              <a:ln w="0">
                <a:noFill/>
                <a:prstDash val="solid"/>
                <a:round/>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zh-CN" altLang="en-US" sz="2400"/>
              </a:p>
            </p:txBody>
          </p:sp>
          <p:sp>
            <p:nvSpPr>
              <p:cNvPr id="12" name="Freeform 185"/>
              <p:cNvSpPr/>
              <p:nvPr/>
            </p:nvSpPr>
            <p:spPr bwMode="auto">
              <a:xfrm>
                <a:off x="5424713" y="3264937"/>
                <a:ext cx="114300" cy="236538"/>
              </a:xfrm>
              <a:custGeom>
                <a:avLst/>
                <a:gdLst>
                  <a:gd name="T0" fmla="*/ 36 w 72"/>
                  <a:gd name="T1" fmla="*/ 0 h 149"/>
                  <a:gd name="T2" fmla="*/ 72 w 72"/>
                  <a:gd name="T3" fmla="*/ 37 h 149"/>
                  <a:gd name="T4" fmla="*/ 36 w 72"/>
                  <a:gd name="T5" fmla="*/ 149 h 149"/>
                  <a:gd name="T6" fmla="*/ 0 w 72"/>
                  <a:gd name="T7" fmla="*/ 37 h 149"/>
                  <a:gd name="T8" fmla="*/ 36 w 72"/>
                  <a:gd name="T9" fmla="*/ 0 h 149"/>
                </a:gdLst>
                <a:ahLst/>
                <a:cxnLst>
                  <a:cxn ang="0">
                    <a:pos x="T0" y="T1"/>
                  </a:cxn>
                  <a:cxn ang="0">
                    <a:pos x="T2" y="T3"/>
                  </a:cxn>
                  <a:cxn ang="0">
                    <a:pos x="T4" y="T5"/>
                  </a:cxn>
                  <a:cxn ang="0">
                    <a:pos x="T6" y="T7"/>
                  </a:cxn>
                  <a:cxn ang="0">
                    <a:pos x="T8" y="T9"/>
                  </a:cxn>
                </a:cxnLst>
                <a:rect l="0" t="0" r="r" b="b"/>
                <a:pathLst>
                  <a:path w="72" h="149">
                    <a:moveTo>
                      <a:pt x="36" y="0"/>
                    </a:moveTo>
                    <a:lnTo>
                      <a:pt x="72" y="37"/>
                    </a:lnTo>
                    <a:lnTo>
                      <a:pt x="36" y="149"/>
                    </a:lnTo>
                    <a:lnTo>
                      <a:pt x="0" y="37"/>
                    </a:lnTo>
                    <a:lnTo>
                      <a:pt x="36" y="0"/>
                    </a:lnTo>
                    <a:close/>
                  </a:path>
                </a:pathLst>
              </a:custGeom>
              <a:grpFill/>
              <a:ln w="0">
                <a:noFill/>
                <a:prstDash val="solid"/>
                <a:round/>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zh-CN" altLang="en-US" sz="2400"/>
              </a:p>
            </p:txBody>
          </p:sp>
        </p:grpSp>
        <p:sp>
          <p:nvSpPr>
            <p:cNvPr id="13" name="Freeform 186"/>
            <p:cNvSpPr/>
            <p:nvPr/>
          </p:nvSpPr>
          <p:spPr bwMode="auto">
            <a:xfrm>
              <a:off x="12068" y="4973"/>
              <a:ext cx="1929" cy="1772"/>
            </a:xfrm>
            <a:custGeom>
              <a:avLst/>
              <a:gdLst>
                <a:gd name="T0" fmla="*/ 197 w 392"/>
                <a:gd name="T1" fmla="*/ 0 h 360"/>
                <a:gd name="T2" fmla="*/ 237 w 392"/>
                <a:gd name="T3" fmla="*/ 4 h 360"/>
                <a:gd name="T4" fmla="*/ 272 w 392"/>
                <a:gd name="T5" fmla="*/ 11 h 360"/>
                <a:gd name="T6" fmla="*/ 306 w 392"/>
                <a:gd name="T7" fmla="*/ 24 h 360"/>
                <a:gd name="T8" fmla="*/ 334 w 392"/>
                <a:gd name="T9" fmla="*/ 40 h 360"/>
                <a:gd name="T10" fmla="*/ 359 w 392"/>
                <a:gd name="T11" fmla="*/ 59 h 360"/>
                <a:gd name="T12" fmla="*/ 376 w 392"/>
                <a:gd name="T13" fmla="*/ 82 h 360"/>
                <a:gd name="T14" fmla="*/ 388 w 392"/>
                <a:gd name="T15" fmla="*/ 106 h 360"/>
                <a:gd name="T16" fmla="*/ 392 w 392"/>
                <a:gd name="T17" fmla="*/ 133 h 360"/>
                <a:gd name="T18" fmla="*/ 388 w 392"/>
                <a:gd name="T19" fmla="*/ 156 h 360"/>
                <a:gd name="T20" fmla="*/ 378 w 392"/>
                <a:gd name="T21" fmla="*/ 178 h 360"/>
                <a:gd name="T22" fmla="*/ 362 w 392"/>
                <a:gd name="T23" fmla="*/ 197 h 360"/>
                <a:gd name="T24" fmla="*/ 341 w 392"/>
                <a:gd name="T25" fmla="*/ 214 h 360"/>
                <a:gd name="T26" fmla="*/ 314 w 392"/>
                <a:gd name="T27" fmla="*/ 228 h 360"/>
                <a:gd name="T28" fmla="*/ 284 w 392"/>
                <a:gd name="T29" fmla="*/ 240 h 360"/>
                <a:gd name="T30" fmla="*/ 250 w 392"/>
                <a:gd name="T31" fmla="*/ 248 h 360"/>
                <a:gd name="T32" fmla="*/ 214 w 392"/>
                <a:gd name="T33" fmla="*/ 253 h 360"/>
                <a:gd name="T34" fmla="*/ 174 w 392"/>
                <a:gd name="T35" fmla="*/ 255 h 360"/>
                <a:gd name="T36" fmla="*/ 167 w 392"/>
                <a:gd name="T37" fmla="*/ 263 h 360"/>
                <a:gd name="T38" fmla="*/ 156 w 392"/>
                <a:gd name="T39" fmla="*/ 273 h 360"/>
                <a:gd name="T40" fmla="*/ 144 w 392"/>
                <a:gd name="T41" fmla="*/ 286 h 360"/>
                <a:gd name="T42" fmla="*/ 131 w 392"/>
                <a:gd name="T43" fmla="*/ 302 h 360"/>
                <a:gd name="T44" fmla="*/ 116 w 392"/>
                <a:gd name="T45" fmla="*/ 319 h 360"/>
                <a:gd name="T46" fmla="*/ 103 w 392"/>
                <a:gd name="T47" fmla="*/ 335 h 360"/>
                <a:gd name="T48" fmla="*/ 91 w 392"/>
                <a:gd name="T49" fmla="*/ 348 h 360"/>
                <a:gd name="T50" fmla="*/ 79 w 392"/>
                <a:gd name="T51" fmla="*/ 360 h 360"/>
                <a:gd name="T52" fmla="*/ 79 w 392"/>
                <a:gd name="T53" fmla="*/ 331 h 360"/>
                <a:gd name="T54" fmla="*/ 79 w 392"/>
                <a:gd name="T55" fmla="*/ 298 h 360"/>
                <a:gd name="T56" fmla="*/ 79 w 392"/>
                <a:gd name="T57" fmla="*/ 267 h 360"/>
                <a:gd name="T58" fmla="*/ 77 w 392"/>
                <a:gd name="T59" fmla="*/ 238 h 360"/>
                <a:gd name="T60" fmla="*/ 50 w 392"/>
                <a:gd name="T61" fmla="*/ 222 h 360"/>
                <a:gd name="T62" fmla="*/ 31 w 392"/>
                <a:gd name="T63" fmla="*/ 202 h 360"/>
                <a:gd name="T64" fmla="*/ 15 w 392"/>
                <a:gd name="T65" fmla="*/ 181 h 360"/>
                <a:gd name="T66" fmla="*/ 4 w 392"/>
                <a:gd name="T67" fmla="*/ 158 h 360"/>
                <a:gd name="T68" fmla="*/ 0 w 392"/>
                <a:gd name="T69" fmla="*/ 133 h 360"/>
                <a:gd name="T70" fmla="*/ 4 w 392"/>
                <a:gd name="T71" fmla="*/ 106 h 360"/>
                <a:gd name="T72" fmla="*/ 16 w 392"/>
                <a:gd name="T73" fmla="*/ 82 h 360"/>
                <a:gd name="T74" fmla="*/ 35 w 392"/>
                <a:gd name="T75" fmla="*/ 59 h 360"/>
                <a:gd name="T76" fmla="*/ 58 w 392"/>
                <a:gd name="T77" fmla="*/ 40 h 360"/>
                <a:gd name="T78" fmla="*/ 87 w 392"/>
                <a:gd name="T79" fmla="*/ 24 h 360"/>
                <a:gd name="T80" fmla="*/ 120 w 392"/>
                <a:gd name="T81" fmla="*/ 11 h 360"/>
                <a:gd name="T82" fmla="*/ 157 w 392"/>
                <a:gd name="T83" fmla="*/ 4 h 360"/>
                <a:gd name="T84" fmla="*/ 197 w 392"/>
                <a:gd name="T85"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92" h="360">
                  <a:moveTo>
                    <a:pt x="197" y="0"/>
                  </a:moveTo>
                  <a:lnTo>
                    <a:pt x="237" y="4"/>
                  </a:lnTo>
                  <a:lnTo>
                    <a:pt x="272" y="11"/>
                  </a:lnTo>
                  <a:lnTo>
                    <a:pt x="306" y="24"/>
                  </a:lnTo>
                  <a:lnTo>
                    <a:pt x="334" y="40"/>
                  </a:lnTo>
                  <a:lnTo>
                    <a:pt x="359" y="59"/>
                  </a:lnTo>
                  <a:lnTo>
                    <a:pt x="376" y="82"/>
                  </a:lnTo>
                  <a:lnTo>
                    <a:pt x="388" y="106"/>
                  </a:lnTo>
                  <a:lnTo>
                    <a:pt x="392" y="133"/>
                  </a:lnTo>
                  <a:lnTo>
                    <a:pt x="388" y="156"/>
                  </a:lnTo>
                  <a:lnTo>
                    <a:pt x="378" y="178"/>
                  </a:lnTo>
                  <a:lnTo>
                    <a:pt x="362" y="197"/>
                  </a:lnTo>
                  <a:lnTo>
                    <a:pt x="341" y="214"/>
                  </a:lnTo>
                  <a:lnTo>
                    <a:pt x="314" y="228"/>
                  </a:lnTo>
                  <a:lnTo>
                    <a:pt x="284" y="240"/>
                  </a:lnTo>
                  <a:lnTo>
                    <a:pt x="250" y="248"/>
                  </a:lnTo>
                  <a:lnTo>
                    <a:pt x="214" y="253"/>
                  </a:lnTo>
                  <a:lnTo>
                    <a:pt x="174" y="255"/>
                  </a:lnTo>
                  <a:lnTo>
                    <a:pt x="167" y="263"/>
                  </a:lnTo>
                  <a:lnTo>
                    <a:pt x="156" y="273"/>
                  </a:lnTo>
                  <a:lnTo>
                    <a:pt x="144" y="286"/>
                  </a:lnTo>
                  <a:lnTo>
                    <a:pt x="131" y="302"/>
                  </a:lnTo>
                  <a:lnTo>
                    <a:pt x="116" y="319"/>
                  </a:lnTo>
                  <a:lnTo>
                    <a:pt x="103" y="335"/>
                  </a:lnTo>
                  <a:lnTo>
                    <a:pt x="91" y="348"/>
                  </a:lnTo>
                  <a:lnTo>
                    <a:pt x="79" y="360"/>
                  </a:lnTo>
                  <a:lnTo>
                    <a:pt x="79" y="331"/>
                  </a:lnTo>
                  <a:lnTo>
                    <a:pt x="79" y="298"/>
                  </a:lnTo>
                  <a:lnTo>
                    <a:pt x="79" y="267"/>
                  </a:lnTo>
                  <a:lnTo>
                    <a:pt x="77" y="238"/>
                  </a:lnTo>
                  <a:lnTo>
                    <a:pt x="50" y="222"/>
                  </a:lnTo>
                  <a:lnTo>
                    <a:pt x="31" y="202"/>
                  </a:lnTo>
                  <a:lnTo>
                    <a:pt x="15" y="181"/>
                  </a:lnTo>
                  <a:lnTo>
                    <a:pt x="4" y="158"/>
                  </a:lnTo>
                  <a:lnTo>
                    <a:pt x="0" y="133"/>
                  </a:lnTo>
                  <a:lnTo>
                    <a:pt x="4" y="106"/>
                  </a:lnTo>
                  <a:lnTo>
                    <a:pt x="16" y="82"/>
                  </a:lnTo>
                  <a:lnTo>
                    <a:pt x="35" y="59"/>
                  </a:lnTo>
                  <a:lnTo>
                    <a:pt x="58" y="40"/>
                  </a:lnTo>
                  <a:lnTo>
                    <a:pt x="87" y="24"/>
                  </a:lnTo>
                  <a:lnTo>
                    <a:pt x="120" y="11"/>
                  </a:lnTo>
                  <a:lnTo>
                    <a:pt x="157" y="4"/>
                  </a:lnTo>
                  <a:lnTo>
                    <a:pt x="197" y="0"/>
                  </a:lnTo>
                  <a:close/>
                </a:path>
              </a:pathLst>
            </a:custGeom>
            <a:solidFill>
              <a:srgbClr val="3E8F84"/>
            </a:solidFill>
            <a:ln w="0">
              <a:noFill/>
              <a:prstDash val="solid"/>
              <a:round/>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zh-CN" altLang="en-US" sz="2400"/>
            </a:p>
          </p:txBody>
        </p:sp>
        <p:sp>
          <p:nvSpPr>
            <p:cNvPr id="15" name="Rectangle 188"/>
            <p:cNvSpPr>
              <a:spLocks noChangeArrowheads="1"/>
            </p:cNvSpPr>
            <p:nvPr/>
          </p:nvSpPr>
          <p:spPr bwMode="auto">
            <a:xfrm>
              <a:off x="12988" y="5778"/>
              <a:ext cx="166" cy="157"/>
            </a:xfrm>
            <a:prstGeom prst="rect">
              <a:avLst/>
            </a:prstGeom>
            <a:solidFill>
              <a:schemeClr val="bg1"/>
            </a:solidFill>
            <a:ln w="0">
              <a:noFill/>
              <a:prstDash val="solid"/>
              <a:miter lim="800000"/>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zh-CN" altLang="en-US" sz="2400"/>
            </a:p>
          </p:txBody>
        </p:sp>
        <p:sp>
          <p:nvSpPr>
            <p:cNvPr id="18" name="Freeform 113"/>
            <p:cNvSpPr>
              <a:spLocks noChangeAspect="1"/>
            </p:cNvSpPr>
            <p:nvPr/>
          </p:nvSpPr>
          <p:spPr bwMode="auto">
            <a:xfrm>
              <a:off x="15370" y="3313"/>
              <a:ext cx="913" cy="817"/>
            </a:xfrm>
            <a:custGeom>
              <a:avLst/>
              <a:gdLst>
                <a:gd name="T0" fmla="*/ 90 w 173"/>
                <a:gd name="T1" fmla="*/ 0 h 153"/>
                <a:gd name="T2" fmla="*/ 120 w 173"/>
                <a:gd name="T3" fmla="*/ 2 h 153"/>
                <a:gd name="T4" fmla="*/ 142 w 173"/>
                <a:gd name="T5" fmla="*/ 11 h 153"/>
                <a:gd name="T6" fmla="*/ 159 w 173"/>
                <a:gd name="T7" fmla="*/ 25 h 153"/>
                <a:gd name="T8" fmla="*/ 169 w 173"/>
                <a:gd name="T9" fmla="*/ 45 h 153"/>
                <a:gd name="T10" fmla="*/ 173 w 173"/>
                <a:gd name="T11" fmla="*/ 65 h 153"/>
                <a:gd name="T12" fmla="*/ 169 w 173"/>
                <a:gd name="T13" fmla="*/ 86 h 153"/>
                <a:gd name="T14" fmla="*/ 159 w 173"/>
                <a:gd name="T15" fmla="*/ 104 h 153"/>
                <a:gd name="T16" fmla="*/ 142 w 173"/>
                <a:gd name="T17" fmla="*/ 118 h 153"/>
                <a:gd name="T18" fmla="*/ 120 w 173"/>
                <a:gd name="T19" fmla="*/ 127 h 153"/>
                <a:gd name="T20" fmla="*/ 90 w 173"/>
                <a:gd name="T21" fmla="*/ 131 h 153"/>
                <a:gd name="T22" fmla="*/ 83 w 173"/>
                <a:gd name="T23" fmla="*/ 129 h 153"/>
                <a:gd name="T24" fmla="*/ 73 w 173"/>
                <a:gd name="T25" fmla="*/ 127 h 153"/>
                <a:gd name="T26" fmla="*/ 57 w 173"/>
                <a:gd name="T27" fmla="*/ 141 h 153"/>
                <a:gd name="T28" fmla="*/ 41 w 173"/>
                <a:gd name="T29" fmla="*/ 149 h 153"/>
                <a:gd name="T30" fmla="*/ 28 w 173"/>
                <a:gd name="T31" fmla="*/ 151 h 153"/>
                <a:gd name="T32" fmla="*/ 16 w 173"/>
                <a:gd name="T33" fmla="*/ 153 h 153"/>
                <a:gd name="T34" fmla="*/ 12 w 173"/>
                <a:gd name="T35" fmla="*/ 151 h 153"/>
                <a:gd name="T36" fmla="*/ 28 w 173"/>
                <a:gd name="T37" fmla="*/ 141 h 153"/>
                <a:gd name="T38" fmla="*/ 35 w 173"/>
                <a:gd name="T39" fmla="*/ 129 h 153"/>
                <a:gd name="T40" fmla="*/ 35 w 173"/>
                <a:gd name="T41" fmla="*/ 121 h 153"/>
                <a:gd name="T42" fmla="*/ 33 w 173"/>
                <a:gd name="T43" fmla="*/ 116 h 153"/>
                <a:gd name="T44" fmla="*/ 16 w 173"/>
                <a:gd name="T45" fmla="*/ 102 h 153"/>
                <a:gd name="T46" fmla="*/ 4 w 173"/>
                <a:gd name="T47" fmla="*/ 84 h 153"/>
                <a:gd name="T48" fmla="*/ 0 w 173"/>
                <a:gd name="T49" fmla="*/ 65 h 153"/>
                <a:gd name="T50" fmla="*/ 6 w 173"/>
                <a:gd name="T51" fmla="*/ 45 h 153"/>
                <a:gd name="T52" fmla="*/ 18 w 173"/>
                <a:gd name="T53" fmla="*/ 25 h 153"/>
                <a:gd name="T54" fmla="*/ 37 w 173"/>
                <a:gd name="T55" fmla="*/ 11 h 153"/>
                <a:gd name="T56" fmla="*/ 63 w 173"/>
                <a:gd name="T57" fmla="*/ 2 h 153"/>
                <a:gd name="T58" fmla="*/ 90 w 173"/>
                <a:gd name="T5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153">
                  <a:moveTo>
                    <a:pt x="90" y="0"/>
                  </a:moveTo>
                  <a:lnTo>
                    <a:pt x="120" y="2"/>
                  </a:lnTo>
                  <a:lnTo>
                    <a:pt x="142" y="11"/>
                  </a:lnTo>
                  <a:lnTo>
                    <a:pt x="159" y="25"/>
                  </a:lnTo>
                  <a:lnTo>
                    <a:pt x="169" y="45"/>
                  </a:lnTo>
                  <a:lnTo>
                    <a:pt x="173" y="65"/>
                  </a:lnTo>
                  <a:lnTo>
                    <a:pt x="169" y="86"/>
                  </a:lnTo>
                  <a:lnTo>
                    <a:pt x="159" y="104"/>
                  </a:lnTo>
                  <a:lnTo>
                    <a:pt x="142" y="118"/>
                  </a:lnTo>
                  <a:lnTo>
                    <a:pt x="120" y="127"/>
                  </a:lnTo>
                  <a:lnTo>
                    <a:pt x="90" y="131"/>
                  </a:lnTo>
                  <a:lnTo>
                    <a:pt x="83" y="129"/>
                  </a:lnTo>
                  <a:lnTo>
                    <a:pt x="73" y="127"/>
                  </a:lnTo>
                  <a:lnTo>
                    <a:pt x="57" y="141"/>
                  </a:lnTo>
                  <a:lnTo>
                    <a:pt x="41" y="149"/>
                  </a:lnTo>
                  <a:lnTo>
                    <a:pt x="28" y="151"/>
                  </a:lnTo>
                  <a:lnTo>
                    <a:pt x="16" y="153"/>
                  </a:lnTo>
                  <a:lnTo>
                    <a:pt x="12" y="151"/>
                  </a:lnTo>
                  <a:lnTo>
                    <a:pt x="28" y="141"/>
                  </a:lnTo>
                  <a:lnTo>
                    <a:pt x="35" y="129"/>
                  </a:lnTo>
                  <a:lnTo>
                    <a:pt x="35" y="121"/>
                  </a:lnTo>
                  <a:lnTo>
                    <a:pt x="33" y="116"/>
                  </a:lnTo>
                  <a:lnTo>
                    <a:pt x="16" y="102"/>
                  </a:lnTo>
                  <a:lnTo>
                    <a:pt x="4" y="84"/>
                  </a:lnTo>
                  <a:lnTo>
                    <a:pt x="0" y="65"/>
                  </a:lnTo>
                  <a:lnTo>
                    <a:pt x="6" y="45"/>
                  </a:lnTo>
                  <a:lnTo>
                    <a:pt x="18" y="25"/>
                  </a:lnTo>
                  <a:lnTo>
                    <a:pt x="37" y="11"/>
                  </a:lnTo>
                  <a:lnTo>
                    <a:pt x="63" y="2"/>
                  </a:lnTo>
                  <a:lnTo>
                    <a:pt x="90" y="0"/>
                  </a:lnTo>
                  <a:close/>
                </a:path>
              </a:pathLst>
            </a:custGeom>
            <a:solidFill>
              <a:schemeClr val="bg1"/>
            </a:solidFill>
            <a:ln w="0">
              <a:noFill/>
              <a:prstDash val="solid"/>
              <a:round/>
            </a:ln>
          </p:spPr>
          <p:txBody>
            <a:bodyPr vert="horz" wrap="square" lIns="121920" tIns="60960" rIns="121920" bIns="60960" numCol="1" anchor="t" anchorCtr="0" compatLnSpc="1"/>
            <a:lstStyle/>
            <a:p>
              <a:endParaRPr lang="en-US" sz="2400" dirty="0"/>
            </a:p>
          </p:txBody>
        </p:sp>
        <p:sp>
          <p:nvSpPr>
            <p:cNvPr id="19" name="Freeform 197"/>
            <p:cNvSpPr>
              <a:spLocks noChangeAspect="1" noEditPoints="1"/>
            </p:cNvSpPr>
            <p:nvPr/>
          </p:nvSpPr>
          <p:spPr bwMode="auto">
            <a:xfrm>
              <a:off x="15447" y="6440"/>
              <a:ext cx="760" cy="817"/>
            </a:xfrm>
            <a:custGeom>
              <a:avLst/>
              <a:gdLst>
                <a:gd name="T0" fmla="*/ 23 w 157"/>
                <a:gd name="T1" fmla="*/ 136 h 171"/>
                <a:gd name="T2" fmla="*/ 25 w 157"/>
                <a:gd name="T3" fmla="*/ 144 h 171"/>
                <a:gd name="T4" fmla="*/ 132 w 157"/>
                <a:gd name="T5" fmla="*/ 144 h 171"/>
                <a:gd name="T6" fmla="*/ 134 w 157"/>
                <a:gd name="T7" fmla="*/ 136 h 171"/>
                <a:gd name="T8" fmla="*/ 29 w 157"/>
                <a:gd name="T9" fmla="*/ 132 h 171"/>
                <a:gd name="T10" fmla="*/ 23 w 157"/>
                <a:gd name="T11" fmla="*/ 100 h 171"/>
                <a:gd name="T12" fmla="*/ 25 w 157"/>
                <a:gd name="T13" fmla="*/ 112 h 171"/>
                <a:gd name="T14" fmla="*/ 132 w 157"/>
                <a:gd name="T15" fmla="*/ 112 h 171"/>
                <a:gd name="T16" fmla="*/ 134 w 157"/>
                <a:gd name="T17" fmla="*/ 100 h 171"/>
                <a:gd name="T18" fmla="*/ 29 w 157"/>
                <a:gd name="T19" fmla="*/ 96 h 171"/>
                <a:gd name="T20" fmla="*/ 23 w 157"/>
                <a:gd name="T21" fmla="*/ 65 h 171"/>
                <a:gd name="T22" fmla="*/ 25 w 157"/>
                <a:gd name="T23" fmla="*/ 77 h 171"/>
                <a:gd name="T24" fmla="*/ 132 w 157"/>
                <a:gd name="T25" fmla="*/ 77 h 171"/>
                <a:gd name="T26" fmla="*/ 134 w 157"/>
                <a:gd name="T27" fmla="*/ 65 h 171"/>
                <a:gd name="T28" fmla="*/ 29 w 157"/>
                <a:gd name="T29" fmla="*/ 61 h 171"/>
                <a:gd name="T30" fmla="*/ 22 w 157"/>
                <a:gd name="T31" fmla="*/ 24 h 171"/>
                <a:gd name="T32" fmla="*/ 31 w 157"/>
                <a:gd name="T33" fmla="*/ 40 h 171"/>
                <a:gd name="T34" fmla="*/ 49 w 157"/>
                <a:gd name="T35" fmla="*/ 36 h 171"/>
                <a:gd name="T36" fmla="*/ 55 w 157"/>
                <a:gd name="T37" fmla="*/ 16 h 171"/>
                <a:gd name="T38" fmla="*/ 63 w 157"/>
                <a:gd name="T39" fmla="*/ 30 h 171"/>
                <a:gd name="T40" fmla="*/ 78 w 157"/>
                <a:gd name="T41" fmla="*/ 40 h 171"/>
                <a:gd name="T42" fmla="*/ 94 w 157"/>
                <a:gd name="T43" fmla="*/ 30 h 171"/>
                <a:gd name="T44" fmla="*/ 102 w 157"/>
                <a:gd name="T45" fmla="*/ 16 h 171"/>
                <a:gd name="T46" fmla="*/ 108 w 157"/>
                <a:gd name="T47" fmla="*/ 36 h 171"/>
                <a:gd name="T48" fmla="*/ 126 w 157"/>
                <a:gd name="T49" fmla="*/ 40 h 171"/>
                <a:gd name="T50" fmla="*/ 135 w 157"/>
                <a:gd name="T51" fmla="*/ 24 h 171"/>
                <a:gd name="T52" fmla="*/ 153 w 157"/>
                <a:gd name="T53" fmla="*/ 18 h 171"/>
                <a:gd name="T54" fmla="*/ 157 w 157"/>
                <a:gd name="T55" fmla="*/ 163 h 171"/>
                <a:gd name="T56" fmla="*/ 149 w 157"/>
                <a:gd name="T57" fmla="*/ 171 h 171"/>
                <a:gd name="T58" fmla="*/ 2 w 157"/>
                <a:gd name="T59" fmla="*/ 167 h 171"/>
                <a:gd name="T60" fmla="*/ 2 w 157"/>
                <a:gd name="T61" fmla="*/ 20 h 171"/>
                <a:gd name="T62" fmla="*/ 118 w 157"/>
                <a:gd name="T63" fmla="*/ 0 h 171"/>
                <a:gd name="T64" fmla="*/ 128 w 157"/>
                <a:gd name="T65" fmla="*/ 8 h 171"/>
                <a:gd name="T66" fmla="*/ 124 w 157"/>
                <a:gd name="T67" fmla="*/ 32 h 171"/>
                <a:gd name="T68" fmla="*/ 112 w 157"/>
                <a:gd name="T69" fmla="*/ 28 h 171"/>
                <a:gd name="T70" fmla="*/ 112 w 157"/>
                <a:gd name="T71" fmla="*/ 4 h 171"/>
                <a:gd name="T72" fmla="*/ 78 w 157"/>
                <a:gd name="T73" fmla="*/ 0 h 171"/>
                <a:gd name="T74" fmla="*/ 86 w 157"/>
                <a:gd name="T75" fmla="*/ 8 h 171"/>
                <a:gd name="T76" fmla="*/ 82 w 157"/>
                <a:gd name="T77" fmla="*/ 32 h 171"/>
                <a:gd name="T78" fmla="*/ 71 w 157"/>
                <a:gd name="T79" fmla="*/ 28 h 171"/>
                <a:gd name="T80" fmla="*/ 71 w 157"/>
                <a:gd name="T81" fmla="*/ 4 h 171"/>
                <a:gd name="T82" fmla="*/ 39 w 157"/>
                <a:gd name="T83" fmla="*/ 0 h 171"/>
                <a:gd name="T84" fmla="*/ 47 w 157"/>
                <a:gd name="T85" fmla="*/ 8 h 171"/>
                <a:gd name="T86" fmla="*/ 43 w 157"/>
                <a:gd name="T87" fmla="*/ 32 h 171"/>
                <a:gd name="T88" fmla="*/ 31 w 157"/>
                <a:gd name="T89" fmla="*/ 28 h 171"/>
                <a:gd name="T90" fmla="*/ 31 w 157"/>
                <a:gd name="T91" fmla="*/ 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171">
                  <a:moveTo>
                    <a:pt x="29" y="132"/>
                  </a:moveTo>
                  <a:lnTo>
                    <a:pt x="25" y="132"/>
                  </a:lnTo>
                  <a:lnTo>
                    <a:pt x="23" y="136"/>
                  </a:lnTo>
                  <a:lnTo>
                    <a:pt x="22" y="138"/>
                  </a:lnTo>
                  <a:lnTo>
                    <a:pt x="23" y="142"/>
                  </a:lnTo>
                  <a:lnTo>
                    <a:pt x="25" y="144"/>
                  </a:lnTo>
                  <a:lnTo>
                    <a:pt x="29" y="146"/>
                  </a:lnTo>
                  <a:lnTo>
                    <a:pt x="128" y="146"/>
                  </a:lnTo>
                  <a:lnTo>
                    <a:pt x="132" y="144"/>
                  </a:lnTo>
                  <a:lnTo>
                    <a:pt x="134" y="142"/>
                  </a:lnTo>
                  <a:lnTo>
                    <a:pt x="135" y="138"/>
                  </a:lnTo>
                  <a:lnTo>
                    <a:pt x="134" y="136"/>
                  </a:lnTo>
                  <a:lnTo>
                    <a:pt x="132" y="132"/>
                  </a:lnTo>
                  <a:lnTo>
                    <a:pt x="128" y="132"/>
                  </a:lnTo>
                  <a:lnTo>
                    <a:pt x="29" y="132"/>
                  </a:lnTo>
                  <a:close/>
                  <a:moveTo>
                    <a:pt x="29" y="96"/>
                  </a:moveTo>
                  <a:lnTo>
                    <a:pt x="25" y="98"/>
                  </a:lnTo>
                  <a:lnTo>
                    <a:pt x="23" y="100"/>
                  </a:lnTo>
                  <a:lnTo>
                    <a:pt x="22" y="104"/>
                  </a:lnTo>
                  <a:lnTo>
                    <a:pt x="23" y="108"/>
                  </a:lnTo>
                  <a:lnTo>
                    <a:pt x="25" y="112"/>
                  </a:lnTo>
                  <a:lnTo>
                    <a:pt x="29" y="112"/>
                  </a:lnTo>
                  <a:lnTo>
                    <a:pt x="128" y="112"/>
                  </a:lnTo>
                  <a:lnTo>
                    <a:pt x="132" y="112"/>
                  </a:lnTo>
                  <a:lnTo>
                    <a:pt x="134" y="108"/>
                  </a:lnTo>
                  <a:lnTo>
                    <a:pt x="135" y="104"/>
                  </a:lnTo>
                  <a:lnTo>
                    <a:pt x="134" y="100"/>
                  </a:lnTo>
                  <a:lnTo>
                    <a:pt x="132" y="98"/>
                  </a:lnTo>
                  <a:lnTo>
                    <a:pt x="128" y="96"/>
                  </a:lnTo>
                  <a:lnTo>
                    <a:pt x="29" y="96"/>
                  </a:lnTo>
                  <a:close/>
                  <a:moveTo>
                    <a:pt x="29" y="61"/>
                  </a:moveTo>
                  <a:lnTo>
                    <a:pt x="25" y="63"/>
                  </a:lnTo>
                  <a:lnTo>
                    <a:pt x="23" y="65"/>
                  </a:lnTo>
                  <a:lnTo>
                    <a:pt x="22" y="69"/>
                  </a:lnTo>
                  <a:lnTo>
                    <a:pt x="23" y="73"/>
                  </a:lnTo>
                  <a:lnTo>
                    <a:pt x="25" y="77"/>
                  </a:lnTo>
                  <a:lnTo>
                    <a:pt x="29" y="79"/>
                  </a:lnTo>
                  <a:lnTo>
                    <a:pt x="128" y="79"/>
                  </a:lnTo>
                  <a:lnTo>
                    <a:pt x="132" y="77"/>
                  </a:lnTo>
                  <a:lnTo>
                    <a:pt x="134" y="73"/>
                  </a:lnTo>
                  <a:lnTo>
                    <a:pt x="135" y="69"/>
                  </a:lnTo>
                  <a:lnTo>
                    <a:pt x="134" y="65"/>
                  </a:lnTo>
                  <a:lnTo>
                    <a:pt x="132" y="63"/>
                  </a:lnTo>
                  <a:lnTo>
                    <a:pt x="128" y="61"/>
                  </a:lnTo>
                  <a:lnTo>
                    <a:pt x="29" y="61"/>
                  </a:lnTo>
                  <a:close/>
                  <a:moveTo>
                    <a:pt x="8" y="16"/>
                  </a:moveTo>
                  <a:lnTo>
                    <a:pt x="22" y="16"/>
                  </a:lnTo>
                  <a:lnTo>
                    <a:pt x="22" y="24"/>
                  </a:lnTo>
                  <a:lnTo>
                    <a:pt x="23" y="30"/>
                  </a:lnTo>
                  <a:lnTo>
                    <a:pt x="27" y="36"/>
                  </a:lnTo>
                  <a:lnTo>
                    <a:pt x="31" y="40"/>
                  </a:lnTo>
                  <a:lnTo>
                    <a:pt x="39" y="40"/>
                  </a:lnTo>
                  <a:lnTo>
                    <a:pt x="45" y="40"/>
                  </a:lnTo>
                  <a:lnTo>
                    <a:pt x="49" y="36"/>
                  </a:lnTo>
                  <a:lnTo>
                    <a:pt x="53" y="30"/>
                  </a:lnTo>
                  <a:lnTo>
                    <a:pt x="55" y="24"/>
                  </a:lnTo>
                  <a:lnTo>
                    <a:pt x="55" y="16"/>
                  </a:lnTo>
                  <a:lnTo>
                    <a:pt x="63" y="16"/>
                  </a:lnTo>
                  <a:lnTo>
                    <a:pt x="63" y="24"/>
                  </a:lnTo>
                  <a:lnTo>
                    <a:pt x="63" y="30"/>
                  </a:lnTo>
                  <a:lnTo>
                    <a:pt x="67" y="36"/>
                  </a:lnTo>
                  <a:lnTo>
                    <a:pt x="73" y="40"/>
                  </a:lnTo>
                  <a:lnTo>
                    <a:pt x="78" y="40"/>
                  </a:lnTo>
                  <a:lnTo>
                    <a:pt x="84" y="40"/>
                  </a:lnTo>
                  <a:lnTo>
                    <a:pt x="90" y="36"/>
                  </a:lnTo>
                  <a:lnTo>
                    <a:pt x="94" y="30"/>
                  </a:lnTo>
                  <a:lnTo>
                    <a:pt x="94" y="24"/>
                  </a:lnTo>
                  <a:lnTo>
                    <a:pt x="94" y="16"/>
                  </a:lnTo>
                  <a:lnTo>
                    <a:pt x="102" y="16"/>
                  </a:lnTo>
                  <a:lnTo>
                    <a:pt x="102" y="24"/>
                  </a:lnTo>
                  <a:lnTo>
                    <a:pt x="104" y="30"/>
                  </a:lnTo>
                  <a:lnTo>
                    <a:pt x="108" y="36"/>
                  </a:lnTo>
                  <a:lnTo>
                    <a:pt x="112" y="40"/>
                  </a:lnTo>
                  <a:lnTo>
                    <a:pt x="118" y="40"/>
                  </a:lnTo>
                  <a:lnTo>
                    <a:pt x="126" y="40"/>
                  </a:lnTo>
                  <a:lnTo>
                    <a:pt x="130" y="36"/>
                  </a:lnTo>
                  <a:lnTo>
                    <a:pt x="134" y="30"/>
                  </a:lnTo>
                  <a:lnTo>
                    <a:pt x="135" y="24"/>
                  </a:lnTo>
                  <a:lnTo>
                    <a:pt x="135" y="16"/>
                  </a:lnTo>
                  <a:lnTo>
                    <a:pt x="149" y="16"/>
                  </a:lnTo>
                  <a:lnTo>
                    <a:pt x="153" y="18"/>
                  </a:lnTo>
                  <a:lnTo>
                    <a:pt x="155" y="20"/>
                  </a:lnTo>
                  <a:lnTo>
                    <a:pt x="157" y="24"/>
                  </a:lnTo>
                  <a:lnTo>
                    <a:pt x="157" y="163"/>
                  </a:lnTo>
                  <a:lnTo>
                    <a:pt x="155" y="167"/>
                  </a:lnTo>
                  <a:lnTo>
                    <a:pt x="153" y="171"/>
                  </a:lnTo>
                  <a:lnTo>
                    <a:pt x="149" y="171"/>
                  </a:lnTo>
                  <a:lnTo>
                    <a:pt x="8" y="171"/>
                  </a:lnTo>
                  <a:lnTo>
                    <a:pt x="4" y="171"/>
                  </a:lnTo>
                  <a:lnTo>
                    <a:pt x="2" y="167"/>
                  </a:lnTo>
                  <a:lnTo>
                    <a:pt x="0" y="163"/>
                  </a:lnTo>
                  <a:lnTo>
                    <a:pt x="0" y="24"/>
                  </a:lnTo>
                  <a:lnTo>
                    <a:pt x="2" y="20"/>
                  </a:lnTo>
                  <a:lnTo>
                    <a:pt x="4" y="18"/>
                  </a:lnTo>
                  <a:lnTo>
                    <a:pt x="8" y="16"/>
                  </a:lnTo>
                  <a:close/>
                  <a:moveTo>
                    <a:pt x="118" y="0"/>
                  </a:moveTo>
                  <a:lnTo>
                    <a:pt x="124" y="0"/>
                  </a:lnTo>
                  <a:lnTo>
                    <a:pt x="126" y="4"/>
                  </a:lnTo>
                  <a:lnTo>
                    <a:pt x="128" y="8"/>
                  </a:lnTo>
                  <a:lnTo>
                    <a:pt x="128" y="24"/>
                  </a:lnTo>
                  <a:lnTo>
                    <a:pt x="126" y="28"/>
                  </a:lnTo>
                  <a:lnTo>
                    <a:pt x="124" y="32"/>
                  </a:lnTo>
                  <a:lnTo>
                    <a:pt x="118" y="32"/>
                  </a:lnTo>
                  <a:lnTo>
                    <a:pt x="114" y="32"/>
                  </a:lnTo>
                  <a:lnTo>
                    <a:pt x="112" y="28"/>
                  </a:lnTo>
                  <a:lnTo>
                    <a:pt x="110" y="24"/>
                  </a:lnTo>
                  <a:lnTo>
                    <a:pt x="110" y="8"/>
                  </a:lnTo>
                  <a:lnTo>
                    <a:pt x="112" y="4"/>
                  </a:lnTo>
                  <a:lnTo>
                    <a:pt x="114" y="0"/>
                  </a:lnTo>
                  <a:lnTo>
                    <a:pt x="118" y="0"/>
                  </a:lnTo>
                  <a:close/>
                  <a:moveTo>
                    <a:pt x="78" y="0"/>
                  </a:moveTo>
                  <a:lnTo>
                    <a:pt x="82" y="0"/>
                  </a:lnTo>
                  <a:lnTo>
                    <a:pt x="86" y="4"/>
                  </a:lnTo>
                  <a:lnTo>
                    <a:pt x="86" y="8"/>
                  </a:lnTo>
                  <a:lnTo>
                    <a:pt x="86" y="24"/>
                  </a:lnTo>
                  <a:lnTo>
                    <a:pt x="86" y="28"/>
                  </a:lnTo>
                  <a:lnTo>
                    <a:pt x="82" y="32"/>
                  </a:lnTo>
                  <a:lnTo>
                    <a:pt x="78" y="32"/>
                  </a:lnTo>
                  <a:lnTo>
                    <a:pt x="75" y="32"/>
                  </a:lnTo>
                  <a:lnTo>
                    <a:pt x="71" y="28"/>
                  </a:lnTo>
                  <a:lnTo>
                    <a:pt x="71" y="24"/>
                  </a:lnTo>
                  <a:lnTo>
                    <a:pt x="71" y="8"/>
                  </a:lnTo>
                  <a:lnTo>
                    <a:pt x="71" y="4"/>
                  </a:lnTo>
                  <a:lnTo>
                    <a:pt x="75" y="0"/>
                  </a:lnTo>
                  <a:lnTo>
                    <a:pt x="78" y="0"/>
                  </a:lnTo>
                  <a:close/>
                  <a:moveTo>
                    <a:pt x="39" y="0"/>
                  </a:moveTo>
                  <a:lnTo>
                    <a:pt x="43" y="0"/>
                  </a:lnTo>
                  <a:lnTo>
                    <a:pt x="45" y="4"/>
                  </a:lnTo>
                  <a:lnTo>
                    <a:pt x="47" y="8"/>
                  </a:lnTo>
                  <a:lnTo>
                    <a:pt x="47" y="24"/>
                  </a:lnTo>
                  <a:lnTo>
                    <a:pt x="45" y="28"/>
                  </a:lnTo>
                  <a:lnTo>
                    <a:pt x="43" y="32"/>
                  </a:lnTo>
                  <a:lnTo>
                    <a:pt x="39" y="32"/>
                  </a:lnTo>
                  <a:lnTo>
                    <a:pt x="33" y="32"/>
                  </a:lnTo>
                  <a:lnTo>
                    <a:pt x="31" y="28"/>
                  </a:lnTo>
                  <a:lnTo>
                    <a:pt x="29" y="24"/>
                  </a:lnTo>
                  <a:lnTo>
                    <a:pt x="29" y="8"/>
                  </a:lnTo>
                  <a:lnTo>
                    <a:pt x="31" y="4"/>
                  </a:lnTo>
                  <a:lnTo>
                    <a:pt x="33" y="0"/>
                  </a:lnTo>
                  <a:lnTo>
                    <a:pt x="39" y="0"/>
                  </a:lnTo>
                  <a:close/>
                </a:path>
              </a:pathLst>
            </a:custGeom>
            <a:solidFill>
              <a:schemeClr val="bg1"/>
            </a:solidFill>
            <a:ln w="0">
              <a:noFill/>
              <a:prstDash val="solid"/>
              <a:round/>
            </a:ln>
          </p:spPr>
          <p:txBody>
            <a:bodyPr vert="horz" wrap="square" lIns="121920" tIns="60960" rIns="121920" bIns="60960" numCol="1" anchor="t" anchorCtr="0" compatLnSpc="1"/>
            <a:lstStyle/>
            <a:p>
              <a:endParaRPr lang="en-US" sz="2400" dirty="0"/>
            </a:p>
          </p:txBody>
        </p:sp>
        <p:sp>
          <p:nvSpPr>
            <p:cNvPr id="20" name="Freeform 234"/>
            <p:cNvSpPr>
              <a:spLocks noChangeAspect="1"/>
            </p:cNvSpPr>
            <p:nvPr/>
          </p:nvSpPr>
          <p:spPr bwMode="auto">
            <a:xfrm>
              <a:off x="12554" y="1735"/>
              <a:ext cx="847" cy="817"/>
            </a:xfrm>
            <a:custGeom>
              <a:avLst/>
              <a:gdLst>
                <a:gd name="T0" fmla="*/ 94 w 173"/>
                <a:gd name="T1" fmla="*/ 2 h 167"/>
                <a:gd name="T2" fmla="*/ 108 w 173"/>
                <a:gd name="T3" fmla="*/ 7 h 167"/>
                <a:gd name="T4" fmla="*/ 114 w 173"/>
                <a:gd name="T5" fmla="*/ 15 h 167"/>
                <a:gd name="T6" fmla="*/ 118 w 173"/>
                <a:gd name="T7" fmla="*/ 25 h 167"/>
                <a:gd name="T8" fmla="*/ 118 w 173"/>
                <a:gd name="T9" fmla="*/ 37 h 167"/>
                <a:gd name="T10" fmla="*/ 118 w 173"/>
                <a:gd name="T11" fmla="*/ 43 h 167"/>
                <a:gd name="T12" fmla="*/ 120 w 173"/>
                <a:gd name="T13" fmla="*/ 49 h 167"/>
                <a:gd name="T14" fmla="*/ 120 w 173"/>
                <a:gd name="T15" fmla="*/ 55 h 167"/>
                <a:gd name="T16" fmla="*/ 118 w 173"/>
                <a:gd name="T17" fmla="*/ 61 h 167"/>
                <a:gd name="T18" fmla="*/ 116 w 173"/>
                <a:gd name="T19" fmla="*/ 64 h 167"/>
                <a:gd name="T20" fmla="*/ 112 w 173"/>
                <a:gd name="T21" fmla="*/ 72 h 167"/>
                <a:gd name="T22" fmla="*/ 108 w 173"/>
                <a:gd name="T23" fmla="*/ 82 h 167"/>
                <a:gd name="T24" fmla="*/ 106 w 173"/>
                <a:gd name="T25" fmla="*/ 84 h 167"/>
                <a:gd name="T26" fmla="*/ 106 w 173"/>
                <a:gd name="T27" fmla="*/ 100 h 167"/>
                <a:gd name="T28" fmla="*/ 110 w 173"/>
                <a:gd name="T29" fmla="*/ 102 h 167"/>
                <a:gd name="T30" fmla="*/ 118 w 173"/>
                <a:gd name="T31" fmla="*/ 106 h 167"/>
                <a:gd name="T32" fmla="*/ 132 w 173"/>
                <a:gd name="T33" fmla="*/ 112 h 167"/>
                <a:gd name="T34" fmla="*/ 138 w 173"/>
                <a:gd name="T35" fmla="*/ 114 h 167"/>
                <a:gd name="T36" fmla="*/ 142 w 173"/>
                <a:gd name="T37" fmla="*/ 114 h 167"/>
                <a:gd name="T38" fmla="*/ 147 w 173"/>
                <a:gd name="T39" fmla="*/ 116 h 167"/>
                <a:gd name="T40" fmla="*/ 163 w 173"/>
                <a:gd name="T41" fmla="*/ 129 h 167"/>
                <a:gd name="T42" fmla="*/ 173 w 173"/>
                <a:gd name="T43" fmla="*/ 153 h 167"/>
                <a:gd name="T44" fmla="*/ 173 w 173"/>
                <a:gd name="T45" fmla="*/ 159 h 167"/>
                <a:gd name="T46" fmla="*/ 171 w 173"/>
                <a:gd name="T47" fmla="*/ 163 h 167"/>
                <a:gd name="T48" fmla="*/ 165 w 173"/>
                <a:gd name="T49" fmla="*/ 167 h 167"/>
                <a:gd name="T50" fmla="*/ 4 w 173"/>
                <a:gd name="T51" fmla="*/ 165 h 167"/>
                <a:gd name="T52" fmla="*/ 0 w 173"/>
                <a:gd name="T53" fmla="*/ 159 h 167"/>
                <a:gd name="T54" fmla="*/ 0 w 173"/>
                <a:gd name="T55" fmla="*/ 159 h 167"/>
                <a:gd name="T56" fmla="*/ 4 w 173"/>
                <a:gd name="T57" fmla="*/ 143 h 167"/>
                <a:gd name="T58" fmla="*/ 22 w 173"/>
                <a:gd name="T59" fmla="*/ 117 h 167"/>
                <a:gd name="T60" fmla="*/ 30 w 173"/>
                <a:gd name="T61" fmla="*/ 116 h 167"/>
                <a:gd name="T62" fmla="*/ 33 w 173"/>
                <a:gd name="T63" fmla="*/ 114 h 167"/>
                <a:gd name="T64" fmla="*/ 37 w 173"/>
                <a:gd name="T65" fmla="*/ 114 h 167"/>
                <a:gd name="T66" fmla="*/ 47 w 173"/>
                <a:gd name="T67" fmla="*/ 110 h 167"/>
                <a:gd name="T68" fmla="*/ 59 w 173"/>
                <a:gd name="T69" fmla="*/ 104 h 167"/>
                <a:gd name="T70" fmla="*/ 67 w 173"/>
                <a:gd name="T71" fmla="*/ 102 h 167"/>
                <a:gd name="T72" fmla="*/ 67 w 173"/>
                <a:gd name="T73" fmla="*/ 100 h 167"/>
                <a:gd name="T74" fmla="*/ 67 w 173"/>
                <a:gd name="T75" fmla="*/ 84 h 167"/>
                <a:gd name="T76" fmla="*/ 63 w 173"/>
                <a:gd name="T77" fmla="*/ 78 h 167"/>
                <a:gd name="T78" fmla="*/ 59 w 173"/>
                <a:gd name="T79" fmla="*/ 64 h 167"/>
                <a:gd name="T80" fmla="*/ 55 w 173"/>
                <a:gd name="T81" fmla="*/ 62 h 167"/>
                <a:gd name="T82" fmla="*/ 55 w 173"/>
                <a:gd name="T83" fmla="*/ 57 h 167"/>
                <a:gd name="T84" fmla="*/ 53 w 173"/>
                <a:gd name="T85" fmla="*/ 51 h 167"/>
                <a:gd name="T86" fmla="*/ 53 w 173"/>
                <a:gd name="T87" fmla="*/ 45 h 167"/>
                <a:gd name="T88" fmla="*/ 57 w 173"/>
                <a:gd name="T89" fmla="*/ 43 h 167"/>
                <a:gd name="T90" fmla="*/ 55 w 173"/>
                <a:gd name="T91" fmla="*/ 31 h 167"/>
                <a:gd name="T92" fmla="*/ 57 w 173"/>
                <a:gd name="T93" fmla="*/ 19 h 167"/>
                <a:gd name="T94" fmla="*/ 65 w 173"/>
                <a:gd name="T95" fmla="*/ 9 h 167"/>
                <a:gd name="T96" fmla="*/ 79 w 173"/>
                <a:gd name="T97" fmla="*/ 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67">
                  <a:moveTo>
                    <a:pt x="86" y="0"/>
                  </a:moveTo>
                  <a:lnTo>
                    <a:pt x="94" y="2"/>
                  </a:lnTo>
                  <a:lnTo>
                    <a:pt x="102" y="4"/>
                  </a:lnTo>
                  <a:lnTo>
                    <a:pt x="108" y="7"/>
                  </a:lnTo>
                  <a:lnTo>
                    <a:pt x="112" y="11"/>
                  </a:lnTo>
                  <a:lnTo>
                    <a:pt x="114" y="15"/>
                  </a:lnTo>
                  <a:lnTo>
                    <a:pt x="116" y="21"/>
                  </a:lnTo>
                  <a:lnTo>
                    <a:pt x="118" y="25"/>
                  </a:lnTo>
                  <a:lnTo>
                    <a:pt x="118" y="31"/>
                  </a:lnTo>
                  <a:lnTo>
                    <a:pt x="118" y="37"/>
                  </a:lnTo>
                  <a:lnTo>
                    <a:pt x="116" y="43"/>
                  </a:lnTo>
                  <a:lnTo>
                    <a:pt x="118" y="43"/>
                  </a:lnTo>
                  <a:lnTo>
                    <a:pt x="120" y="45"/>
                  </a:lnTo>
                  <a:lnTo>
                    <a:pt x="120" y="49"/>
                  </a:lnTo>
                  <a:lnTo>
                    <a:pt x="120" y="51"/>
                  </a:lnTo>
                  <a:lnTo>
                    <a:pt x="120" y="55"/>
                  </a:lnTo>
                  <a:lnTo>
                    <a:pt x="118" y="57"/>
                  </a:lnTo>
                  <a:lnTo>
                    <a:pt x="118" y="61"/>
                  </a:lnTo>
                  <a:lnTo>
                    <a:pt x="118" y="62"/>
                  </a:lnTo>
                  <a:lnTo>
                    <a:pt x="116" y="64"/>
                  </a:lnTo>
                  <a:lnTo>
                    <a:pt x="114" y="64"/>
                  </a:lnTo>
                  <a:lnTo>
                    <a:pt x="112" y="72"/>
                  </a:lnTo>
                  <a:lnTo>
                    <a:pt x="110" y="78"/>
                  </a:lnTo>
                  <a:lnTo>
                    <a:pt x="108" y="82"/>
                  </a:lnTo>
                  <a:lnTo>
                    <a:pt x="106" y="84"/>
                  </a:lnTo>
                  <a:lnTo>
                    <a:pt x="106" y="84"/>
                  </a:lnTo>
                  <a:lnTo>
                    <a:pt x="106" y="100"/>
                  </a:lnTo>
                  <a:lnTo>
                    <a:pt x="106" y="100"/>
                  </a:lnTo>
                  <a:lnTo>
                    <a:pt x="106" y="102"/>
                  </a:lnTo>
                  <a:lnTo>
                    <a:pt x="110" y="102"/>
                  </a:lnTo>
                  <a:lnTo>
                    <a:pt x="114" y="104"/>
                  </a:lnTo>
                  <a:lnTo>
                    <a:pt x="118" y="106"/>
                  </a:lnTo>
                  <a:lnTo>
                    <a:pt x="126" y="110"/>
                  </a:lnTo>
                  <a:lnTo>
                    <a:pt x="132" y="112"/>
                  </a:lnTo>
                  <a:lnTo>
                    <a:pt x="136" y="114"/>
                  </a:lnTo>
                  <a:lnTo>
                    <a:pt x="138" y="114"/>
                  </a:lnTo>
                  <a:lnTo>
                    <a:pt x="140" y="114"/>
                  </a:lnTo>
                  <a:lnTo>
                    <a:pt x="142" y="114"/>
                  </a:lnTo>
                  <a:lnTo>
                    <a:pt x="143" y="116"/>
                  </a:lnTo>
                  <a:lnTo>
                    <a:pt x="147" y="116"/>
                  </a:lnTo>
                  <a:lnTo>
                    <a:pt x="151" y="117"/>
                  </a:lnTo>
                  <a:lnTo>
                    <a:pt x="163" y="129"/>
                  </a:lnTo>
                  <a:lnTo>
                    <a:pt x="169" y="143"/>
                  </a:lnTo>
                  <a:lnTo>
                    <a:pt x="173" y="153"/>
                  </a:lnTo>
                  <a:lnTo>
                    <a:pt x="173" y="159"/>
                  </a:lnTo>
                  <a:lnTo>
                    <a:pt x="173" y="159"/>
                  </a:lnTo>
                  <a:lnTo>
                    <a:pt x="173" y="159"/>
                  </a:lnTo>
                  <a:lnTo>
                    <a:pt x="171" y="163"/>
                  </a:lnTo>
                  <a:lnTo>
                    <a:pt x="169" y="165"/>
                  </a:lnTo>
                  <a:lnTo>
                    <a:pt x="165" y="167"/>
                  </a:lnTo>
                  <a:lnTo>
                    <a:pt x="8" y="167"/>
                  </a:lnTo>
                  <a:lnTo>
                    <a:pt x="4" y="165"/>
                  </a:lnTo>
                  <a:lnTo>
                    <a:pt x="2" y="163"/>
                  </a:lnTo>
                  <a:lnTo>
                    <a:pt x="0" y="159"/>
                  </a:lnTo>
                  <a:lnTo>
                    <a:pt x="0" y="159"/>
                  </a:lnTo>
                  <a:lnTo>
                    <a:pt x="0" y="159"/>
                  </a:lnTo>
                  <a:lnTo>
                    <a:pt x="0" y="153"/>
                  </a:lnTo>
                  <a:lnTo>
                    <a:pt x="4" y="143"/>
                  </a:lnTo>
                  <a:lnTo>
                    <a:pt x="10" y="129"/>
                  </a:lnTo>
                  <a:lnTo>
                    <a:pt x="22" y="117"/>
                  </a:lnTo>
                  <a:lnTo>
                    <a:pt x="26" y="116"/>
                  </a:lnTo>
                  <a:lnTo>
                    <a:pt x="30" y="116"/>
                  </a:lnTo>
                  <a:lnTo>
                    <a:pt x="31" y="114"/>
                  </a:lnTo>
                  <a:lnTo>
                    <a:pt x="33" y="114"/>
                  </a:lnTo>
                  <a:lnTo>
                    <a:pt x="35" y="114"/>
                  </a:lnTo>
                  <a:lnTo>
                    <a:pt x="37" y="114"/>
                  </a:lnTo>
                  <a:lnTo>
                    <a:pt x="41" y="112"/>
                  </a:lnTo>
                  <a:lnTo>
                    <a:pt x="47" y="110"/>
                  </a:lnTo>
                  <a:lnTo>
                    <a:pt x="55" y="108"/>
                  </a:lnTo>
                  <a:lnTo>
                    <a:pt x="59" y="104"/>
                  </a:lnTo>
                  <a:lnTo>
                    <a:pt x="63" y="104"/>
                  </a:lnTo>
                  <a:lnTo>
                    <a:pt x="67" y="102"/>
                  </a:lnTo>
                  <a:lnTo>
                    <a:pt x="67" y="102"/>
                  </a:lnTo>
                  <a:lnTo>
                    <a:pt x="67" y="100"/>
                  </a:lnTo>
                  <a:lnTo>
                    <a:pt x="67" y="84"/>
                  </a:lnTo>
                  <a:lnTo>
                    <a:pt x="67" y="84"/>
                  </a:lnTo>
                  <a:lnTo>
                    <a:pt x="65" y="82"/>
                  </a:lnTo>
                  <a:lnTo>
                    <a:pt x="63" y="78"/>
                  </a:lnTo>
                  <a:lnTo>
                    <a:pt x="61" y="72"/>
                  </a:lnTo>
                  <a:lnTo>
                    <a:pt x="59" y="64"/>
                  </a:lnTo>
                  <a:lnTo>
                    <a:pt x="57" y="64"/>
                  </a:lnTo>
                  <a:lnTo>
                    <a:pt x="55" y="62"/>
                  </a:lnTo>
                  <a:lnTo>
                    <a:pt x="55" y="61"/>
                  </a:lnTo>
                  <a:lnTo>
                    <a:pt x="55" y="57"/>
                  </a:lnTo>
                  <a:lnTo>
                    <a:pt x="53" y="55"/>
                  </a:lnTo>
                  <a:lnTo>
                    <a:pt x="53" y="51"/>
                  </a:lnTo>
                  <a:lnTo>
                    <a:pt x="53" y="49"/>
                  </a:lnTo>
                  <a:lnTo>
                    <a:pt x="53" y="45"/>
                  </a:lnTo>
                  <a:lnTo>
                    <a:pt x="55" y="43"/>
                  </a:lnTo>
                  <a:lnTo>
                    <a:pt x="57" y="43"/>
                  </a:lnTo>
                  <a:lnTo>
                    <a:pt x="55" y="37"/>
                  </a:lnTo>
                  <a:lnTo>
                    <a:pt x="55" y="31"/>
                  </a:lnTo>
                  <a:lnTo>
                    <a:pt x="55" y="25"/>
                  </a:lnTo>
                  <a:lnTo>
                    <a:pt x="57" y="19"/>
                  </a:lnTo>
                  <a:lnTo>
                    <a:pt x="59" y="13"/>
                  </a:lnTo>
                  <a:lnTo>
                    <a:pt x="65" y="9"/>
                  </a:lnTo>
                  <a:lnTo>
                    <a:pt x="71" y="4"/>
                  </a:lnTo>
                  <a:lnTo>
                    <a:pt x="79" y="2"/>
                  </a:lnTo>
                  <a:lnTo>
                    <a:pt x="86" y="0"/>
                  </a:lnTo>
                  <a:close/>
                </a:path>
              </a:pathLst>
            </a:custGeom>
            <a:solidFill>
              <a:schemeClr val="bg1"/>
            </a:solidFill>
            <a:ln w="0">
              <a:noFill/>
              <a:prstDash val="solid"/>
              <a:round/>
            </a:ln>
          </p:spPr>
          <p:txBody>
            <a:bodyPr vert="horz" wrap="square" lIns="121920" tIns="60960" rIns="121920" bIns="60960" numCol="1" anchor="t" anchorCtr="0" compatLnSpc="1"/>
            <a:lstStyle/>
            <a:p>
              <a:endParaRPr lang="en-US" sz="2400" dirty="0"/>
            </a:p>
          </p:txBody>
        </p:sp>
        <p:sp>
          <p:nvSpPr>
            <p:cNvPr id="21" name="Freeform 224"/>
            <p:cNvSpPr>
              <a:spLocks noChangeAspect="1" noEditPoints="1"/>
            </p:cNvSpPr>
            <p:nvPr/>
          </p:nvSpPr>
          <p:spPr bwMode="auto">
            <a:xfrm>
              <a:off x="9547" y="3277"/>
              <a:ext cx="1075" cy="817"/>
            </a:xfrm>
            <a:custGeom>
              <a:avLst/>
              <a:gdLst>
                <a:gd name="T0" fmla="*/ 67 w 125"/>
                <a:gd name="T1" fmla="*/ 78 h 95"/>
                <a:gd name="T2" fmla="*/ 93 w 125"/>
                <a:gd name="T3" fmla="*/ 80 h 95"/>
                <a:gd name="T4" fmla="*/ 93 w 125"/>
                <a:gd name="T5" fmla="*/ 74 h 95"/>
                <a:gd name="T6" fmla="*/ 44 w 125"/>
                <a:gd name="T7" fmla="*/ 66 h 95"/>
                <a:gd name="T8" fmla="*/ 40 w 125"/>
                <a:gd name="T9" fmla="*/ 69 h 95"/>
                <a:gd name="T10" fmla="*/ 31 w 125"/>
                <a:gd name="T11" fmla="*/ 68 h 95"/>
                <a:gd name="T12" fmla="*/ 27 w 125"/>
                <a:gd name="T13" fmla="*/ 65 h 95"/>
                <a:gd name="T14" fmla="*/ 20 w 125"/>
                <a:gd name="T15" fmla="*/ 70 h 95"/>
                <a:gd name="T16" fmla="*/ 17 w 125"/>
                <a:gd name="T17" fmla="*/ 77 h 95"/>
                <a:gd name="T18" fmla="*/ 51 w 125"/>
                <a:gd name="T19" fmla="*/ 80 h 95"/>
                <a:gd name="T20" fmla="*/ 54 w 125"/>
                <a:gd name="T21" fmla="*/ 76 h 95"/>
                <a:gd name="T22" fmla="*/ 50 w 125"/>
                <a:gd name="T23" fmla="*/ 69 h 95"/>
                <a:gd name="T24" fmla="*/ 69 w 125"/>
                <a:gd name="T25" fmla="*/ 65 h 95"/>
                <a:gd name="T26" fmla="*/ 92 w 125"/>
                <a:gd name="T27" fmla="*/ 69 h 95"/>
                <a:gd name="T28" fmla="*/ 92 w 125"/>
                <a:gd name="T29" fmla="*/ 65 h 95"/>
                <a:gd name="T30" fmla="*/ 67 w 125"/>
                <a:gd name="T31" fmla="*/ 57 h 95"/>
                <a:gd name="T32" fmla="*/ 95 w 125"/>
                <a:gd name="T33" fmla="*/ 59 h 95"/>
                <a:gd name="T34" fmla="*/ 70 w 125"/>
                <a:gd name="T35" fmla="*/ 53 h 95"/>
                <a:gd name="T36" fmla="*/ 67 w 125"/>
                <a:gd name="T37" fmla="*/ 44 h 95"/>
                <a:gd name="T38" fmla="*/ 104 w 125"/>
                <a:gd name="T39" fmla="*/ 48 h 95"/>
                <a:gd name="T40" fmla="*/ 108 w 125"/>
                <a:gd name="T41" fmla="*/ 43 h 95"/>
                <a:gd name="T42" fmla="*/ 36 w 125"/>
                <a:gd name="T43" fmla="*/ 40 h 95"/>
                <a:gd name="T44" fmla="*/ 27 w 125"/>
                <a:gd name="T45" fmla="*/ 52 h 95"/>
                <a:gd name="T46" fmla="*/ 36 w 125"/>
                <a:gd name="T47" fmla="*/ 62 h 95"/>
                <a:gd name="T48" fmla="*/ 45 w 125"/>
                <a:gd name="T49" fmla="*/ 52 h 95"/>
                <a:gd name="T50" fmla="*/ 36 w 125"/>
                <a:gd name="T51" fmla="*/ 40 h 95"/>
                <a:gd name="T52" fmla="*/ 23 w 125"/>
                <a:gd name="T53" fmla="*/ 9 h 95"/>
                <a:gd name="T54" fmla="*/ 27 w 125"/>
                <a:gd name="T55" fmla="*/ 22 h 95"/>
                <a:gd name="T56" fmla="*/ 31 w 125"/>
                <a:gd name="T57" fmla="*/ 18 h 95"/>
                <a:gd name="T58" fmla="*/ 27 w 125"/>
                <a:gd name="T59" fmla="*/ 4 h 95"/>
                <a:gd name="T60" fmla="*/ 96 w 125"/>
                <a:gd name="T61" fmla="*/ 6 h 95"/>
                <a:gd name="T62" fmla="*/ 97 w 125"/>
                <a:gd name="T63" fmla="*/ 22 h 95"/>
                <a:gd name="T64" fmla="*/ 104 w 125"/>
                <a:gd name="T65" fmla="*/ 21 h 95"/>
                <a:gd name="T66" fmla="*/ 101 w 125"/>
                <a:gd name="T67" fmla="*/ 5 h 95"/>
                <a:gd name="T68" fmla="*/ 31 w 125"/>
                <a:gd name="T69" fmla="*/ 0 h 95"/>
                <a:gd name="T70" fmla="*/ 36 w 125"/>
                <a:gd name="T71" fmla="*/ 2 h 95"/>
                <a:gd name="T72" fmla="*/ 38 w 125"/>
                <a:gd name="T73" fmla="*/ 11 h 95"/>
                <a:gd name="T74" fmla="*/ 45 w 125"/>
                <a:gd name="T75" fmla="*/ 13 h 95"/>
                <a:gd name="T76" fmla="*/ 86 w 125"/>
                <a:gd name="T77" fmla="*/ 13 h 95"/>
                <a:gd name="T78" fmla="*/ 91 w 125"/>
                <a:gd name="T79" fmla="*/ 4 h 95"/>
                <a:gd name="T80" fmla="*/ 95 w 125"/>
                <a:gd name="T81" fmla="*/ 0 h 95"/>
                <a:gd name="T82" fmla="*/ 108 w 125"/>
                <a:gd name="T83" fmla="*/ 1 h 95"/>
                <a:gd name="T84" fmla="*/ 109 w 125"/>
                <a:gd name="T85" fmla="*/ 9 h 95"/>
                <a:gd name="T86" fmla="*/ 116 w 125"/>
                <a:gd name="T87" fmla="*/ 13 h 95"/>
                <a:gd name="T88" fmla="*/ 124 w 125"/>
                <a:gd name="T89" fmla="*/ 17 h 95"/>
                <a:gd name="T90" fmla="*/ 125 w 125"/>
                <a:gd name="T91" fmla="*/ 22 h 95"/>
                <a:gd name="T92" fmla="*/ 122 w 125"/>
                <a:gd name="T93" fmla="*/ 94 h 95"/>
                <a:gd name="T94" fmla="*/ 116 w 125"/>
                <a:gd name="T95" fmla="*/ 95 h 95"/>
                <a:gd name="T96" fmla="*/ 2 w 125"/>
                <a:gd name="T97" fmla="*/ 93 h 95"/>
                <a:gd name="T98" fmla="*/ 0 w 125"/>
                <a:gd name="T99" fmla="*/ 86 h 95"/>
                <a:gd name="T100" fmla="*/ 4 w 125"/>
                <a:gd name="T101" fmla="*/ 14 h 95"/>
                <a:gd name="T102" fmla="*/ 10 w 125"/>
                <a:gd name="T103" fmla="*/ 13 h 95"/>
                <a:gd name="T104" fmla="*/ 17 w 125"/>
                <a:gd name="T105" fmla="*/ 10 h 95"/>
                <a:gd name="T106" fmla="*/ 17 w 125"/>
                <a:gd name="T107" fmla="*/ 1 h 95"/>
                <a:gd name="T108" fmla="*/ 21 w 125"/>
                <a:gd name="T10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95">
                  <a:moveTo>
                    <a:pt x="70" y="74"/>
                  </a:moveTo>
                  <a:lnTo>
                    <a:pt x="69" y="76"/>
                  </a:lnTo>
                  <a:lnTo>
                    <a:pt x="67" y="77"/>
                  </a:lnTo>
                  <a:lnTo>
                    <a:pt x="67" y="78"/>
                  </a:lnTo>
                  <a:lnTo>
                    <a:pt x="69" y="80"/>
                  </a:lnTo>
                  <a:lnTo>
                    <a:pt x="70" y="80"/>
                  </a:lnTo>
                  <a:lnTo>
                    <a:pt x="93" y="80"/>
                  </a:lnTo>
                  <a:lnTo>
                    <a:pt x="93" y="80"/>
                  </a:lnTo>
                  <a:lnTo>
                    <a:pt x="95" y="78"/>
                  </a:lnTo>
                  <a:lnTo>
                    <a:pt x="95" y="77"/>
                  </a:lnTo>
                  <a:lnTo>
                    <a:pt x="95" y="76"/>
                  </a:lnTo>
                  <a:lnTo>
                    <a:pt x="93" y="74"/>
                  </a:lnTo>
                  <a:lnTo>
                    <a:pt x="70" y="74"/>
                  </a:lnTo>
                  <a:close/>
                  <a:moveTo>
                    <a:pt x="46" y="65"/>
                  </a:moveTo>
                  <a:lnTo>
                    <a:pt x="45" y="65"/>
                  </a:lnTo>
                  <a:lnTo>
                    <a:pt x="44" y="66"/>
                  </a:lnTo>
                  <a:lnTo>
                    <a:pt x="42" y="66"/>
                  </a:lnTo>
                  <a:lnTo>
                    <a:pt x="42" y="66"/>
                  </a:lnTo>
                  <a:lnTo>
                    <a:pt x="41" y="68"/>
                  </a:lnTo>
                  <a:lnTo>
                    <a:pt x="40" y="69"/>
                  </a:lnTo>
                  <a:lnTo>
                    <a:pt x="37" y="69"/>
                  </a:lnTo>
                  <a:lnTo>
                    <a:pt x="34" y="69"/>
                  </a:lnTo>
                  <a:lnTo>
                    <a:pt x="32" y="69"/>
                  </a:lnTo>
                  <a:lnTo>
                    <a:pt x="31" y="68"/>
                  </a:lnTo>
                  <a:lnTo>
                    <a:pt x="29" y="66"/>
                  </a:lnTo>
                  <a:lnTo>
                    <a:pt x="29" y="66"/>
                  </a:lnTo>
                  <a:lnTo>
                    <a:pt x="28" y="66"/>
                  </a:lnTo>
                  <a:lnTo>
                    <a:pt x="27" y="65"/>
                  </a:lnTo>
                  <a:lnTo>
                    <a:pt x="25" y="65"/>
                  </a:lnTo>
                  <a:lnTo>
                    <a:pt x="23" y="66"/>
                  </a:lnTo>
                  <a:lnTo>
                    <a:pt x="21" y="69"/>
                  </a:lnTo>
                  <a:lnTo>
                    <a:pt x="20" y="70"/>
                  </a:lnTo>
                  <a:lnTo>
                    <a:pt x="19" y="72"/>
                  </a:lnTo>
                  <a:lnTo>
                    <a:pt x="19" y="73"/>
                  </a:lnTo>
                  <a:lnTo>
                    <a:pt x="17" y="76"/>
                  </a:lnTo>
                  <a:lnTo>
                    <a:pt x="17" y="77"/>
                  </a:lnTo>
                  <a:lnTo>
                    <a:pt x="19" y="78"/>
                  </a:lnTo>
                  <a:lnTo>
                    <a:pt x="20" y="80"/>
                  </a:lnTo>
                  <a:lnTo>
                    <a:pt x="20" y="80"/>
                  </a:lnTo>
                  <a:lnTo>
                    <a:pt x="51" y="80"/>
                  </a:lnTo>
                  <a:lnTo>
                    <a:pt x="51" y="80"/>
                  </a:lnTo>
                  <a:lnTo>
                    <a:pt x="53" y="78"/>
                  </a:lnTo>
                  <a:lnTo>
                    <a:pt x="54" y="77"/>
                  </a:lnTo>
                  <a:lnTo>
                    <a:pt x="54" y="76"/>
                  </a:lnTo>
                  <a:lnTo>
                    <a:pt x="53" y="73"/>
                  </a:lnTo>
                  <a:lnTo>
                    <a:pt x="53" y="72"/>
                  </a:lnTo>
                  <a:lnTo>
                    <a:pt x="51" y="70"/>
                  </a:lnTo>
                  <a:lnTo>
                    <a:pt x="50" y="69"/>
                  </a:lnTo>
                  <a:lnTo>
                    <a:pt x="49" y="66"/>
                  </a:lnTo>
                  <a:lnTo>
                    <a:pt x="46" y="65"/>
                  </a:lnTo>
                  <a:close/>
                  <a:moveTo>
                    <a:pt x="70" y="65"/>
                  </a:moveTo>
                  <a:lnTo>
                    <a:pt x="69" y="65"/>
                  </a:lnTo>
                  <a:lnTo>
                    <a:pt x="67" y="66"/>
                  </a:lnTo>
                  <a:lnTo>
                    <a:pt x="69" y="69"/>
                  </a:lnTo>
                  <a:lnTo>
                    <a:pt x="70" y="69"/>
                  </a:lnTo>
                  <a:lnTo>
                    <a:pt x="92" y="69"/>
                  </a:lnTo>
                  <a:lnTo>
                    <a:pt x="95" y="69"/>
                  </a:lnTo>
                  <a:lnTo>
                    <a:pt x="95" y="66"/>
                  </a:lnTo>
                  <a:lnTo>
                    <a:pt x="95" y="65"/>
                  </a:lnTo>
                  <a:lnTo>
                    <a:pt x="92" y="65"/>
                  </a:lnTo>
                  <a:lnTo>
                    <a:pt x="70" y="65"/>
                  </a:lnTo>
                  <a:close/>
                  <a:moveTo>
                    <a:pt x="70" y="53"/>
                  </a:moveTo>
                  <a:lnTo>
                    <a:pt x="69" y="55"/>
                  </a:lnTo>
                  <a:lnTo>
                    <a:pt x="67" y="57"/>
                  </a:lnTo>
                  <a:lnTo>
                    <a:pt x="69" y="59"/>
                  </a:lnTo>
                  <a:lnTo>
                    <a:pt x="70" y="59"/>
                  </a:lnTo>
                  <a:lnTo>
                    <a:pt x="92" y="59"/>
                  </a:lnTo>
                  <a:lnTo>
                    <a:pt x="95" y="59"/>
                  </a:lnTo>
                  <a:lnTo>
                    <a:pt x="95" y="57"/>
                  </a:lnTo>
                  <a:lnTo>
                    <a:pt x="95" y="55"/>
                  </a:lnTo>
                  <a:lnTo>
                    <a:pt x="92" y="53"/>
                  </a:lnTo>
                  <a:lnTo>
                    <a:pt x="70" y="53"/>
                  </a:lnTo>
                  <a:close/>
                  <a:moveTo>
                    <a:pt x="72" y="40"/>
                  </a:moveTo>
                  <a:lnTo>
                    <a:pt x="70" y="42"/>
                  </a:lnTo>
                  <a:lnTo>
                    <a:pt x="69" y="43"/>
                  </a:lnTo>
                  <a:lnTo>
                    <a:pt x="67" y="44"/>
                  </a:lnTo>
                  <a:lnTo>
                    <a:pt x="69" y="47"/>
                  </a:lnTo>
                  <a:lnTo>
                    <a:pt x="70" y="48"/>
                  </a:lnTo>
                  <a:lnTo>
                    <a:pt x="72" y="48"/>
                  </a:lnTo>
                  <a:lnTo>
                    <a:pt x="104" y="48"/>
                  </a:lnTo>
                  <a:lnTo>
                    <a:pt x="106" y="48"/>
                  </a:lnTo>
                  <a:lnTo>
                    <a:pt x="108" y="47"/>
                  </a:lnTo>
                  <a:lnTo>
                    <a:pt x="109" y="44"/>
                  </a:lnTo>
                  <a:lnTo>
                    <a:pt x="108" y="43"/>
                  </a:lnTo>
                  <a:lnTo>
                    <a:pt x="106" y="42"/>
                  </a:lnTo>
                  <a:lnTo>
                    <a:pt x="104" y="40"/>
                  </a:lnTo>
                  <a:lnTo>
                    <a:pt x="72" y="40"/>
                  </a:lnTo>
                  <a:close/>
                  <a:moveTo>
                    <a:pt x="36" y="40"/>
                  </a:moveTo>
                  <a:lnTo>
                    <a:pt x="32" y="42"/>
                  </a:lnTo>
                  <a:lnTo>
                    <a:pt x="29" y="44"/>
                  </a:lnTo>
                  <a:lnTo>
                    <a:pt x="27" y="47"/>
                  </a:lnTo>
                  <a:lnTo>
                    <a:pt x="27" y="52"/>
                  </a:lnTo>
                  <a:lnTo>
                    <a:pt x="27" y="56"/>
                  </a:lnTo>
                  <a:lnTo>
                    <a:pt x="29" y="60"/>
                  </a:lnTo>
                  <a:lnTo>
                    <a:pt x="32" y="61"/>
                  </a:lnTo>
                  <a:lnTo>
                    <a:pt x="36" y="62"/>
                  </a:lnTo>
                  <a:lnTo>
                    <a:pt x="38" y="61"/>
                  </a:lnTo>
                  <a:lnTo>
                    <a:pt x="42" y="60"/>
                  </a:lnTo>
                  <a:lnTo>
                    <a:pt x="44" y="56"/>
                  </a:lnTo>
                  <a:lnTo>
                    <a:pt x="45" y="52"/>
                  </a:lnTo>
                  <a:lnTo>
                    <a:pt x="44" y="47"/>
                  </a:lnTo>
                  <a:lnTo>
                    <a:pt x="42" y="44"/>
                  </a:lnTo>
                  <a:lnTo>
                    <a:pt x="38" y="42"/>
                  </a:lnTo>
                  <a:lnTo>
                    <a:pt x="36" y="40"/>
                  </a:lnTo>
                  <a:close/>
                  <a:moveTo>
                    <a:pt x="27" y="4"/>
                  </a:moveTo>
                  <a:lnTo>
                    <a:pt x="24" y="5"/>
                  </a:lnTo>
                  <a:lnTo>
                    <a:pt x="23" y="6"/>
                  </a:lnTo>
                  <a:lnTo>
                    <a:pt x="23" y="9"/>
                  </a:lnTo>
                  <a:lnTo>
                    <a:pt x="23" y="18"/>
                  </a:lnTo>
                  <a:lnTo>
                    <a:pt x="23" y="21"/>
                  </a:lnTo>
                  <a:lnTo>
                    <a:pt x="24" y="22"/>
                  </a:lnTo>
                  <a:lnTo>
                    <a:pt x="27" y="22"/>
                  </a:lnTo>
                  <a:lnTo>
                    <a:pt x="27" y="22"/>
                  </a:lnTo>
                  <a:lnTo>
                    <a:pt x="29" y="22"/>
                  </a:lnTo>
                  <a:lnTo>
                    <a:pt x="31" y="21"/>
                  </a:lnTo>
                  <a:lnTo>
                    <a:pt x="31" y="18"/>
                  </a:lnTo>
                  <a:lnTo>
                    <a:pt x="31" y="9"/>
                  </a:lnTo>
                  <a:lnTo>
                    <a:pt x="31" y="6"/>
                  </a:lnTo>
                  <a:lnTo>
                    <a:pt x="29" y="5"/>
                  </a:lnTo>
                  <a:lnTo>
                    <a:pt x="27" y="4"/>
                  </a:lnTo>
                  <a:lnTo>
                    <a:pt x="27" y="4"/>
                  </a:lnTo>
                  <a:close/>
                  <a:moveTo>
                    <a:pt x="99" y="4"/>
                  </a:moveTo>
                  <a:lnTo>
                    <a:pt x="97" y="5"/>
                  </a:lnTo>
                  <a:lnTo>
                    <a:pt x="96" y="6"/>
                  </a:lnTo>
                  <a:lnTo>
                    <a:pt x="95" y="9"/>
                  </a:lnTo>
                  <a:lnTo>
                    <a:pt x="95" y="18"/>
                  </a:lnTo>
                  <a:lnTo>
                    <a:pt x="96" y="21"/>
                  </a:lnTo>
                  <a:lnTo>
                    <a:pt x="97" y="22"/>
                  </a:lnTo>
                  <a:lnTo>
                    <a:pt x="100" y="22"/>
                  </a:lnTo>
                  <a:lnTo>
                    <a:pt x="100" y="22"/>
                  </a:lnTo>
                  <a:lnTo>
                    <a:pt x="103" y="22"/>
                  </a:lnTo>
                  <a:lnTo>
                    <a:pt x="104" y="21"/>
                  </a:lnTo>
                  <a:lnTo>
                    <a:pt x="104" y="18"/>
                  </a:lnTo>
                  <a:lnTo>
                    <a:pt x="104" y="9"/>
                  </a:lnTo>
                  <a:lnTo>
                    <a:pt x="104" y="6"/>
                  </a:lnTo>
                  <a:lnTo>
                    <a:pt x="101" y="5"/>
                  </a:lnTo>
                  <a:lnTo>
                    <a:pt x="100" y="4"/>
                  </a:lnTo>
                  <a:lnTo>
                    <a:pt x="99" y="4"/>
                  </a:lnTo>
                  <a:close/>
                  <a:moveTo>
                    <a:pt x="21" y="0"/>
                  </a:moveTo>
                  <a:lnTo>
                    <a:pt x="31" y="0"/>
                  </a:lnTo>
                  <a:lnTo>
                    <a:pt x="33" y="0"/>
                  </a:lnTo>
                  <a:lnTo>
                    <a:pt x="34" y="1"/>
                  </a:lnTo>
                  <a:lnTo>
                    <a:pt x="36" y="2"/>
                  </a:lnTo>
                  <a:lnTo>
                    <a:pt x="36" y="2"/>
                  </a:lnTo>
                  <a:lnTo>
                    <a:pt x="36" y="4"/>
                  </a:lnTo>
                  <a:lnTo>
                    <a:pt x="36" y="9"/>
                  </a:lnTo>
                  <a:lnTo>
                    <a:pt x="36" y="10"/>
                  </a:lnTo>
                  <a:lnTo>
                    <a:pt x="38" y="11"/>
                  </a:lnTo>
                  <a:lnTo>
                    <a:pt x="40" y="13"/>
                  </a:lnTo>
                  <a:lnTo>
                    <a:pt x="42" y="13"/>
                  </a:lnTo>
                  <a:lnTo>
                    <a:pt x="44" y="13"/>
                  </a:lnTo>
                  <a:lnTo>
                    <a:pt x="45" y="13"/>
                  </a:lnTo>
                  <a:lnTo>
                    <a:pt x="82" y="13"/>
                  </a:lnTo>
                  <a:lnTo>
                    <a:pt x="82" y="13"/>
                  </a:lnTo>
                  <a:lnTo>
                    <a:pt x="84" y="13"/>
                  </a:lnTo>
                  <a:lnTo>
                    <a:pt x="86" y="13"/>
                  </a:lnTo>
                  <a:lnTo>
                    <a:pt x="88" y="11"/>
                  </a:lnTo>
                  <a:lnTo>
                    <a:pt x="89" y="10"/>
                  </a:lnTo>
                  <a:lnTo>
                    <a:pt x="91" y="9"/>
                  </a:lnTo>
                  <a:lnTo>
                    <a:pt x="91" y="4"/>
                  </a:lnTo>
                  <a:lnTo>
                    <a:pt x="91" y="2"/>
                  </a:lnTo>
                  <a:lnTo>
                    <a:pt x="92" y="1"/>
                  </a:lnTo>
                  <a:lnTo>
                    <a:pt x="93" y="0"/>
                  </a:lnTo>
                  <a:lnTo>
                    <a:pt x="95" y="0"/>
                  </a:lnTo>
                  <a:lnTo>
                    <a:pt x="95" y="0"/>
                  </a:lnTo>
                  <a:lnTo>
                    <a:pt x="104" y="0"/>
                  </a:lnTo>
                  <a:lnTo>
                    <a:pt x="105" y="0"/>
                  </a:lnTo>
                  <a:lnTo>
                    <a:pt x="108" y="1"/>
                  </a:lnTo>
                  <a:lnTo>
                    <a:pt x="108" y="2"/>
                  </a:lnTo>
                  <a:lnTo>
                    <a:pt x="109" y="4"/>
                  </a:lnTo>
                  <a:lnTo>
                    <a:pt x="109" y="4"/>
                  </a:lnTo>
                  <a:lnTo>
                    <a:pt x="109" y="9"/>
                  </a:lnTo>
                  <a:lnTo>
                    <a:pt x="109" y="10"/>
                  </a:lnTo>
                  <a:lnTo>
                    <a:pt x="112" y="11"/>
                  </a:lnTo>
                  <a:lnTo>
                    <a:pt x="113" y="13"/>
                  </a:lnTo>
                  <a:lnTo>
                    <a:pt x="116" y="13"/>
                  </a:lnTo>
                  <a:lnTo>
                    <a:pt x="116" y="13"/>
                  </a:lnTo>
                  <a:lnTo>
                    <a:pt x="120" y="13"/>
                  </a:lnTo>
                  <a:lnTo>
                    <a:pt x="122" y="14"/>
                  </a:lnTo>
                  <a:lnTo>
                    <a:pt x="124" y="17"/>
                  </a:lnTo>
                  <a:lnTo>
                    <a:pt x="125" y="18"/>
                  </a:lnTo>
                  <a:lnTo>
                    <a:pt x="125" y="19"/>
                  </a:lnTo>
                  <a:lnTo>
                    <a:pt x="125" y="21"/>
                  </a:lnTo>
                  <a:lnTo>
                    <a:pt x="125" y="22"/>
                  </a:lnTo>
                  <a:lnTo>
                    <a:pt x="125" y="87"/>
                  </a:lnTo>
                  <a:lnTo>
                    <a:pt x="125" y="90"/>
                  </a:lnTo>
                  <a:lnTo>
                    <a:pt x="124" y="93"/>
                  </a:lnTo>
                  <a:lnTo>
                    <a:pt x="122" y="94"/>
                  </a:lnTo>
                  <a:lnTo>
                    <a:pt x="120" y="95"/>
                  </a:lnTo>
                  <a:lnTo>
                    <a:pt x="117" y="95"/>
                  </a:lnTo>
                  <a:lnTo>
                    <a:pt x="116" y="95"/>
                  </a:lnTo>
                  <a:lnTo>
                    <a:pt x="116" y="95"/>
                  </a:lnTo>
                  <a:lnTo>
                    <a:pt x="10" y="95"/>
                  </a:lnTo>
                  <a:lnTo>
                    <a:pt x="6" y="95"/>
                  </a:lnTo>
                  <a:lnTo>
                    <a:pt x="4" y="94"/>
                  </a:lnTo>
                  <a:lnTo>
                    <a:pt x="2" y="93"/>
                  </a:lnTo>
                  <a:lnTo>
                    <a:pt x="2" y="90"/>
                  </a:lnTo>
                  <a:lnTo>
                    <a:pt x="0" y="89"/>
                  </a:lnTo>
                  <a:lnTo>
                    <a:pt x="0" y="87"/>
                  </a:lnTo>
                  <a:lnTo>
                    <a:pt x="0" y="86"/>
                  </a:lnTo>
                  <a:lnTo>
                    <a:pt x="0" y="22"/>
                  </a:lnTo>
                  <a:lnTo>
                    <a:pt x="0" y="18"/>
                  </a:lnTo>
                  <a:lnTo>
                    <a:pt x="2" y="15"/>
                  </a:lnTo>
                  <a:lnTo>
                    <a:pt x="4" y="14"/>
                  </a:lnTo>
                  <a:lnTo>
                    <a:pt x="6" y="13"/>
                  </a:lnTo>
                  <a:lnTo>
                    <a:pt x="8" y="13"/>
                  </a:lnTo>
                  <a:lnTo>
                    <a:pt x="10" y="13"/>
                  </a:lnTo>
                  <a:lnTo>
                    <a:pt x="10" y="13"/>
                  </a:lnTo>
                  <a:lnTo>
                    <a:pt x="14" y="13"/>
                  </a:lnTo>
                  <a:lnTo>
                    <a:pt x="16" y="11"/>
                  </a:lnTo>
                  <a:lnTo>
                    <a:pt x="17" y="11"/>
                  </a:lnTo>
                  <a:lnTo>
                    <a:pt x="17" y="10"/>
                  </a:lnTo>
                  <a:lnTo>
                    <a:pt x="17" y="9"/>
                  </a:lnTo>
                  <a:lnTo>
                    <a:pt x="17" y="9"/>
                  </a:lnTo>
                  <a:lnTo>
                    <a:pt x="17" y="4"/>
                  </a:lnTo>
                  <a:lnTo>
                    <a:pt x="17" y="1"/>
                  </a:lnTo>
                  <a:lnTo>
                    <a:pt x="19" y="0"/>
                  </a:lnTo>
                  <a:lnTo>
                    <a:pt x="20" y="0"/>
                  </a:lnTo>
                  <a:lnTo>
                    <a:pt x="21" y="0"/>
                  </a:lnTo>
                  <a:lnTo>
                    <a:pt x="21" y="0"/>
                  </a:lnTo>
                  <a:close/>
                </a:path>
              </a:pathLst>
            </a:custGeom>
            <a:solidFill>
              <a:schemeClr val="bg1"/>
            </a:solidFill>
            <a:ln w="0">
              <a:noFill/>
              <a:prstDash val="solid"/>
              <a:round/>
            </a:ln>
          </p:spPr>
          <p:txBody>
            <a:bodyPr vert="horz" wrap="square" lIns="121920" tIns="60960" rIns="121920" bIns="60960" numCol="1" anchor="t" anchorCtr="0" compatLnSpc="1"/>
            <a:lstStyle/>
            <a:p>
              <a:endParaRPr lang="zh-CN" altLang="en-US" sz="2400"/>
            </a:p>
          </p:txBody>
        </p:sp>
        <p:sp>
          <p:nvSpPr>
            <p:cNvPr id="22" name="矩形 21"/>
            <p:cNvSpPr/>
            <p:nvPr/>
          </p:nvSpPr>
          <p:spPr>
            <a:xfrm>
              <a:off x="8840" y="4296"/>
              <a:ext cx="2464" cy="1153"/>
            </a:xfrm>
            <a:prstGeom prst="rect">
              <a:avLst/>
            </a:prstGeom>
          </p:spPr>
          <p:txBody>
            <a:bodyPr wrap="square">
              <a:spAutoFit/>
            </a:bodyPr>
            <a:lstStyle/>
            <a:p>
              <a:pPr algn="ctr"/>
              <a:r>
                <a:rPr lang="zh-CN" altLang="en-US" sz="1865" dirty="0" smtClean="0">
                  <a:solidFill>
                    <a:schemeClr val="bg1"/>
                  </a:solidFill>
                  <a:latin typeface="微软雅黑" charset="0"/>
                  <a:ea typeface="微软雅黑" charset="0"/>
                </a:rPr>
                <a:t>在此输入您的文本</a:t>
              </a:r>
            </a:p>
          </p:txBody>
        </p:sp>
      </p:grpSp>
      <p:sp>
        <p:nvSpPr>
          <p:cNvPr id="28" name="内容占位符 2"/>
          <p:cNvSpPr>
            <a:spLocks noGrp="1"/>
          </p:cNvSpPr>
          <p:nvPr>
            <p:ph idx="1"/>
          </p:nvPr>
        </p:nvSpPr>
        <p:spPr>
          <a:xfrm>
            <a:off x="408227" y="181418"/>
            <a:ext cx="6667707" cy="7997535"/>
          </a:xfrm>
        </p:spPr>
        <p:txBody>
          <a:bodyPr>
            <a:normAutofit/>
          </a:bodyPr>
          <a:lstStyle/>
          <a:p>
            <a:r>
              <a:rPr lang="zh-CN" altLang="en-US" sz="2800" b="0" i="0" kern="1200" dirty="0" smtClean="0">
                <a:solidFill>
                  <a:schemeClr val="tx1"/>
                </a:solidFill>
                <a:effectLst/>
                <a:latin typeface="+mn-lt"/>
                <a:ea typeface="+mn-ea"/>
                <a:cs typeface="+mn-cs"/>
              </a:rPr>
              <a:t>　　</a:t>
            </a:r>
            <a:r>
              <a:rPr lang="zh-CN" altLang="en-US" sz="3200" b="1" i="0" kern="1200" dirty="0" smtClean="0">
                <a:solidFill>
                  <a:schemeClr val="tx1"/>
                </a:solidFill>
                <a:effectLst/>
                <a:latin typeface="+mn-lt"/>
                <a:ea typeface="+mn-ea"/>
                <a:cs typeface="+mn-cs"/>
              </a:rPr>
              <a:t>第四，打造对外开放新高地</a:t>
            </a:r>
            <a:r>
              <a:rPr lang="zh-CN" altLang="en-US" sz="3200" b="0" i="0" kern="1200" dirty="0" smtClean="0">
                <a:solidFill>
                  <a:schemeClr val="tx1"/>
                </a:solidFill>
                <a:effectLst/>
                <a:latin typeface="+mn-lt"/>
                <a:ea typeface="+mn-ea"/>
                <a:cs typeface="+mn-cs"/>
              </a:rPr>
              <a:t>。中国将支持自由贸易试验区深化改革创新，持续深化差别化探索，加大压力测试，发挥自由贸易试验区改革开放试验田作用。中国将抓紧研究提出海南分步骤、分阶段建设自由贸易港政策和制度体系，加快探索建设中国特色自由贸易港进程。这是中国扩大对外开放的重大举措，将带动形成更高层次改革开放新格局。</a:t>
            </a:r>
            <a:endParaRPr lang="en-US" altLang="zh-CN" sz="3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7042592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zh-CN" altLang="en-US" sz="2800" b="0" i="0" kern="1200" dirty="0" smtClean="0">
                <a:solidFill>
                  <a:schemeClr val="tx1"/>
                </a:solidFill>
                <a:effectLst/>
                <a:latin typeface="+mn-lt"/>
                <a:ea typeface="+mn-ea"/>
                <a:cs typeface="+mn-cs"/>
              </a:rPr>
              <a:t>　　</a:t>
            </a:r>
            <a:r>
              <a:rPr lang="zh-CN" altLang="en-US" sz="2800" b="1" i="0" kern="1200" dirty="0" smtClean="0">
                <a:solidFill>
                  <a:schemeClr val="tx1"/>
                </a:solidFill>
                <a:effectLst/>
                <a:latin typeface="+mn-lt"/>
                <a:ea typeface="+mn-ea"/>
                <a:cs typeface="+mn-cs"/>
              </a:rPr>
              <a:t>第五，推动多边和双边合作深入发展</a:t>
            </a:r>
            <a:r>
              <a:rPr lang="zh-CN" altLang="en-US" sz="2800" b="0" i="0" kern="1200" dirty="0" smtClean="0">
                <a:solidFill>
                  <a:schemeClr val="tx1"/>
                </a:solidFill>
                <a:effectLst/>
                <a:latin typeface="+mn-lt"/>
                <a:ea typeface="+mn-ea"/>
                <a:cs typeface="+mn-cs"/>
              </a:rPr>
              <a:t>。中国一贯主张，坚定维护世界贸易组织规则，支持对世界贸易组织进行必要改革，共同捍卫多边贸易体制。中国愿推动早日达成区域全面经济伙伴关系协定，加快推进中欧投资协定谈判，加快中日韩自由贸易区谈判进程。中国将认真实施</a:t>
            </a:r>
            <a:r>
              <a:rPr lang="en-US" altLang="zh-CN" sz="2800" b="0" i="0" kern="1200" dirty="0" smtClean="0">
                <a:solidFill>
                  <a:schemeClr val="tx1"/>
                </a:solidFill>
                <a:effectLst/>
                <a:latin typeface="+mn-lt"/>
                <a:ea typeface="+mn-ea"/>
                <a:cs typeface="+mn-cs"/>
              </a:rPr>
              <a:t>2018</a:t>
            </a:r>
            <a:r>
              <a:rPr lang="zh-CN" altLang="en-US" sz="2800" b="0" i="0" kern="1200" dirty="0" smtClean="0">
                <a:solidFill>
                  <a:schemeClr val="tx1"/>
                </a:solidFill>
                <a:effectLst/>
                <a:latin typeface="+mn-lt"/>
                <a:ea typeface="+mn-ea"/>
                <a:cs typeface="+mn-cs"/>
              </a:rPr>
              <a:t>年中非合作论坛北京峰会提出的“八大行动”。中国支持二十国集团、亚太经合组织、上海合作组织、金砖国家等机制发挥更大作用，推动全球经济治理体系朝着更加公正合理的方向发展。中国将继续推进共建“一带一路”，坚持共商共建共享，同相关国家一道推进重大项目建设，搭建更多贸易促进平台，鼓励更多有实力、信誉好的中国企业到沿线国家开展投资合作，深化生态、科技、文化、民生等各领域交流合作，为全球提供开放合作的国际平台。</a:t>
            </a:r>
            <a:endParaRPr lang="en-US" altLang="zh-CN" sz="2800" b="0" i="0" kern="1200" dirty="0" smtClean="0">
              <a:solidFill>
                <a:schemeClr val="tx1"/>
              </a:solidFill>
              <a:effectLst/>
              <a:latin typeface="+mn-lt"/>
              <a:ea typeface="+mn-ea"/>
              <a:cs typeface="+mn-cs"/>
            </a:endParaRPr>
          </a:p>
        </p:txBody>
      </p:sp>
      <p:grpSp>
        <p:nvGrpSpPr>
          <p:cNvPr id="4" name="组合 33"/>
          <p:cNvGrpSpPr/>
          <p:nvPr/>
        </p:nvGrpSpPr>
        <p:grpSpPr>
          <a:xfrm>
            <a:off x="11043482" y="53788"/>
            <a:ext cx="1669354" cy="1593462"/>
            <a:chOff x="10453770" y="61772"/>
            <a:chExt cx="2526050" cy="2411212"/>
          </a:xfrm>
        </p:grpSpPr>
        <p:sp>
          <p:nvSpPr>
            <p:cNvPr id="5" name="直角三角形 2"/>
            <p:cNvSpPr/>
            <p:nvPr/>
          </p:nvSpPr>
          <p:spPr>
            <a:xfrm rot="2749818">
              <a:off x="10569435" y="62598"/>
              <a:ext cx="2411212" cy="2409559"/>
            </a:xfrm>
            <a:custGeom>
              <a:avLst/>
              <a:gdLst>
                <a:gd name="connsiteX0" fmla="*/ 0 w 1801905"/>
                <a:gd name="connsiteY0" fmla="*/ 1801905 h 1801905"/>
                <a:gd name="connsiteX1" fmla="*/ 0 w 1801905"/>
                <a:gd name="connsiteY1" fmla="*/ 0 h 1801905"/>
                <a:gd name="connsiteX2" fmla="*/ 1801905 w 1801905"/>
                <a:gd name="connsiteY2" fmla="*/ 1801905 h 1801905"/>
                <a:gd name="connsiteX3" fmla="*/ 0 w 1801905"/>
                <a:gd name="connsiteY3" fmla="*/ 1801905 h 1801905"/>
                <a:gd name="connsiteX0" fmla="*/ 0 w 2392198"/>
                <a:gd name="connsiteY0" fmla="*/ 2409559 h 2409559"/>
                <a:gd name="connsiteX1" fmla="*/ 590293 w 2392198"/>
                <a:gd name="connsiteY1" fmla="*/ 0 h 2409559"/>
                <a:gd name="connsiteX2" fmla="*/ 2392198 w 2392198"/>
                <a:gd name="connsiteY2" fmla="*/ 1801905 h 2409559"/>
                <a:gd name="connsiteX3" fmla="*/ 0 w 2392198"/>
                <a:gd name="connsiteY3" fmla="*/ 2409559 h 2409559"/>
                <a:gd name="connsiteX0" fmla="*/ 0 w 2401843"/>
                <a:gd name="connsiteY0" fmla="*/ 2409559 h 2409559"/>
                <a:gd name="connsiteX1" fmla="*/ 590293 w 2401843"/>
                <a:gd name="connsiteY1" fmla="*/ 0 h 2409559"/>
                <a:gd name="connsiteX2" fmla="*/ 2401843 w 2401843"/>
                <a:gd name="connsiteY2" fmla="*/ 1811275 h 2409559"/>
                <a:gd name="connsiteX3" fmla="*/ 0 w 2401843"/>
                <a:gd name="connsiteY3" fmla="*/ 2409559 h 2409559"/>
                <a:gd name="connsiteX0" fmla="*/ 0 w 2411212"/>
                <a:gd name="connsiteY0" fmla="*/ 2409559 h 2409559"/>
                <a:gd name="connsiteX1" fmla="*/ 590293 w 2411212"/>
                <a:gd name="connsiteY1" fmla="*/ 0 h 2409559"/>
                <a:gd name="connsiteX2" fmla="*/ 2411212 w 2411212"/>
                <a:gd name="connsiteY2" fmla="*/ 1801629 h 2409559"/>
                <a:gd name="connsiteX3" fmla="*/ 0 w 2411212"/>
                <a:gd name="connsiteY3" fmla="*/ 2409559 h 2409559"/>
              </a:gdLst>
              <a:ahLst/>
              <a:cxnLst>
                <a:cxn ang="0">
                  <a:pos x="connsiteX0" y="connsiteY0"/>
                </a:cxn>
                <a:cxn ang="0">
                  <a:pos x="connsiteX1" y="connsiteY1"/>
                </a:cxn>
                <a:cxn ang="0">
                  <a:pos x="connsiteX2" y="connsiteY2"/>
                </a:cxn>
                <a:cxn ang="0">
                  <a:pos x="connsiteX3" y="connsiteY3"/>
                </a:cxn>
              </a:cxnLst>
              <a:rect l="l" t="t" r="r" b="b"/>
              <a:pathLst>
                <a:path w="2411212" h="2409559">
                  <a:moveTo>
                    <a:pt x="0" y="2409559"/>
                  </a:moveTo>
                  <a:lnTo>
                    <a:pt x="590293" y="0"/>
                  </a:lnTo>
                  <a:lnTo>
                    <a:pt x="2411212" y="1801629"/>
                  </a:lnTo>
                  <a:lnTo>
                    <a:pt x="0" y="2409559"/>
                  </a:lnTo>
                  <a:close/>
                </a:path>
              </a:pathLst>
            </a:custGeom>
            <a:solidFill>
              <a:srgbClr val="0A6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2"/>
            <p:cNvSpPr/>
            <p:nvPr/>
          </p:nvSpPr>
          <p:spPr>
            <a:xfrm rot="2749818">
              <a:off x="10626559" y="-70898"/>
              <a:ext cx="2063982" cy="2409559"/>
            </a:xfrm>
            <a:custGeom>
              <a:avLst/>
              <a:gdLst>
                <a:gd name="connsiteX0" fmla="*/ 0 w 1801905"/>
                <a:gd name="connsiteY0" fmla="*/ 1801905 h 1801905"/>
                <a:gd name="connsiteX1" fmla="*/ 0 w 1801905"/>
                <a:gd name="connsiteY1" fmla="*/ 0 h 1801905"/>
                <a:gd name="connsiteX2" fmla="*/ 1801905 w 1801905"/>
                <a:gd name="connsiteY2" fmla="*/ 1801905 h 1801905"/>
                <a:gd name="connsiteX3" fmla="*/ 0 w 1801905"/>
                <a:gd name="connsiteY3" fmla="*/ 1801905 h 1801905"/>
                <a:gd name="connsiteX0" fmla="*/ 0 w 2392198"/>
                <a:gd name="connsiteY0" fmla="*/ 2409559 h 2409559"/>
                <a:gd name="connsiteX1" fmla="*/ 590293 w 2392198"/>
                <a:gd name="connsiteY1" fmla="*/ 0 h 2409559"/>
                <a:gd name="connsiteX2" fmla="*/ 2392198 w 2392198"/>
                <a:gd name="connsiteY2" fmla="*/ 1801905 h 2409559"/>
                <a:gd name="connsiteX3" fmla="*/ 0 w 2392198"/>
                <a:gd name="connsiteY3" fmla="*/ 2409559 h 2409559"/>
                <a:gd name="connsiteX0" fmla="*/ 0 w 2035322"/>
                <a:gd name="connsiteY0" fmla="*/ 2409559 h 2409559"/>
                <a:gd name="connsiteX1" fmla="*/ 590293 w 2035322"/>
                <a:gd name="connsiteY1" fmla="*/ 0 h 2409559"/>
                <a:gd name="connsiteX2" fmla="*/ 2035322 w 2035322"/>
                <a:gd name="connsiteY2" fmla="*/ 1455226 h 2409559"/>
                <a:gd name="connsiteX3" fmla="*/ 0 w 2035322"/>
                <a:gd name="connsiteY3" fmla="*/ 2409559 h 2409559"/>
                <a:gd name="connsiteX0" fmla="*/ 0 w 2063982"/>
                <a:gd name="connsiteY0" fmla="*/ 2409559 h 2409559"/>
                <a:gd name="connsiteX1" fmla="*/ 590293 w 2063982"/>
                <a:gd name="connsiteY1" fmla="*/ 0 h 2409559"/>
                <a:gd name="connsiteX2" fmla="*/ 2063982 w 2063982"/>
                <a:gd name="connsiteY2" fmla="*/ 1464321 h 2409559"/>
                <a:gd name="connsiteX3" fmla="*/ 0 w 2063982"/>
                <a:gd name="connsiteY3" fmla="*/ 2409559 h 2409559"/>
              </a:gdLst>
              <a:ahLst/>
              <a:cxnLst>
                <a:cxn ang="0">
                  <a:pos x="connsiteX0" y="connsiteY0"/>
                </a:cxn>
                <a:cxn ang="0">
                  <a:pos x="connsiteX1" y="connsiteY1"/>
                </a:cxn>
                <a:cxn ang="0">
                  <a:pos x="connsiteX2" y="connsiteY2"/>
                </a:cxn>
                <a:cxn ang="0">
                  <a:pos x="connsiteX3" y="connsiteY3"/>
                </a:cxn>
              </a:cxnLst>
              <a:rect l="l" t="t" r="r" b="b"/>
              <a:pathLst>
                <a:path w="2063982" h="2409559">
                  <a:moveTo>
                    <a:pt x="0" y="2409559"/>
                  </a:moveTo>
                  <a:lnTo>
                    <a:pt x="590293" y="0"/>
                  </a:lnTo>
                  <a:lnTo>
                    <a:pt x="2063982" y="1464321"/>
                  </a:lnTo>
                  <a:lnTo>
                    <a:pt x="0" y="2409559"/>
                  </a:lnTo>
                  <a:close/>
                </a:path>
              </a:pathLst>
            </a:custGeom>
            <a:solidFill>
              <a:srgbClr val="02C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33"/>
          <p:cNvGrpSpPr/>
          <p:nvPr/>
        </p:nvGrpSpPr>
        <p:grpSpPr>
          <a:xfrm rot="20927943" flipH="1">
            <a:off x="4542" y="4292000"/>
            <a:ext cx="2435094" cy="2725052"/>
            <a:chOff x="1118017" y="1286242"/>
            <a:chExt cx="2302177" cy="2576310"/>
          </a:xfrm>
        </p:grpSpPr>
        <p:sp>
          <p:nvSpPr>
            <p:cNvPr id="9" name="任意多边形 35"/>
            <p:cNvSpPr/>
            <p:nvPr/>
          </p:nvSpPr>
          <p:spPr>
            <a:xfrm rot="251092">
              <a:off x="1118017" y="2971800"/>
              <a:ext cx="1545020" cy="614855"/>
            </a:xfrm>
            <a:custGeom>
              <a:avLst/>
              <a:gdLst>
                <a:gd name="connsiteX0" fmla="*/ 0 w 1545020"/>
                <a:gd name="connsiteY0" fmla="*/ 0 h 614855"/>
                <a:gd name="connsiteX1" fmla="*/ 1545020 w 1545020"/>
                <a:gd name="connsiteY1" fmla="*/ 614855 h 614855"/>
                <a:gd name="connsiteX2" fmla="*/ 1277007 w 1545020"/>
                <a:gd name="connsiteY2" fmla="*/ 78828 h 614855"/>
                <a:gd name="connsiteX3" fmla="*/ 0 w 1545020"/>
                <a:gd name="connsiteY3" fmla="*/ 0 h 614855"/>
              </a:gdLst>
              <a:ahLst/>
              <a:cxnLst>
                <a:cxn ang="0">
                  <a:pos x="connsiteX0" y="connsiteY0"/>
                </a:cxn>
                <a:cxn ang="0">
                  <a:pos x="connsiteX1" y="connsiteY1"/>
                </a:cxn>
                <a:cxn ang="0">
                  <a:pos x="connsiteX2" y="connsiteY2"/>
                </a:cxn>
                <a:cxn ang="0">
                  <a:pos x="connsiteX3" y="connsiteY3"/>
                </a:cxn>
              </a:cxnLst>
              <a:rect l="l" t="t" r="r" b="b"/>
              <a:pathLst>
                <a:path w="1545020" h="614855">
                  <a:moveTo>
                    <a:pt x="0" y="0"/>
                  </a:moveTo>
                  <a:lnTo>
                    <a:pt x="1545020" y="614855"/>
                  </a:lnTo>
                  <a:lnTo>
                    <a:pt x="1277007" y="78828"/>
                  </a:lnTo>
                  <a:lnTo>
                    <a:pt x="0" y="0"/>
                  </a:lnTo>
                  <a:close/>
                </a:path>
              </a:pathLst>
            </a:custGeom>
            <a:solidFill>
              <a:srgbClr val="14C9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36"/>
            <p:cNvSpPr/>
            <p:nvPr/>
          </p:nvSpPr>
          <p:spPr>
            <a:xfrm>
              <a:off x="1127752" y="1286242"/>
              <a:ext cx="2270235" cy="1860331"/>
            </a:xfrm>
            <a:custGeom>
              <a:avLst/>
              <a:gdLst>
                <a:gd name="connsiteX0" fmla="*/ 0 w 2270235"/>
                <a:gd name="connsiteY0" fmla="*/ 1639614 h 1860331"/>
                <a:gd name="connsiteX1" fmla="*/ 1797269 w 2270235"/>
                <a:gd name="connsiteY1" fmla="*/ 1860331 h 1860331"/>
                <a:gd name="connsiteX2" fmla="*/ 2270235 w 2270235"/>
                <a:gd name="connsiteY2" fmla="*/ 851338 h 1860331"/>
                <a:gd name="connsiteX3" fmla="*/ 1923393 w 2270235"/>
                <a:gd name="connsiteY3" fmla="*/ 0 h 1860331"/>
                <a:gd name="connsiteX4" fmla="*/ 1686911 w 2270235"/>
                <a:gd name="connsiteY4" fmla="*/ 1150883 h 1860331"/>
                <a:gd name="connsiteX5" fmla="*/ 0 w 2270235"/>
                <a:gd name="connsiteY5" fmla="*/ 1639614 h 186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0235" h="1860331">
                  <a:moveTo>
                    <a:pt x="0" y="1639614"/>
                  </a:moveTo>
                  <a:lnTo>
                    <a:pt x="1797269" y="1860331"/>
                  </a:lnTo>
                  <a:lnTo>
                    <a:pt x="2270235" y="851338"/>
                  </a:lnTo>
                  <a:lnTo>
                    <a:pt x="1923393" y="0"/>
                  </a:lnTo>
                  <a:lnTo>
                    <a:pt x="1686911" y="1150883"/>
                  </a:lnTo>
                  <a:lnTo>
                    <a:pt x="0" y="1639614"/>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任意多边形 37"/>
            <p:cNvSpPr/>
            <p:nvPr/>
          </p:nvSpPr>
          <p:spPr>
            <a:xfrm rot="21416211">
              <a:off x="1324303" y="3310759"/>
              <a:ext cx="1277007" cy="551793"/>
            </a:xfrm>
            <a:custGeom>
              <a:avLst/>
              <a:gdLst>
                <a:gd name="connsiteX0" fmla="*/ 1277007 w 1277007"/>
                <a:gd name="connsiteY0" fmla="*/ 346841 h 551793"/>
                <a:gd name="connsiteX1" fmla="*/ 0 w 1277007"/>
                <a:gd name="connsiteY1" fmla="*/ 551793 h 551793"/>
                <a:gd name="connsiteX2" fmla="*/ 677918 w 1277007"/>
                <a:gd name="connsiteY2" fmla="*/ 0 h 551793"/>
                <a:gd name="connsiteX3" fmla="*/ 1277007 w 1277007"/>
                <a:gd name="connsiteY3" fmla="*/ 346841 h 551793"/>
              </a:gdLst>
              <a:ahLst/>
              <a:cxnLst>
                <a:cxn ang="0">
                  <a:pos x="connsiteX0" y="connsiteY0"/>
                </a:cxn>
                <a:cxn ang="0">
                  <a:pos x="connsiteX1" y="connsiteY1"/>
                </a:cxn>
                <a:cxn ang="0">
                  <a:pos x="connsiteX2" y="connsiteY2"/>
                </a:cxn>
                <a:cxn ang="0">
                  <a:pos x="connsiteX3" y="connsiteY3"/>
                </a:cxn>
              </a:cxnLst>
              <a:rect l="l" t="t" r="r" b="b"/>
              <a:pathLst>
                <a:path w="1277007" h="551793">
                  <a:moveTo>
                    <a:pt x="1277007" y="346841"/>
                  </a:moveTo>
                  <a:lnTo>
                    <a:pt x="0" y="551793"/>
                  </a:lnTo>
                  <a:lnTo>
                    <a:pt x="677918" y="0"/>
                  </a:lnTo>
                  <a:lnTo>
                    <a:pt x="1277007" y="346841"/>
                  </a:lnTo>
                  <a:close/>
                </a:path>
              </a:pathLst>
            </a:custGeom>
            <a:solidFill>
              <a:srgbClr val="079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38"/>
            <p:cNvSpPr/>
            <p:nvPr/>
          </p:nvSpPr>
          <p:spPr>
            <a:xfrm>
              <a:off x="2868401" y="2083186"/>
              <a:ext cx="551793" cy="1056290"/>
            </a:xfrm>
            <a:custGeom>
              <a:avLst/>
              <a:gdLst>
                <a:gd name="connsiteX0" fmla="*/ 0 w 551793"/>
                <a:gd name="connsiteY0" fmla="*/ 331076 h 1056290"/>
                <a:gd name="connsiteX1" fmla="*/ 94593 w 551793"/>
                <a:gd name="connsiteY1" fmla="*/ 1056290 h 1056290"/>
                <a:gd name="connsiteX2" fmla="*/ 551793 w 551793"/>
                <a:gd name="connsiteY2" fmla="*/ 0 h 1056290"/>
                <a:gd name="connsiteX3" fmla="*/ 0 w 551793"/>
                <a:gd name="connsiteY3" fmla="*/ 331076 h 1056290"/>
              </a:gdLst>
              <a:ahLst/>
              <a:cxnLst>
                <a:cxn ang="0">
                  <a:pos x="connsiteX0" y="connsiteY0"/>
                </a:cxn>
                <a:cxn ang="0">
                  <a:pos x="connsiteX1" y="connsiteY1"/>
                </a:cxn>
                <a:cxn ang="0">
                  <a:pos x="connsiteX2" y="connsiteY2"/>
                </a:cxn>
                <a:cxn ang="0">
                  <a:pos x="connsiteX3" y="connsiteY3"/>
                </a:cxn>
              </a:cxnLst>
              <a:rect l="l" t="t" r="r" b="b"/>
              <a:pathLst>
                <a:path w="551793" h="1056290">
                  <a:moveTo>
                    <a:pt x="0" y="331076"/>
                  </a:moveTo>
                  <a:lnTo>
                    <a:pt x="94593" y="1056290"/>
                  </a:lnTo>
                  <a:lnTo>
                    <a:pt x="551793" y="0"/>
                  </a:lnTo>
                  <a:lnTo>
                    <a:pt x="0" y="33107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379755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4016" y="470874"/>
            <a:ext cx="8601386" cy="5472727"/>
          </a:xfrm>
        </p:spPr>
        <p:txBody>
          <a:bodyPr>
            <a:normAutofit lnSpcReduction="10000"/>
          </a:bodyPr>
          <a:lstStyle/>
          <a:p>
            <a:r>
              <a:rPr lang="zh-CN" altLang="en-US" sz="2800" b="0" i="0" kern="1200" dirty="0" smtClean="0">
                <a:solidFill>
                  <a:schemeClr val="tx1"/>
                </a:solidFill>
                <a:effectLst/>
                <a:latin typeface="+mn-lt"/>
                <a:ea typeface="+mn-ea"/>
                <a:cs typeface="+mn-cs"/>
              </a:rPr>
              <a:t>为了更好发挥上海等地区在对外开放中的重要作用，我们决定，一是将增设中国上海自由贸易试验区的新片区，鼓励和支持上海在推进投资和贸易自由化便利化方面大胆创新探索，为全国积累更多可复制可推广经验。二是将在上海证券交易所设立科创板并试点注册制，支持上海国际金融中心和科技创新中心建设，不断完善资本市场基础制度。三是将支持长江三角洲区域一体化发展并上升为国家战略，着力落实新发展理念，构建现代化经济体系，推进更高起点的深化改革和更高层次的对外开放，同“一带一路”建设、京津冀协同发展、长江经济带发展、粤港澳大湾区建设相互配合，完善中国改革开放空间布局。</a:t>
            </a:r>
            <a:endParaRPr lang="zh-CN" altLang="en-US" dirty="0"/>
          </a:p>
        </p:txBody>
      </p:sp>
      <p:grpSp>
        <p:nvGrpSpPr>
          <p:cNvPr id="4" name="组合 59"/>
          <p:cNvGrpSpPr>
            <a:grpSpLocks/>
          </p:cNvGrpSpPr>
          <p:nvPr/>
        </p:nvGrpSpPr>
        <p:grpSpPr bwMode="auto">
          <a:xfrm>
            <a:off x="-95250" y="1869228"/>
            <a:ext cx="2963536" cy="4976071"/>
            <a:chOff x="0" y="0"/>
            <a:chExt cx="5721848" cy="6569912"/>
          </a:xfrm>
        </p:grpSpPr>
        <p:sp>
          <p:nvSpPr>
            <p:cNvPr id="5" name="任意多边形 60"/>
            <p:cNvSpPr>
              <a:spLocks/>
            </p:cNvSpPr>
            <p:nvPr/>
          </p:nvSpPr>
          <p:spPr bwMode="auto">
            <a:xfrm rot="10800000">
              <a:off x="95238" y="752328"/>
              <a:ext cx="5626610" cy="5817584"/>
            </a:xfrm>
            <a:custGeom>
              <a:avLst/>
              <a:gdLst>
                <a:gd name="T0" fmla="*/ 5626610 w 5626610"/>
                <a:gd name="T1" fmla="*/ 5817584 h 5817584"/>
                <a:gd name="T2" fmla="*/ 0 w 5626610"/>
                <a:gd name="T3" fmla="*/ 5817584 h 5817584"/>
                <a:gd name="T4" fmla="*/ 3374199 w 5626610"/>
                <a:gd name="T5" fmla="*/ 0 h 5817584"/>
                <a:gd name="T6" fmla="*/ 5626610 w 5626610"/>
                <a:gd name="T7" fmla="*/ 3883468 h 5817584"/>
                <a:gd name="T8" fmla="*/ 5626610 w 5626610"/>
                <a:gd name="T9" fmla="*/ 5817584 h 5817584"/>
                <a:gd name="T10" fmla="*/ 0 60000 65536"/>
                <a:gd name="T11" fmla="*/ 0 60000 65536"/>
                <a:gd name="T12" fmla="*/ 0 60000 65536"/>
                <a:gd name="T13" fmla="*/ 0 60000 65536"/>
                <a:gd name="T14" fmla="*/ 0 60000 65536"/>
                <a:gd name="T15" fmla="*/ 0 w 5626610"/>
                <a:gd name="T16" fmla="*/ 0 h 5817584"/>
                <a:gd name="T17" fmla="*/ 5626610 w 5626610"/>
                <a:gd name="T18" fmla="*/ 5817584 h 5817584"/>
              </a:gdLst>
              <a:ahLst/>
              <a:cxnLst>
                <a:cxn ang="T10">
                  <a:pos x="T0" y="T1"/>
                </a:cxn>
                <a:cxn ang="T11">
                  <a:pos x="T2" y="T3"/>
                </a:cxn>
                <a:cxn ang="T12">
                  <a:pos x="T4" y="T5"/>
                </a:cxn>
                <a:cxn ang="T13">
                  <a:pos x="T6" y="T7"/>
                </a:cxn>
                <a:cxn ang="T14">
                  <a:pos x="T8" y="T9"/>
                </a:cxn>
              </a:cxnLst>
              <a:rect l="T15" t="T16" r="T17" b="T18"/>
              <a:pathLst>
                <a:path w="5626610" h="5817584">
                  <a:moveTo>
                    <a:pt x="5626610" y="5817584"/>
                  </a:moveTo>
                  <a:lnTo>
                    <a:pt x="0" y="5817584"/>
                  </a:lnTo>
                  <a:lnTo>
                    <a:pt x="3374199" y="0"/>
                  </a:lnTo>
                  <a:lnTo>
                    <a:pt x="5626610" y="3883468"/>
                  </a:lnTo>
                  <a:lnTo>
                    <a:pt x="5626610" y="5817584"/>
                  </a:lnTo>
                  <a:close/>
                </a:path>
              </a:pathLst>
            </a:custGeom>
            <a:solidFill>
              <a:srgbClr val="FF5844">
                <a:alpha val="74901"/>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6" name="任意多边形 61"/>
            <p:cNvSpPr>
              <a:spLocks/>
            </p:cNvSpPr>
            <p:nvPr/>
          </p:nvSpPr>
          <p:spPr bwMode="auto">
            <a:xfrm rot="10800000">
              <a:off x="95238" y="0"/>
              <a:ext cx="4107004" cy="3986911"/>
            </a:xfrm>
            <a:custGeom>
              <a:avLst/>
              <a:gdLst>
                <a:gd name="T0" fmla="*/ 4107004 w 4107004"/>
                <a:gd name="T1" fmla="*/ 3986911 h 3986911"/>
                <a:gd name="T2" fmla="*/ 0 w 4107004"/>
                <a:gd name="T3" fmla="*/ 3986911 h 3986911"/>
                <a:gd name="T4" fmla="*/ 2312408 w 4107004"/>
                <a:gd name="T5" fmla="*/ 0 h 3986911"/>
                <a:gd name="T6" fmla="*/ 4107004 w 4107004"/>
                <a:gd name="T7" fmla="*/ 3094131 h 3986911"/>
                <a:gd name="T8" fmla="*/ 4107004 w 4107004"/>
                <a:gd name="T9" fmla="*/ 3986911 h 3986911"/>
                <a:gd name="T10" fmla="*/ 0 60000 65536"/>
                <a:gd name="T11" fmla="*/ 0 60000 65536"/>
                <a:gd name="T12" fmla="*/ 0 60000 65536"/>
                <a:gd name="T13" fmla="*/ 0 60000 65536"/>
                <a:gd name="T14" fmla="*/ 0 60000 65536"/>
                <a:gd name="T15" fmla="*/ 0 w 4107004"/>
                <a:gd name="T16" fmla="*/ 0 h 3986911"/>
                <a:gd name="T17" fmla="*/ 4107004 w 4107004"/>
                <a:gd name="T18" fmla="*/ 3986911 h 3986911"/>
              </a:gdLst>
              <a:ahLst/>
              <a:cxnLst>
                <a:cxn ang="T10">
                  <a:pos x="T0" y="T1"/>
                </a:cxn>
                <a:cxn ang="T11">
                  <a:pos x="T2" y="T3"/>
                </a:cxn>
                <a:cxn ang="T12">
                  <a:pos x="T4" y="T5"/>
                </a:cxn>
                <a:cxn ang="T13">
                  <a:pos x="T6" y="T7"/>
                </a:cxn>
                <a:cxn ang="T14">
                  <a:pos x="T8" y="T9"/>
                </a:cxn>
              </a:cxnLst>
              <a:rect l="T15" t="T16" r="T17" b="T18"/>
              <a:pathLst>
                <a:path w="4107004" h="3986911">
                  <a:moveTo>
                    <a:pt x="4107004" y="3986911"/>
                  </a:moveTo>
                  <a:lnTo>
                    <a:pt x="0" y="3986911"/>
                  </a:lnTo>
                  <a:lnTo>
                    <a:pt x="2312409" y="0"/>
                  </a:lnTo>
                  <a:lnTo>
                    <a:pt x="4107004" y="3094130"/>
                  </a:lnTo>
                  <a:lnTo>
                    <a:pt x="4107004" y="3986911"/>
                  </a:lnTo>
                  <a:close/>
                </a:path>
              </a:pathLst>
            </a:custGeom>
            <a:solidFill>
              <a:srgbClr val="00CFAD"/>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endParaRPr lang="zh-CN" altLang="en-US"/>
            </a:p>
          </p:txBody>
        </p:sp>
        <p:sp>
          <p:nvSpPr>
            <p:cNvPr id="7" name="椭圆 62"/>
            <p:cNvSpPr>
              <a:spLocks noChangeArrowheads="1"/>
            </p:cNvSpPr>
            <p:nvPr/>
          </p:nvSpPr>
          <p:spPr bwMode="auto">
            <a:xfrm>
              <a:off x="2475669" y="2311089"/>
              <a:ext cx="2336840" cy="2336840"/>
            </a:xfrm>
            <a:prstGeom prst="ellipse">
              <a:avLst/>
            </a:prstGeom>
            <a:solidFill>
              <a:srgbClr val="F7B540">
                <a:alpha val="4901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endParaRPr>
            </a:p>
          </p:txBody>
        </p:sp>
        <p:cxnSp>
          <p:nvCxnSpPr>
            <p:cNvPr id="8" name="直接连接符 63"/>
            <p:cNvCxnSpPr>
              <a:cxnSpLocks noChangeShapeType="1"/>
            </p:cNvCxnSpPr>
            <p:nvPr/>
          </p:nvCxnSpPr>
          <p:spPr bwMode="auto">
            <a:xfrm flipH="1">
              <a:off x="3644089" y="152808"/>
              <a:ext cx="1449120" cy="2484868"/>
            </a:xfrm>
            <a:prstGeom prst="line">
              <a:avLst/>
            </a:prstGeom>
            <a:noFill/>
            <a:ln w="28575">
              <a:solidFill>
                <a:srgbClr val="F7B540"/>
              </a:solidFill>
              <a:round/>
              <a:headEnd/>
              <a:tailEnd/>
            </a:ln>
            <a:extLst>
              <a:ext uri="{909E8E84-426E-40dd-AFC4-6F175D3DCCD1}">
                <a14:hiddenFill xmlns="" xmlns:a14="http://schemas.microsoft.com/office/drawing/2010/main">
                  <a:noFill/>
                </a14:hiddenFill>
              </a:ext>
            </a:extLst>
          </p:spPr>
        </p:cxnSp>
        <p:cxnSp>
          <p:nvCxnSpPr>
            <p:cNvPr id="9" name="直接连接符 64"/>
            <p:cNvCxnSpPr>
              <a:cxnSpLocks noChangeShapeType="1"/>
            </p:cNvCxnSpPr>
            <p:nvPr/>
          </p:nvCxnSpPr>
          <p:spPr bwMode="auto">
            <a:xfrm flipH="1">
              <a:off x="0" y="3661120"/>
              <a:ext cx="1449120" cy="2484868"/>
            </a:xfrm>
            <a:prstGeom prst="line">
              <a:avLst/>
            </a:prstGeom>
            <a:noFill/>
            <a:ln w="28575">
              <a:solidFill>
                <a:srgbClr val="FF5844"/>
              </a:solidFill>
              <a:round/>
              <a:headEnd/>
              <a:tailEnd/>
            </a:ln>
            <a:extLst>
              <a:ext uri="{909E8E84-426E-40dd-AFC4-6F175D3DCCD1}">
                <a14:hiddenFill xmlns="" xmlns:a14="http://schemas.microsoft.com/office/drawing/2010/main">
                  <a:noFill/>
                </a14:hiddenFill>
              </a:ext>
            </a:extLst>
          </p:spPr>
        </p:cxnSp>
        <p:grpSp>
          <p:nvGrpSpPr>
            <p:cNvPr id="10" name="组合 65"/>
            <p:cNvGrpSpPr>
              <a:grpSpLocks/>
            </p:cNvGrpSpPr>
            <p:nvPr/>
          </p:nvGrpSpPr>
          <p:grpSpPr bwMode="auto">
            <a:xfrm>
              <a:off x="1695907" y="3986912"/>
              <a:ext cx="397392" cy="912899"/>
              <a:chOff x="0" y="0"/>
              <a:chExt cx="397392" cy="912899"/>
            </a:xfrm>
          </p:grpSpPr>
          <p:sp>
            <p:nvSpPr>
              <p:cNvPr id="12" name="等腰三角形 67"/>
              <p:cNvSpPr>
                <a:spLocks noChangeArrowheads="1"/>
              </p:cNvSpPr>
              <p:nvPr/>
            </p:nvSpPr>
            <p:spPr bwMode="auto">
              <a:xfrm rot="7212055">
                <a:off x="-106467" y="250852"/>
                <a:ext cx="754709" cy="253005"/>
              </a:xfrm>
              <a:prstGeom prst="triangle">
                <a:avLst>
                  <a:gd name="adj" fmla="val 50000"/>
                </a:avLst>
              </a:prstGeom>
              <a:solidFill>
                <a:srgbClr val="71C1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3" name="等腰三角形 68"/>
              <p:cNvSpPr>
                <a:spLocks noChangeArrowheads="1"/>
              </p:cNvSpPr>
              <p:nvPr/>
            </p:nvSpPr>
            <p:spPr bwMode="auto">
              <a:xfrm rot="7212055">
                <a:off x="-192863" y="525517"/>
                <a:ext cx="580243" cy="194518"/>
              </a:xfrm>
              <a:prstGeom prst="triangle">
                <a:avLst>
                  <a:gd name="adj" fmla="val 50000"/>
                </a:avLst>
              </a:prstGeom>
              <a:solidFill>
                <a:srgbClr val="00B1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grpSp>
        <p:sp>
          <p:nvSpPr>
            <p:cNvPr id="11" name="椭圆 66"/>
            <p:cNvSpPr>
              <a:spLocks noChangeArrowheads="1"/>
            </p:cNvSpPr>
            <p:nvPr/>
          </p:nvSpPr>
          <p:spPr bwMode="auto">
            <a:xfrm>
              <a:off x="2850216" y="901779"/>
              <a:ext cx="1034321" cy="1034321"/>
            </a:xfrm>
            <a:prstGeom prst="ellipse">
              <a:avLst/>
            </a:prstGeom>
            <a:solidFill>
              <a:srgbClr val="CBC5A3"/>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algn="ctr" eaLnBrk="1" hangingPunct="1">
                <a:buFont typeface="Arial" charset="0"/>
                <a:buNone/>
              </a:pPr>
              <a:endParaRPr lang="zh-CN" altLang="en-US">
                <a:solidFill>
                  <a:srgbClr val="FFFFFF"/>
                </a:solidFill>
              </a:endParaRPr>
            </a:p>
          </p:txBody>
        </p:sp>
      </p:grpSp>
    </p:spTree>
    <p:extLst>
      <p:ext uri="{BB962C8B-B14F-4D97-AF65-F5344CB8AC3E}">
        <p14:creationId xmlns:p14="http://schemas.microsoft.com/office/powerpoint/2010/main" val="23688956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习近平在第七十五届联合国大会一般性辩论上的</a:t>
            </a:r>
            <a:r>
              <a:rPr lang="zh-CN" altLang="en-US" b="1" dirty="0" smtClean="0"/>
              <a:t>讲话（节选）</a:t>
            </a:r>
            <a:endParaRPr lang="zh-CN" altLang="en-US" dirty="0"/>
          </a:p>
        </p:txBody>
      </p:sp>
      <p:sp>
        <p:nvSpPr>
          <p:cNvPr id="3" name="内容占位符 2"/>
          <p:cNvSpPr>
            <a:spLocks noGrp="1"/>
          </p:cNvSpPr>
          <p:nvPr>
            <p:ph idx="1"/>
          </p:nvPr>
        </p:nvSpPr>
        <p:spPr/>
        <p:txBody>
          <a:bodyPr>
            <a:noAutofit/>
          </a:bodyPr>
          <a:lstStyle/>
          <a:p>
            <a:r>
              <a:rPr lang="zh-CN" altLang="en-US" sz="2800" dirty="0"/>
              <a:t>经济全球化是客观现实和历史潮流。面对经济全球化大势，像鸵鸟一样把头埋在沙里假装视而不见，或像堂吉诃德一样挥舞长矛加以抵制，都违背了历史规律。世界退不回彼此封闭孤立的状态，更不可能被人为割裂。我们不能回避经济全球化带来的挑战，必须直面贫富差距、发展鸿沟等重大问题。我们要处理好政府和市场、公平和效率、增长和分配、技术和就业的关系，使发展既平衡又充分，发展成果公平惠及不同国家不同阶层不同人群。我们要秉持开放包容理念，坚定不移构建开放型世界经济，维护以世界贸易组织为基石的多边贸易体制，旗帜鲜明反对单边主义、保护主义，维护全球产业链供应链稳定畅通。</a:t>
            </a:r>
          </a:p>
        </p:txBody>
      </p:sp>
    </p:spTree>
    <p:extLst>
      <p:ext uri="{BB962C8B-B14F-4D97-AF65-F5344CB8AC3E}">
        <p14:creationId xmlns:p14="http://schemas.microsoft.com/office/powerpoint/2010/main" val="31203897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85000" lnSpcReduction="20000"/>
          </a:bodyPr>
          <a:lstStyle/>
          <a:p>
            <a:r>
              <a:rPr lang="zh-CN" altLang="en-US" sz="3000" dirty="0"/>
              <a:t>中国将继续做世界和平的建设者、全球发展的贡献者、国际秩序的维护者。为支持联合国在国际事务中发挥核心作用，我宣布：</a:t>
            </a:r>
          </a:p>
          <a:p>
            <a:r>
              <a:rPr lang="zh-CN" altLang="en-US" sz="3000" dirty="0"/>
              <a:t>　　</a:t>
            </a:r>
            <a:r>
              <a:rPr lang="en-US" altLang="zh-CN" sz="3000" dirty="0"/>
              <a:t>——</a:t>
            </a:r>
            <a:r>
              <a:rPr lang="zh-CN" altLang="en-US" sz="3000" dirty="0"/>
              <a:t>中国将向联合国新冠肺炎疫情全球人道主义应对计划再提供</a:t>
            </a:r>
            <a:r>
              <a:rPr lang="en-US" altLang="zh-CN" sz="3000" dirty="0"/>
              <a:t>5000</a:t>
            </a:r>
            <a:r>
              <a:rPr lang="zh-CN" altLang="en-US" sz="3000" dirty="0"/>
              <a:t>万美元支持；</a:t>
            </a:r>
          </a:p>
          <a:p>
            <a:r>
              <a:rPr lang="zh-CN" altLang="en-US" sz="3000" dirty="0"/>
              <a:t>　　</a:t>
            </a:r>
            <a:r>
              <a:rPr lang="en-US" altLang="zh-CN" sz="3000" dirty="0"/>
              <a:t>——</a:t>
            </a:r>
            <a:r>
              <a:rPr lang="zh-CN" altLang="en-US" sz="3000" dirty="0"/>
              <a:t>中国将设立规模</a:t>
            </a:r>
            <a:r>
              <a:rPr lang="en-US" altLang="zh-CN" sz="3000" dirty="0"/>
              <a:t>5000</a:t>
            </a:r>
            <a:r>
              <a:rPr lang="zh-CN" altLang="en-US" sz="3000" dirty="0"/>
              <a:t>万美元的第三期中国－联合国粮农组织南南合作信托基金；</a:t>
            </a:r>
          </a:p>
          <a:p>
            <a:r>
              <a:rPr lang="zh-CN" altLang="en-US" sz="3000" dirty="0"/>
              <a:t>　　</a:t>
            </a:r>
            <a:r>
              <a:rPr lang="en-US" altLang="zh-CN" sz="3000" dirty="0"/>
              <a:t>——</a:t>
            </a:r>
            <a:r>
              <a:rPr lang="zh-CN" altLang="en-US" sz="3000" dirty="0"/>
              <a:t>中国－联合国和平与发展基金将在</a:t>
            </a:r>
            <a:r>
              <a:rPr lang="en-US" altLang="zh-CN" sz="3000" dirty="0"/>
              <a:t>2025</a:t>
            </a:r>
            <a:r>
              <a:rPr lang="zh-CN" altLang="en-US" sz="3000" dirty="0"/>
              <a:t>年到期后延期</a:t>
            </a:r>
            <a:r>
              <a:rPr lang="en-US" altLang="zh-CN" sz="3000" dirty="0"/>
              <a:t>5</a:t>
            </a:r>
            <a:r>
              <a:rPr lang="zh-CN" altLang="en-US" sz="3000" dirty="0"/>
              <a:t>年；</a:t>
            </a:r>
          </a:p>
          <a:p>
            <a:r>
              <a:rPr lang="zh-CN" altLang="en-US" sz="3000" dirty="0"/>
              <a:t>　　</a:t>
            </a:r>
            <a:r>
              <a:rPr lang="en-US" altLang="zh-CN" sz="3000" dirty="0"/>
              <a:t>——</a:t>
            </a:r>
            <a:r>
              <a:rPr lang="zh-CN" altLang="en-US" sz="3000" dirty="0"/>
              <a:t>中国将设立联合国全球地理信息知识与创新中心和可持续发展大数据国际研究中心，为落实</a:t>
            </a:r>
            <a:r>
              <a:rPr lang="en-US" altLang="zh-CN" sz="3000" dirty="0"/>
              <a:t>《</a:t>
            </a:r>
            <a:r>
              <a:rPr lang="zh-CN" altLang="en-US" sz="3000" dirty="0"/>
              <a:t>联合国</a:t>
            </a:r>
            <a:r>
              <a:rPr lang="en-US" altLang="zh-CN" sz="3000" dirty="0"/>
              <a:t>2030</a:t>
            </a:r>
            <a:r>
              <a:rPr lang="zh-CN" altLang="en-US" sz="3000" dirty="0"/>
              <a:t>年可持续发展议程</a:t>
            </a:r>
            <a:r>
              <a:rPr lang="en-US" altLang="zh-CN" sz="3000" dirty="0"/>
              <a:t>》</a:t>
            </a:r>
            <a:r>
              <a:rPr lang="zh-CN" altLang="en-US" sz="3000" dirty="0"/>
              <a:t>提供新助力</a:t>
            </a:r>
            <a:r>
              <a:rPr lang="zh-CN" altLang="en-US" dirty="0"/>
              <a:t>。</a:t>
            </a:r>
          </a:p>
          <a:p>
            <a:endParaRPr lang="zh-CN" altLang="en-US" dirty="0"/>
          </a:p>
        </p:txBody>
      </p:sp>
    </p:spTree>
    <p:extLst>
      <p:ext uri="{BB962C8B-B14F-4D97-AF65-F5344CB8AC3E}">
        <p14:creationId xmlns:p14="http://schemas.microsoft.com/office/powerpoint/2010/main" val="20313016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习近平在第七十六届联合国大会一般性辩论上的</a:t>
            </a:r>
            <a:r>
              <a:rPr lang="zh-CN" altLang="en-US" b="1" dirty="0" smtClean="0"/>
              <a:t>讲话（主要内容）</a:t>
            </a:r>
            <a:endParaRPr lang="zh-CN" altLang="en-US" dirty="0"/>
          </a:p>
        </p:txBody>
      </p:sp>
      <p:sp>
        <p:nvSpPr>
          <p:cNvPr id="3" name="内容占位符 2"/>
          <p:cNvSpPr>
            <a:spLocks noGrp="1"/>
          </p:cNvSpPr>
          <p:nvPr>
            <p:ph idx="1"/>
          </p:nvPr>
        </p:nvSpPr>
        <p:spPr/>
        <p:txBody>
          <a:bodyPr/>
          <a:lstStyle/>
          <a:p>
            <a:r>
              <a:rPr lang="en-US" altLang="zh-CN" sz="4000" b="1" dirty="0"/>
              <a:t>《</a:t>
            </a:r>
            <a:r>
              <a:rPr lang="zh-CN" altLang="en-US" sz="4000" b="1" dirty="0"/>
              <a:t>坚定信心 共克时艰 共建更加美好的世界</a:t>
            </a:r>
            <a:r>
              <a:rPr lang="en-US" altLang="zh-CN" sz="4000" b="1" dirty="0"/>
              <a:t>》</a:t>
            </a:r>
            <a:endParaRPr lang="en-US" altLang="zh-CN" sz="4000" b="1" dirty="0" smtClean="0"/>
          </a:p>
          <a:p>
            <a:r>
              <a:rPr lang="zh-CN" altLang="en-US" sz="3200" dirty="0" smtClean="0"/>
              <a:t>一年来</a:t>
            </a:r>
            <a:r>
              <a:rPr lang="zh-CN" altLang="en-US" sz="3200" dirty="0"/>
              <a:t>，世界百年未有之大变局和新冠肺炎疫情全球大流行交织影响。各国人民对和平发展的期盼更加殷切，对公平正义的呼声更加强烈，对合作共赢的追求更加坚定。</a:t>
            </a:r>
          </a:p>
          <a:p>
            <a:r>
              <a:rPr lang="zh-CN" altLang="en-US" sz="3200" dirty="0"/>
              <a:t>当前，疫情仍在全球肆虐，人类社会已被深刻改变。世界进入新的动荡变革期。每一个负责任的政治家都必须以信心、勇气、担当，回答时代课题，作出历史抉择。</a:t>
            </a:r>
          </a:p>
          <a:p>
            <a:endParaRPr lang="zh-CN" altLang="en-US" dirty="0"/>
          </a:p>
        </p:txBody>
      </p:sp>
    </p:spTree>
    <p:extLst>
      <p:ext uri="{BB962C8B-B14F-4D97-AF65-F5344CB8AC3E}">
        <p14:creationId xmlns:p14="http://schemas.microsoft.com/office/powerpoint/2010/main" val="4271676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00"/>
                </a:solidFill>
              </a:rPr>
              <a:t>经济全球化是社会化大生产的必然趋势（</a:t>
            </a:r>
            <a:r>
              <a:rPr lang="en-US" altLang="zh-CN" b="1" dirty="0" smtClean="0">
                <a:solidFill>
                  <a:srgbClr val="000000"/>
                </a:solidFill>
              </a:rPr>
              <a:t>1</a:t>
            </a:r>
            <a:r>
              <a:rPr lang="zh-CN" altLang="en-US" b="1" dirty="0" smtClean="0">
                <a:solidFill>
                  <a:srgbClr val="000000"/>
                </a:solidFill>
              </a:rPr>
              <a:t>）</a:t>
            </a:r>
            <a:endParaRPr lang="zh-CN" altLang="en-US" b="1" dirty="0">
              <a:solidFill>
                <a:srgbClr val="000000"/>
              </a:solidFill>
            </a:endParaRPr>
          </a:p>
        </p:txBody>
      </p:sp>
      <p:sp>
        <p:nvSpPr>
          <p:cNvPr id="3" name="内容占位符 2"/>
          <p:cNvSpPr>
            <a:spLocks noGrp="1"/>
          </p:cNvSpPr>
          <p:nvPr>
            <p:ph idx="1"/>
          </p:nvPr>
        </p:nvSpPr>
        <p:spPr>
          <a:xfrm>
            <a:off x="0" y="1346200"/>
            <a:ext cx="7991231" cy="4847491"/>
          </a:xfrm>
        </p:spPr>
        <p:txBody>
          <a:bodyPr>
            <a:noAutofit/>
          </a:bodyPr>
          <a:lstStyle/>
          <a:p>
            <a:r>
              <a:rPr lang="zh-CN" altLang="en-US" sz="3600" b="1" dirty="0" smtClean="0"/>
              <a:t>经济全球化</a:t>
            </a:r>
            <a:endParaRPr lang="en-US" altLang="zh-CN" sz="3600" b="1" dirty="0" smtClean="0"/>
          </a:p>
          <a:p>
            <a:pPr lvl="1"/>
            <a:r>
              <a:rPr lang="zh-CN" altLang="en-US" sz="3200" b="1" dirty="0" smtClean="0"/>
              <a:t>在科技革命尤其是信息技术革命的基础上，通过</a:t>
            </a:r>
            <a:r>
              <a:rPr lang="zh-CN" altLang="en-US" sz="3200" b="1" dirty="0" smtClean="0">
                <a:solidFill>
                  <a:srgbClr val="FF0000"/>
                </a:solidFill>
              </a:rPr>
              <a:t>国际贸易、国际金融、国际投资以及技术和人员的国际流动</a:t>
            </a:r>
            <a:r>
              <a:rPr lang="zh-CN" altLang="en-US" sz="3200" b="1" dirty="0" smtClean="0"/>
              <a:t>，世界各国各地区的经济越来越更紧密地结合成一个高度相互融合、相互依赖的有机整体的过程。</a:t>
            </a:r>
            <a:endParaRPr lang="en-US" altLang="zh-CN" sz="3200" b="1" dirty="0" smtClean="0"/>
          </a:p>
          <a:p>
            <a:pPr lvl="1"/>
            <a:r>
              <a:rPr lang="zh-CN" altLang="en-US" sz="3200" b="1" dirty="0" smtClean="0"/>
              <a:t>是</a:t>
            </a:r>
            <a:r>
              <a:rPr lang="zh-CN" altLang="en-US" sz="3200" b="1" dirty="0" smtClean="0">
                <a:solidFill>
                  <a:srgbClr val="FF0000"/>
                </a:solidFill>
              </a:rPr>
              <a:t>社会生产力发展的客观要求</a:t>
            </a:r>
            <a:r>
              <a:rPr lang="zh-CN" altLang="en-US" sz="3200" b="1" dirty="0" smtClean="0"/>
              <a:t>和</a:t>
            </a:r>
            <a:r>
              <a:rPr lang="zh-CN" altLang="en-US" sz="3200" b="1" dirty="0" smtClean="0">
                <a:solidFill>
                  <a:srgbClr val="FF0000"/>
                </a:solidFill>
              </a:rPr>
              <a:t>科技进步的必然结果</a:t>
            </a:r>
            <a:r>
              <a:rPr lang="zh-CN" altLang="en-US" sz="3200" b="1" dirty="0" smtClean="0"/>
              <a:t>，不是哪些人、哪个国家人为造出来的</a:t>
            </a:r>
            <a:endParaRPr lang="en-US" altLang="zh-CN" sz="3200" b="1"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9385" y="1548911"/>
            <a:ext cx="3435716" cy="2637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060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3" presetClass="exit" presetSubtype="544" fill="hold" nodeType="withEffect">
                                  <p:stCondLst>
                                    <p:cond delay="1500"/>
                                  </p:stCondLst>
                                  <p:childTnLst>
                                    <p:anim calcmode="lin" valueType="num">
                                      <p:cBhvr>
                                        <p:cTn id="10" dur="1000"/>
                                        <p:tgtEl>
                                          <p:spTgt spid="4"/>
                                        </p:tgtEl>
                                        <p:attrNameLst>
                                          <p:attrName>ppt_w</p:attrName>
                                        </p:attrNameLst>
                                      </p:cBhvr>
                                      <p:tavLst>
                                        <p:tav tm="0">
                                          <p:val>
                                            <p:strVal val="ppt_w"/>
                                          </p:val>
                                        </p:tav>
                                        <p:tav tm="100000">
                                          <p:val>
                                            <p:fltVal val="0"/>
                                          </p:val>
                                        </p:tav>
                                      </p:tavLst>
                                    </p:anim>
                                    <p:anim calcmode="lin" valueType="num">
                                      <p:cBhvr>
                                        <p:cTn id="11" dur="1000"/>
                                        <p:tgtEl>
                                          <p:spTgt spid="4"/>
                                        </p:tgtEl>
                                        <p:attrNameLst>
                                          <p:attrName>ppt_h</p:attrName>
                                        </p:attrNameLst>
                                      </p:cBhvr>
                                      <p:tavLst>
                                        <p:tav tm="0">
                                          <p:val>
                                            <p:strVal val="ppt_h"/>
                                          </p:val>
                                        </p:tav>
                                        <p:tav tm="100000">
                                          <p:val>
                                            <p:fltVal val="0"/>
                                          </p:val>
                                        </p:tav>
                                      </p:tavLst>
                                    </p:anim>
                                    <p:anim calcmode="lin" valueType="num">
                                      <p:cBhvr>
                                        <p:cTn id="12" dur="1000"/>
                                        <p:tgtEl>
                                          <p:spTgt spid="4"/>
                                        </p:tgtEl>
                                        <p:attrNameLst>
                                          <p:attrName>ppt_x</p:attrName>
                                        </p:attrNameLst>
                                      </p:cBhvr>
                                      <p:tavLst>
                                        <p:tav tm="0">
                                          <p:val>
                                            <p:strVal val="ppt_x"/>
                                          </p:val>
                                        </p:tav>
                                        <p:tav tm="100000">
                                          <p:val>
                                            <p:fltVal val="0.5"/>
                                          </p:val>
                                        </p:tav>
                                      </p:tavLst>
                                    </p:anim>
                                    <p:anim calcmode="lin" valueType="num">
                                      <p:cBhvr>
                                        <p:cTn id="13" dur="1000"/>
                                        <p:tgtEl>
                                          <p:spTgt spid="4"/>
                                        </p:tgtEl>
                                        <p:attrNameLst>
                                          <p:attrName>ppt_y</p:attrName>
                                        </p:attrNameLst>
                                      </p:cBhvr>
                                      <p:tavLst>
                                        <p:tav tm="0">
                                          <p:val>
                                            <p:strVal val="ppt_y"/>
                                          </p:val>
                                        </p:tav>
                                        <p:tav tm="100000">
                                          <p:val>
                                            <p:fltVal val="0.5"/>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第一，我们必须战胜疫情，赢得这场事关人类前途命运的重大斗争。</a:t>
            </a:r>
          </a:p>
        </p:txBody>
      </p:sp>
      <p:sp>
        <p:nvSpPr>
          <p:cNvPr id="3" name="内容占位符 2"/>
          <p:cNvSpPr>
            <a:spLocks noGrp="1"/>
          </p:cNvSpPr>
          <p:nvPr>
            <p:ph idx="1"/>
          </p:nvPr>
        </p:nvSpPr>
        <p:spPr/>
        <p:txBody>
          <a:bodyPr>
            <a:normAutofit lnSpcReduction="10000"/>
          </a:bodyPr>
          <a:lstStyle/>
          <a:p>
            <a:r>
              <a:rPr lang="zh-CN" altLang="en-US" dirty="0" smtClean="0"/>
              <a:t>一</a:t>
            </a:r>
            <a:r>
              <a:rPr lang="zh-CN" altLang="en-US" dirty="0"/>
              <a:t>部世界文明史也是同瘟疫斗争的历史，人类总是在不断战胜挑战中实现更大发展和进步。这次疫情虽然来势凶猛，我们终将战而胜之。</a:t>
            </a:r>
          </a:p>
          <a:p>
            <a:r>
              <a:rPr lang="zh-CN" altLang="en-US" dirty="0"/>
              <a:t>我们要坚持人民至上、生命至上，呵护每个人的生命、价值、尊严。要弘扬科学精神、秉持科学态度、遵循科学规律，统筹常态化精准防控和应急处置，统筹疫情防控和经济社会发展。要加强国际联防联控，最大限度降低疫情跨境传播风险。</a:t>
            </a:r>
          </a:p>
          <a:p>
            <a:r>
              <a:rPr lang="zh-CN" altLang="en-US" dirty="0"/>
              <a:t>疫苗是战胜疫情的利器。我多次强调，要把疫苗作为全球公共产品，确保发展中国家的可及性和可负担性，当务之急是要在全球范围内公平合理分配疫苗。</a:t>
            </a:r>
            <a:r>
              <a:rPr lang="zh-CN" altLang="en-US" b="1" dirty="0"/>
              <a:t>中国将努力全年对外提供</a:t>
            </a:r>
            <a:r>
              <a:rPr lang="en-US" altLang="zh-CN" b="1" dirty="0"/>
              <a:t>20</a:t>
            </a:r>
            <a:r>
              <a:rPr lang="zh-CN" altLang="en-US" b="1" dirty="0"/>
              <a:t>亿剂疫苗，在向“新冠疫苗实施计划”捐赠</a:t>
            </a:r>
            <a:r>
              <a:rPr lang="en-US" altLang="zh-CN" b="1" dirty="0"/>
              <a:t>1</a:t>
            </a:r>
            <a:r>
              <a:rPr lang="zh-CN" altLang="en-US" b="1" dirty="0"/>
              <a:t>亿美元基础上，年内再向发展中国家无偿捐赠</a:t>
            </a:r>
            <a:r>
              <a:rPr lang="en-US" altLang="zh-CN" b="1" dirty="0"/>
              <a:t>1</a:t>
            </a:r>
            <a:r>
              <a:rPr lang="zh-CN" altLang="en-US" b="1" dirty="0"/>
              <a:t>亿剂疫苗。</a:t>
            </a:r>
            <a:r>
              <a:rPr lang="zh-CN" altLang="en-US" dirty="0"/>
              <a:t>中国将继续支持和参与全球科学溯源，坚决反对任何形式的政治操弄。</a:t>
            </a:r>
          </a:p>
          <a:p>
            <a:endParaRPr lang="zh-CN" altLang="en-US" dirty="0"/>
          </a:p>
        </p:txBody>
      </p:sp>
    </p:spTree>
    <p:extLst>
      <p:ext uri="{BB962C8B-B14F-4D97-AF65-F5344CB8AC3E}">
        <p14:creationId xmlns:p14="http://schemas.microsoft.com/office/powerpoint/2010/main" val="29914589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第二，我们必须复苏经济，推动实现更加强劲、绿色、健康的全球发展。</a:t>
            </a:r>
          </a:p>
        </p:txBody>
      </p:sp>
      <p:sp>
        <p:nvSpPr>
          <p:cNvPr id="3" name="内容占位符 2"/>
          <p:cNvSpPr>
            <a:spLocks noGrp="1"/>
          </p:cNvSpPr>
          <p:nvPr>
            <p:ph idx="1"/>
          </p:nvPr>
        </p:nvSpPr>
        <p:spPr/>
        <p:txBody>
          <a:bodyPr>
            <a:normAutofit fontScale="92500" lnSpcReduction="10000"/>
          </a:bodyPr>
          <a:lstStyle/>
          <a:p>
            <a:r>
              <a:rPr lang="zh-CN" altLang="en-US" dirty="0" smtClean="0"/>
              <a:t>发展</a:t>
            </a:r>
            <a:r>
              <a:rPr lang="zh-CN" altLang="en-US" dirty="0"/>
              <a:t>是实现人民幸福的关键。面对疫情带来的严重冲击，我们要共同推动全球发展迈向平衡协调包容新阶段。在此，我愿提出全球发展倡议：</a:t>
            </a:r>
          </a:p>
          <a:p>
            <a:r>
              <a:rPr lang="en-US" altLang="zh-CN" b="1" dirty="0"/>
              <a:t>——</a:t>
            </a:r>
            <a:r>
              <a:rPr lang="zh-CN" altLang="en-US" b="1" dirty="0"/>
              <a:t>坚持发展优先。</a:t>
            </a:r>
            <a:r>
              <a:rPr lang="zh-CN" altLang="en-US" dirty="0"/>
              <a:t>将发展置于全球宏观政策框架的突出位置，加强主要经济体政策协调，保持连续性、稳定性、可持续性，构建更加平等均衡的全球发展伙伴关系，推动多边发展合作进程协同增效，加快落实联合国</a:t>
            </a:r>
            <a:r>
              <a:rPr lang="en-US" altLang="zh-CN" dirty="0"/>
              <a:t>2030</a:t>
            </a:r>
            <a:r>
              <a:rPr lang="zh-CN" altLang="en-US" dirty="0"/>
              <a:t>年可持续发展议程。</a:t>
            </a:r>
          </a:p>
          <a:p>
            <a:r>
              <a:rPr lang="en-US" altLang="zh-CN" b="1" dirty="0"/>
              <a:t>——</a:t>
            </a:r>
            <a:r>
              <a:rPr lang="zh-CN" altLang="en-US" b="1" dirty="0"/>
              <a:t>坚持以人民为中心</a:t>
            </a:r>
            <a:r>
              <a:rPr lang="zh-CN" altLang="en-US" dirty="0"/>
              <a:t>。在发展中保障和改善民生，保护和促进人权，做到发展为了人民、发展依靠人民、发展成果由人民共享，不断增强民众的幸福感、获得感、安全感，实现人的全面发展。</a:t>
            </a:r>
          </a:p>
          <a:p>
            <a:r>
              <a:rPr lang="en-US" altLang="zh-CN" b="1" dirty="0"/>
              <a:t>——</a:t>
            </a:r>
            <a:r>
              <a:rPr lang="zh-CN" altLang="en-US" b="1" dirty="0"/>
              <a:t>坚持普惠包容。</a:t>
            </a:r>
            <a:r>
              <a:rPr lang="zh-CN" altLang="en-US" dirty="0"/>
              <a:t>关注发展中国家特殊需求，通过缓债、发展援助等方式支持发展中国家尤其是困难特别大的脆弱国家，着力解决国家间和各国内部发展不平衡、不充分问题。</a:t>
            </a:r>
          </a:p>
          <a:p>
            <a:endParaRPr lang="zh-CN" altLang="en-US" dirty="0"/>
          </a:p>
        </p:txBody>
      </p:sp>
    </p:spTree>
    <p:extLst>
      <p:ext uri="{BB962C8B-B14F-4D97-AF65-F5344CB8AC3E}">
        <p14:creationId xmlns:p14="http://schemas.microsoft.com/office/powerpoint/2010/main" val="14369807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r>
              <a:rPr lang="en-US" altLang="zh-CN" b="1" dirty="0"/>
              <a:t>——</a:t>
            </a:r>
            <a:r>
              <a:rPr lang="zh-CN" altLang="en-US" b="1" dirty="0"/>
              <a:t>坚持创新驱动。</a:t>
            </a:r>
            <a:r>
              <a:rPr lang="zh-CN" altLang="en-US" dirty="0"/>
              <a:t>抓住新一轮科技革命和产业变革的历史性机遇，加速科技成果向现实生产力转化，打造开放、公平、公正、非歧视的科技发展环境，挖掘疫后经济增长新动能，携手实现跨越发展。</a:t>
            </a:r>
          </a:p>
          <a:p>
            <a:r>
              <a:rPr lang="en-US" altLang="zh-CN" b="1" dirty="0"/>
              <a:t>——</a:t>
            </a:r>
            <a:r>
              <a:rPr lang="zh-CN" altLang="en-US" b="1" dirty="0"/>
              <a:t>坚持人与自然和谐共生</a:t>
            </a:r>
            <a:r>
              <a:rPr lang="zh-CN" altLang="en-US" dirty="0"/>
              <a:t>。完善全球环境治理，积极应对气候变化，构建人与自然生命共同体。加快绿色低碳转型，实现绿色复苏发展。</a:t>
            </a:r>
            <a:r>
              <a:rPr lang="zh-CN" altLang="en-US" b="1" dirty="0"/>
              <a:t>中国将力争</a:t>
            </a:r>
            <a:r>
              <a:rPr lang="en-US" altLang="zh-CN" b="1" dirty="0"/>
              <a:t>2030</a:t>
            </a:r>
            <a:r>
              <a:rPr lang="zh-CN" altLang="en-US" b="1" dirty="0"/>
              <a:t>年前实现碳达峰、</a:t>
            </a:r>
            <a:r>
              <a:rPr lang="en-US" altLang="zh-CN" b="1" dirty="0"/>
              <a:t>2060</a:t>
            </a:r>
            <a:r>
              <a:rPr lang="zh-CN" altLang="en-US" b="1" dirty="0"/>
              <a:t>年前实现碳中和</a:t>
            </a:r>
            <a:r>
              <a:rPr lang="zh-CN" altLang="en-US" dirty="0"/>
              <a:t>，这需要付出艰苦努力，但我们会全力以赴。中国将大力支持发展中国家能源绿色低碳发展，不再新建境外煤电项目。</a:t>
            </a:r>
          </a:p>
          <a:p>
            <a:r>
              <a:rPr lang="en-US" altLang="zh-CN" b="1" dirty="0"/>
              <a:t>——</a:t>
            </a:r>
            <a:r>
              <a:rPr lang="zh-CN" altLang="en-US" b="1" dirty="0"/>
              <a:t>坚持行动导向</a:t>
            </a:r>
            <a:r>
              <a:rPr lang="zh-CN" altLang="en-US" dirty="0"/>
              <a:t>。加大发展资源投入，重点推进减贫、粮食安全、抗疫和疫苗、发展筹资、气候变化和绿色发展、工业化、数字经济、互联互通等领域合作，加快落实联合国</a:t>
            </a:r>
            <a:r>
              <a:rPr lang="en-US" altLang="zh-CN" dirty="0"/>
              <a:t>2030</a:t>
            </a:r>
            <a:r>
              <a:rPr lang="zh-CN" altLang="en-US" dirty="0"/>
              <a:t>年可持续发展议程，构建全球</a:t>
            </a:r>
            <a:r>
              <a:rPr lang="zh-CN" altLang="en-US" dirty="0" smtClean="0"/>
              <a:t>发展</a:t>
            </a:r>
            <a:r>
              <a:rPr lang="zh-CN" altLang="en-US" b="1" dirty="0"/>
              <a:t>中国已宣布未来</a:t>
            </a:r>
            <a:r>
              <a:rPr lang="en-US" altLang="zh-CN" b="1" dirty="0"/>
              <a:t>3</a:t>
            </a:r>
            <a:r>
              <a:rPr lang="zh-CN" altLang="en-US" b="1" dirty="0"/>
              <a:t>年内再提供</a:t>
            </a:r>
            <a:r>
              <a:rPr lang="en-US" altLang="zh-CN" b="1" dirty="0"/>
              <a:t>30</a:t>
            </a:r>
            <a:r>
              <a:rPr lang="zh-CN" altLang="en-US" b="1" dirty="0"/>
              <a:t>亿美元国际援助，用于支持发展中国家抗疫和恢复经济社会发展</a:t>
            </a:r>
            <a:r>
              <a:rPr lang="zh-CN" altLang="en-US" dirty="0" smtClean="0"/>
              <a:t>命运</a:t>
            </a:r>
            <a:r>
              <a:rPr lang="zh-CN" altLang="en-US" dirty="0"/>
              <a:t>共同体</a:t>
            </a:r>
            <a:r>
              <a:rPr lang="zh-CN" altLang="en-US" dirty="0" smtClean="0"/>
              <a:t>。。</a:t>
            </a:r>
            <a:endParaRPr lang="zh-CN" altLang="en-US" dirty="0"/>
          </a:p>
          <a:p>
            <a:endParaRPr lang="zh-CN" altLang="en-US" dirty="0"/>
          </a:p>
        </p:txBody>
      </p:sp>
    </p:spTree>
    <p:extLst>
      <p:ext uri="{BB962C8B-B14F-4D97-AF65-F5344CB8AC3E}">
        <p14:creationId xmlns:p14="http://schemas.microsoft.com/office/powerpoint/2010/main" val="20346373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第三，我们必须加强团结，践行相互尊重、合作共赢的国际关系理念。</a:t>
            </a:r>
          </a:p>
        </p:txBody>
      </p:sp>
      <p:sp>
        <p:nvSpPr>
          <p:cNvPr id="3" name="内容占位符 2"/>
          <p:cNvSpPr>
            <a:spLocks noGrp="1"/>
          </p:cNvSpPr>
          <p:nvPr>
            <p:ph idx="1"/>
          </p:nvPr>
        </p:nvSpPr>
        <p:spPr/>
        <p:txBody>
          <a:bodyPr>
            <a:normAutofit fontScale="92500"/>
          </a:bodyPr>
          <a:lstStyle/>
          <a:p>
            <a:r>
              <a:rPr lang="zh-CN" altLang="en-US" dirty="0" smtClean="0"/>
              <a:t>一</a:t>
            </a:r>
            <a:r>
              <a:rPr lang="zh-CN" altLang="en-US" dirty="0"/>
              <a:t>个和平发展的世界应该承载不同形态的文明，必须兼容走向现代化的多样道路。民主不是哪个国家的专利，而是各国人民的权利。</a:t>
            </a:r>
            <a:r>
              <a:rPr lang="zh-CN" altLang="en-US" b="1" dirty="0"/>
              <a:t>近期国际形势的发展再次证明，外部军事干涉和所谓的民主改造贻害无穷。我们要大力弘扬</a:t>
            </a:r>
            <a:r>
              <a:rPr lang="zh-CN" altLang="en-US" b="1" dirty="0">
                <a:solidFill>
                  <a:schemeClr val="accent1"/>
                </a:solidFill>
              </a:rPr>
              <a:t>和平、发展、公平、正义、民主、自由的全人类共同价值</a:t>
            </a:r>
            <a:r>
              <a:rPr lang="zh-CN" altLang="en-US" b="1" dirty="0"/>
              <a:t>，摒弃小圈子和零和博弈</a:t>
            </a:r>
            <a:r>
              <a:rPr lang="zh-CN" altLang="en-US" dirty="0"/>
              <a:t>。</a:t>
            </a:r>
          </a:p>
          <a:p>
            <a:r>
              <a:rPr lang="zh-CN" altLang="en-US" dirty="0"/>
              <a:t>国与国难免存在分歧和矛盾，但要在平等和相互尊重基础上开展对话合作。一国的成功并不意味着另一国必然失败，这个世界完全容得下各国共同成长和进步。我们要坚持对话而不对抗、包容而不排他，构建相互尊重、公平正义、合作共赢的新型国际关系，</a:t>
            </a:r>
            <a:r>
              <a:rPr lang="zh-CN" altLang="en-US" b="1" dirty="0"/>
              <a:t>扩大利益汇合点，画出最大同心圆</a:t>
            </a:r>
            <a:r>
              <a:rPr lang="zh-CN" altLang="en-US" dirty="0"/>
              <a:t>。</a:t>
            </a:r>
          </a:p>
          <a:p>
            <a:r>
              <a:rPr lang="zh-CN" altLang="en-US" dirty="0"/>
              <a:t>中华民族传承和追求的是</a:t>
            </a:r>
            <a:r>
              <a:rPr lang="zh-CN" altLang="en-US" b="1" dirty="0"/>
              <a:t>和平和睦和谐</a:t>
            </a:r>
            <a:r>
              <a:rPr lang="zh-CN" altLang="en-US" dirty="0"/>
              <a:t>理念。我们过去没有，今后也不会侵略、欺负他人，不会称王称霸。中国始终是世界和平的建设者、全球发展的贡献者、国际秩序的维护者、公共产品的提供者，将继续以中国的新发展为世界提供新机遇。</a:t>
            </a:r>
          </a:p>
          <a:p>
            <a:endParaRPr lang="zh-CN" altLang="en-US" dirty="0"/>
          </a:p>
        </p:txBody>
      </p:sp>
    </p:spTree>
    <p:extLst>
      <p:ext uri="{BB962C8B-B14F-4D97-AF65-F5344CB8AC3E}">
        <p14:creationId xmlns:p14="http://schemas.microsoft.com/office/powerpoint/2010/main" val="27169264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第四，我们必须完善全球治理，践行真正的多边主义。</a:t>
            </a:r>
          </a:p>
        </p:txBody>
      </p:sp>
      <p:sp>
        <p:nvSpPr>
          <p:cNvPr id="3" name="内容占位符 2"/>
          <p:cNvSpPr>
            <a:spLocks noGrp="1"/>
          </p:cNvSpPr>
          <p:nvPr>
            <p:ph idx="1"/>
          </p:nvPr>
        </p:nvSpPr>
        <p:spPr/>
        <p:txBody>
          <a:bodyPr>
            <a:normAutofit/>
          </a:bodyPr>
          <a:lstStyle/>
          <a:p>
            <a:r>
              <a:rPr lang="zh-CN" altLang="en-US" sz="2800" b="1" dirty="0" smtClean="0"/>
              <a:t>世界</a:t>
            </a:r>
            <a:r>
              <a:rPr lang="zh-CN" altLang="en-US" sz="2800" b="1" dirty="0"/>
              <a:t>只有一个体系</a:t>
            </a:r>
            <a:r>
              <a:rPr lang="zh-CN" altLang="en-US" sz="2800" dirty="0"/>
              <a:t>，就是以联合国为核心的国际体系。</a:t>
            </a:r>
            <a:r>
              <a:rPr lang="zh-CN" altLang="en-US" sz="2800" b="1" dirty="0"/>
              <a:t>只有一个秩序</a:t>
            </a:r>
            <a:r>
              <a:rPr lang="zh-CN" altLang="en-US" sz="2800" dirty="0"/>
              <a:t>，就是以国际法为基础的国际秩序。</a:t>
            </a:r>
            <a:r>
              <a:rPr lang="zh-CN" altLang="en-US" sz="2800" b="1" dirty="0"/>
              <a:t>只有一套规则</a:t>
            </a:r>
            <a:r>
              <a:rPr lang="zh-CN" altLang="en-US" sz="2800" dirty="0"/>
              <a:t>，就是以联合国宪章宗旨和原则为基础的国际关系基本准则。</a:t>
            </a:r>
          </a:p>
          <a:p>
            <a:r>
              <a:rPr lang="zh-CN" altLang="en-US" sz="2800" dirty="0"/>
              <a:t>联合国应该高举真正的多边主义旗帜，成为各国共同维护普遍安全、共同分享发展成果、共同掌握世界命运的核心平台。要致力于稳定国际秩序，提升广大发展中国家在国际事务中的代表性和发言权，在推动国际关系民主化和法治化方面走在前列。要平衡推进安全、发展、人权三大领域工作，制定共同议程，聚焦突出问题，重在采取行动，把各方对多边主义的承诺落到实处</a:t>
            </a:r>
            <a:r>
              <a:rPr lang="zh-CN" altLang="en-US" sz="2800" dirty="0" smtClean="0"/>
              <a:t>。</a:t>
            </a:r>
            <a:endParaRPr lang="zh-CN" altLang="en-US" sz="2800" dirty="0"/>
          </a:p>
        </p:txBody>
      </p:sp>
    </p:spTree>
    <p:extLst>
      <p:ext uri="{BB962C8B-B14F-4D97-AF65-F5344CB8AC3E}">
        <p14:creationId xmlns:p14="http://schemas.microsoft.com/office/powerpoint/2010/main" val="4618053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smtClean="0"/>
              <a:t>世界</a:t>
            </a:r>
            <a:r>
              <a:rPr lang="zh-CN" altLang="en-US" sz="4800" dirty="0"/>
              <a:t>又站在历史的十字路口。</a:t>
            </a:r>
            <a:endParaRPr lang="zh-CN" altLang="en-US" dirty="0"/>
          </a:p>
        </p:txBody>
      </p:sp>
      <p:sp>
        <p:nvSpPr>
          <p:cNvPr id="3" name="内容占位符 2"/>
          <p:cNvSpPr>
            <a:spLocks noGrp="1"/>
          </p:cNvSpPr>
          <p:nvPr>
            <p:ph idx="1"/>
          </p:nvPr>
        </p:nvSpPr>
        <p:spPr/>
        <p:txBody>
          <a:bodyPr>
            <a:normAutofit/>
          </a:bodyPr>
          <a:lstStyle/>
          <a:p>
            <a:r>
              <a:rPr lang="zh-CN" altLang="en-US" sz="4400" dirty="0" smtClean="0"/>
              <a:t>我</a:t>
            </a:r>
            <a:r>
              <a:rPr lang="zh-CN" altLang="en-US" sz="4400" dirty="0"/>
              <a:t>坚信，人类和平发展进步的潮流不可阻挡。让我们坚定信心，携手应对全球性威胁和挑战，推动构建人类命运共同体，共同建设更加美好的世界！</a:t>
            </a:r>
          </a:p>
        </p:txBody>
      </p:sp>
    </p:spTree>
    <p:extLst>
      <p:ext uri="{BB962C8B-B14F-4D97-AF65-F5344CB8AC3E}">
        <p14:creationId xmlns:p14="http://schemas.microsoft.com/office/powerpoint/2010/main" val="1848557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flipH="1">
            <a:off x="-4763" y="577850"/>
            <a:ext cx="334963" cy="796925"/>
          </a:xfrm>
          <a:prstGeom prst="rect">
            <a:avLst/>
          </a:prstGeom>
          <a:solidFill>
            <a:srgbClr val="66BF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矩形 21"/>
          <p:cNvSpPr/>
          <p:nvPr/>
        </p:nvSpPr>
        <p:spPr>
          <a:xfrm flipH="1">
            <a:off x="471488" y="577850"/>
            <a:ext cx="150812" cy="796925"/>
          </a:xfrm>
          <a:prstGeom prst="rect">
            <a:avLst/>
          </a:prstGeom>
          <a:solidFill>
            <a:srgbClr val="8CC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矩形 22"/>
          <p:cNvSpPr/>
          <p:nvPr/>
        </p:nvSpPr>
        <p:spPr>
          <a:xfrm flipH="1">
            <a:off x="763588" y="577850"/>
            <a:ext cx="93662" cy="796925"/>
          </a:xfrm>
          <a:prstGeom prst="rect">
            <a:avLst/>
          </a:prstGeom>
          <a:solidFill>
            <a:srgbClr val="FBC7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矩形 23"/>
          <p:cNvSpPr/>
          <p:nvPr/>
        </p:nvSpPr>
        <p:spPr>
          <a:xfrm flipH="1">
            <a:off x="998538" y="577850"/>
            <a:ext cx="52387" cy="796925"/>
          </a:xfrm>
          <a:prstGeom prst="rect">
            <a:avLst/>
          </a:prstGeom>
          <a:solidFill>
            <a:srgbClr val="FC6E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55308" name="Picture 2" descr="E:\ppt素材\奖杯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48" y="2593975"/>
            <a:ext cx="2398713" cy="260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标题 1"/>
          <p:cNvSpPr txBox="1">
            <a:spLocks/>
          </p:cNvSpPr>
          <p:nvPr/>
        </p:nvSpPr>
        <p:spPr>
          <a:xfrm>
            <a:off x="732367" y="107576"/>
            <a:ext cx="10723035" cy="1336956"/>
          </a:xfrm>
          <a:prstGeom prst="rect">
            <a:avLst/>
          </a:prstGeom>
        </p:spPr>
        <p:txBody>
          <a:bodyPr/>
          <a:lstStyle>
            <a:lvl1pPr algn="ctr" defTabSz="914400" rtl="0" eaLnBrk="1" latinLnBrk="0" hangingPunct="1">
              <a:spcBef>
                <a:spcPct val="0"/>
              </a:spcBef>
              <a:buNone/>
              <a:defRPr sz="4600" kern="1200">
                <a:solidFill>
                  <a:schemeClr val="accent1"/>
                </a:solidFill>
                <a:latin typeface="+mj-lt"/>
                <a:ea typeface="+mj-ea"/>
                <a:cs typeface="+mj-cs"/>
              </a:defRPr>
            </a:lvl1pPr>
          </a:lstStyle>
          <a:p>
            <a:r>
              <a:rPr lang="zh-CN" altLang="zh-CN" sz="4400" smtClean="0">
                <a:solidFill>
                  <a:schemeClr val="tx1"/>
                </a:solidFill>
              </a:rPr>
              <a:t>经济全球化是社会化大生产的必然趋势</a:t>
            </a:r>
            <a:r>
              <a:rPr lang="zh-CN" altLang="en-US" sz="4400" smtClean="0">
                <a:solidFill>
                  <a:schemeClr val="tx1"/>
                </a:solidFill>
              </a:rPr>
              <a:t>（</a:t>
            </a:r>
            <a:r>
              <a:rPr lang="en-US" altLang="zh-CN" sz="4400" smtClean="0">
                <a:solidFill>
                  <a:schemeClr val="tx1"/>
                </a:solidFill>
              </a:rPr>
              <a:t>2</a:t>
            </a:r>
            <a:r>
              <a:rPr lang="zh-CN" altLang="en-US" sz="4400" smtClean="0">
                <a:solidFill>
                  <a:schemeClr val="tx1"/>
                </a:solidFill>
              </a:rPr>
              <a:t>）</a:t>
            </a:r>
            <a:endParaRPr lang="zh-CN" altLang="en-US" dirty="0"/>
          </a:p>
        </p:txBody>
      </p:sp>
      <p:sp>
        <p:nvSpPr>
          <p:cNvPr id="16" name="内容占位符 2"/>
          <p:cNvSpPr txBox="1">
            <a:spLocks/>
          </p:cNvSpPr>
          <p:nvPr/>
        </p:nvSpPr>
        <p:spPr>
          <a:xfrm>
            <a:off x="2911231" y="1600201"/>
            <a:ext cx="8544171" cy="4867030"/>
          </a:xfrm>
          <a:prstGeom prst="rect">
            <a:avLst/>
          </a:prstGeom>
        </p:spPr>
        <p:txBody>
          <a:bodyPr/>
          <a:lst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zh-CN" altLang="en-US" sz="3200" b="1" dirty="0" smtClean="0"/>
              <a:t>马克思的世界市场理论</a:t>
            </a:r>
            <a:endParaRPr lang="en-US" altLang="zh-CN" sz="3200" b="1" dirty="0" smtClean="0"/>
          </a:p>
          <a:p>
            <a:pPr lvl="1"/>
            <a:r>
              <a:rPr lang="zh-CN" altLang="en-US" sz="2800" b="1" dirty="0" smtClean="0"/>
              <a:t>人类社会最终将</a:t>
            </a:r>
            <a:r>
              <a:rPr lang="zh-CN" altLang="en-US" sz="2800" b="1" dirty="0" smtClean="0">
                <a:solidFill>
                  <a:srgbClr val="FF0000"/>
                </a:solidFill>
              </a:rPr>
              <a:t>从各民族的地域历史走向世界历史</a:t>
            </a:r>
            <a:r>
              <a:rPr lang="zh-CN" altLang="en-US" sz="2800" b="1" dirty="0" smtClean="0"/>
              <a:t>；世界市场是历史发展到一定时期的结果；它以近代地理大发现为历史契机、以生产力发展和资本的扩展为基本动力而逐渐形成</a:t>
            </a:r>
            <a:endParaRPr lang="en-US" altLang="zh-CN" sz="2800" b="1" dirty="0" smtClean="0"/>
          </a:p>
          <a:p>
            <a:pPr lvl="1"/>
            <a:r>
              <a:rPr lang="zh-CN" altLang="en-US" sz="2800" b="1" dirty="0" smtClean="0"/>
              <a:t>生产力发展带来分工的扩大，引起交往和联系的普遍化，首先和主要体现在商业贸易上，从国内市场到世界市场</a:t>
            </a:r>
            <a:endParaRPr lang="en-US" altLang="zh-CN" sz="2800" b="1" dirty="0" smtClean="0"/>
          </a:p>
          <a:p>
            <a:pPr lvl="1"/>
            <a:r>
              <a:rPr lang="zh-CN" altLang="en-US" sz="2800" b="1" dirty="0" smtClean="0"/>
              <a:t>机器大工业大大加快了上述过程，扩大了世界市场</a:t>
            </a:r>
            <a:endParaRPr lang="zh-CN" altLang="en-US" sz="2800" b="1" dirty="0"/>
          </a:p>
        </p:txBody>
      </p:sp>
    </p:spTree>
    <p:extLst>
      <p:ext uri="{BB962C8B-B14F-4D97-AF65-F5344CB8AC3E}">
        <p14:creationId xmlns:p14="http://schemas.microsoft.com/office/powerpoint/2010/main" val="2966822148"/>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iterate type="wd">
                                    <p:tmPct val="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0-#ppt_w/2"/>
                                          </p:val>
                                        </p:tav>
                                        <p:tav tm="100000">
                                          <p:val>
                                            <p:strVal val="#ppt_x"/>
                                          </p:val>
                                        </p:tav>
                                      </p:tavLst>
                                    </p:anim>
                                    <p:anim calcmode="lin" valueType="num">
                                      <p:cBhvr additive="base">
                                        <p:cTn id="8" dur="250" fill="hold"/>
                                        <p:tgtEl>
                                          <p:spTgt spid="1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0"/>
                            </p:stCondLst>
                            <p:childTnLst>
                              <p:par>
                                <p:cTn id="10" presetID="2" presetClass="entr" presetSubtype="8" fill="hold" grpId="0" nodeType="afterEffect">
                                  <p:stCondLst>
                                    <p:cond delay="0"/>
                                  </p:stCondLst>
                                  <p:iterate type="wd">
                                    <p:tmPct val="0"/>
                                  </p:iterate>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250" fill="hold"/>
                                        <p:tgtEl>
                                          <p:spTgt spid="22"/>
                                        </p:tgtEl>
                                        <p:attrNameLst>
                                          <p:attrName>ppt_x</p:attrName>
                                        </p:attrNameLst>
                                      </p:cBhvr>
                                      <p:tavLst>
                                        <p:tav tm="0">
                                          <p:val>
                                            <p:strVal val="0-#ppt_w/2"/>
                                          </p:val>
                                        </p:tav>
                                        <p:tav tm="100000">
                                          <p:val>
                                            <p:strVal val="#ppt_x"/>
                                          </p:val>
                                        </p:tav>
                                      </p:tavLst>
                                    </p:anim>
                                    <p:anim calcmode="lin" valueType="num">
                                      <p:cBhvr additive="base">
                                        <p:cTn id="13" dur="250" fill="hold"/>
                                        <p:tgtEl>
                                          <p:spTgt spid="2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50"/>
                            </p:stCondLst>
                            <p:childTnLst>
                              <p:par>
                                <p:cTn id="15" presetID="2" presetClass="entr" presetSubtype="8" fill="hold" grpId="0" nodeType="afterEffect">
                                  <p:stCondLst>
                                    <p:cond delay="0"/>
                                  </p:stCondLst>
                                  <p:iterate type="wd">
                                    <p:tmPct val="0"/>
                                  </p:iterate>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250" fill="hold"/>
                                        <p:tgtEl>
                                          <p:spTgt spid="23"/>
                                        </p:tgtEl>
                                        <p:attrNameLst>
                                          <p:attrName>ppt_x</p:attrName>
                                        </p:attrNameLst>
                                      </p:cBhvr>
                                      <p:tavLst>
                                        <p:tav tm="0">
                                          <p:val>
                                            <p:strVal val="0-#ppt_w/2"/>
                                          </p:val>
                                        </p:tav>
                                        <p:tav tm="100000">
                                          <p:val>
                                            <p:strVal val="#ppt_x"/>
                                          </p:val>
                                        </p:tav>
                                      </p:tavLst>
                                    </p:anim>
                                    <p:anim calcmode="lin" valueType="num">
                                      <p:cBhvr additive="base">
                                        <p:cTn id="18" dur="250" fill="hold"/>
                                        <p:tgtEl>
                                          <p:spTgt spid="23"/>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2" presetClass="entr" presetSubtype="8" fill="hold" grpId="0" nodeType="afterEffect">
                                  <p:stCondLst>
                                    <p:cond delay="0"/>
                                  </p:stCondLst>
                                  <p:iterate type="wd">
                                    <p:tmPct val="0"/>
                                  </p:iterate>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250" fill="hold"/>
                                        <p:tgtEl>
                                          <p:spTgt spid="24"/>
                                        </p:tgtEl>
                                        <p:attrNameLst>
                                          <p:attrName>ppt_x</p:attrName>
                                        </p:attrNameLst>
                                      </p:cBhvr>
                                      <p:tavLst>
                                        <p:tav tm="0">
                                          <p:val>
                                            <p:strVal val="0-#ppt_w/2"/>
                                          </p:val>
                                        </p:tav>
                                        <p:tav tm="100000">
                                          <p:val>
                                            <p:strVal val="#ppt_x"/>
                                          </p:val>
                                        </p:tav>
                                      </p:tavLst>
                                    </p:anim>
                                    <p:anim calcmode="lin" valueType="num">
                                      <p:cBhvr additive="base">
                                        <p:cTn id="23" dur="250" fill="hold"/>
                                        <p:tgtEl>
                                          <p:spTgt spid="24"/>
                                        </p:tgtEl>
                                        <p:attrNameLst>
                                          <p:attrName>ppt_y</p:attrName>
                                        </p:attrNameLst>
                                      </p:cBhvr>
                                      <p:tavLst>
                                        <p:tav tm="0">
                                          <p:val>
                                            <p:strVal val="#ppt_y"/>
                                          </p:val>
                                        </p:tav>
                                        <p:tav tm="100000">
                                          <p:val>
                                            <p:strVal val="#ppt_y"/>
                                          </p:val>
                                        </p:tav>
                                      </p:tavLst>
                                    </p:anim>
                                  </p:childTnLst>
                                </p:cTn>
                              </p:par>
                              <p:par>
                                <p:cTn id="24" presetID="23" presetClass="exit" presetSubtype="544" fill="hold" grpId="1" nodeType="withEffect">
                                  <p:stCondLst>
                                    <p:cond delay="750"/>
                                  </p:stCondLst>
                                  <p:iterate type="wd">
                                    <p:tmPct val="5000"/>
                                  </p:iterate>
                                  <p:childTnLst>
                                    <p:anim calcmode="lin" valueType="num">
                                      <p:cBhvr>
                                        <p:cTn id="25" dur="1000"/>
                                        <p:tgtEl>
                                          <p:spTgt spid="18"/>
                                        </p:tgtEl>
                                        <p:attrNameLst>
                                          <p:attrName>ppt_w</p:attrName>
                                        </p:attrNameLst>
                                      </p:cBhvr>
                                      <p:tavLst>
                                        <p:tav tm="0">
                                          <p:val>
                                            <p:strVal val="ppt_w"/>
                                          </p:val>
                                        </p:tav>
                                        <p:tav tm="100000">
                                          <p:val>
                                            <p:fltVal val="0"/>
                                          </p:val>
                                        </p:tav>
                                      </p:tavLst>
                                    </p:anim>
                                    <p:anim calcmode="lin" valueType="num">
                                      <p:cBhvr>
                                        <p:cTn id="26" dur="1000"/>
                                        <p:tgtEl>
                                          <p:spTgt spid="18"/>
                                        </p:tgtEl>
                                        <p:attrNameLst>
                                          <p:attrName>ppt_h</p:attrName>
                                        </p:attrNameLst>
                                      </p:cBhvr>
                                      <p:tavLst>
                                        <p:tav tm="0">
                                          <p:val>
                                            <p:strVal val="ppt_h"/>
                                          </p:val>
                                        </p:tav>
                                        <p:tav tm="100000">
                                          <p:val>
                                            <p:fltVal val="0"/>
                                          </p:val>
                                        </p:tav>
                                      </p:tavLst>
                                    </p:anim>
                                    <p:anim calcmode="lin" valueType="num">
                                      <p:cBhvr>
                                        <p:cTn id="27" dur="1000"/>
                                        <p:tgtEl>
                                          <p:spTgt spid="18"/>
                                        </p:tgtEl>
                                        <p:attrNameLst>
                                          <p:attrName>ppt_x</p:attrName>
                                        </p:attrNameLst>
                                      </p:cBhvr>
                                      <p:tavLst>
                                        <p:tav tm="0">
                                          <p:val>
                                            <p:strVal val="ppt_x"/>
                                          </p:val>
                                        </p:tav>
                                        <p:tav tm="100000">
                                          <p:val>
                                            <p:fltVal val="0.5"/>
                                          </p:val>
                                        </p:tav>
                                      </p:tavLst>
                                    </p:anim>
                                    <p:anim calcmode="lin" valueType="num">
                                      <p:cBhvr>
                                        <p:cTn id="28" dur="1000"/>
                                        <p:tgtEl>
                                          <p:spTgt spid="18"/>
                                        </p:tgtEl>
                                        <p:attrNameLst>
                                          <p:attrName>ppt_y</p:attrName>
                                        </p:attrNameLst>
                                      </p:cBhvr>
                                      <p:tavLst>
                                        <p:tav tm="0">
                                          <p:val>
                                            <p:strVal val="ppt_y"/>
                                          </p:val>
                                        </p:tav>
                                        <p:tav tm="100000">
                                          <p:val>
                                            <p:fltVal val="0.5"/>
                                          </p:val>
                                        </p:tav>
                                      </p:tavLst>
                                    </p:anim>
                                    <p:set>
                                      <p:cBhvr>
                                        <p:cTn id="29" dur="1" fill="hold">
                                          <p:stCondLst>
                                            <p:cond delay="999"/>
                                          </p:stCondLst>
                                        </p:cTn>
                                        <p:tgtEl>
                                          <p:spTgt spid="18"/>
                                        </p:tgtEl>
                                        <p:attrNameLst>
                                          <p:attrName>style.visibility</p:attrName>
                                        </p:attrNameLst>
                                      </p:cBhvr>
                                      <p:to>
                                        <p:strVal val="hidden"/>
                                      </p:to>
                                    </p:set>
                                  </p:childTnLst>
                                </p:cTn>
                              </p:par>
                              <p:par>
                                <p:cTn id="30" presetID="23" presetClass="exit" presetSubtype="544" fill="hold" grpId="1" nodeType="withEffect">
                                  <p:stCondLst>
                                    <p:cond delay="750"/>
                                  </p:stCondLst>
                                  <p:iterate type="wd">
                                    <p:tmPct val="5000"/>
                                  </p:iterate>
                                  <p:childTnLst>
                                    <p:anim calcmode="lin" valueType="num">
                                      <p:cBhvr>
                                        <p:cTn id="31" dur="1000"/>
                                        <p:tgtEl>
                                          <p:spTgt spid="22"/>
                                        </p:tgtEl>
                                        <p:attrNameLst>
                                          <p:attrName>ppt_w</p:attrName>
                                        </p:attrNameLst>
                                      </p:cBhvr>
                                      <p:tavLst>
                                        <p:tav tm="0">
                                          <p:val>
                                            <p:strVal val="ppt_w"/>
                                          </p:val>
                                        </p:tav>
                                        <p:tav tm="100000">
                                          <p:val>
                                            <p:fltVal val="0"/>
                                          </p:val>
                                        </p:tav>
                                      </p:tavLst>
                                    </p:anim>
                                    <p:anim calcmode="lin" valueType="num">
                                      <p:cBhvr>
                                        <p:cTn id="32" dur="1000"/>
                                        <p:tgtEl>
                                          <p:spTgt spid="22"/>
                                        </p:tgtEl>
                                        <p:attrNameLst>
                                          <p:attrName>ppt_h</p:attrName>
                                        </p:attrNameLst>
                                      </p:cBhvr>
                                      <p:tavLst>
                                        <p:tav tm="0">
                                          <p:val>
                                            <p:strVal val="ppt_h"/>
                                          </p:val>
                                        </p:tav>
                                        <p:tav tm="100000">
                                          <p:val>
                                            <p:fltVal val="0"/>
                                          </p:val>
                                        </p:tav>
                                      </p:tavLst>
                                    </p:anim>
                                    <p:anim calcmode="lin" valueType="num">
                                      <p:cBhvr>
                                        <p:cTn id="33" dur="1000"/>
                                        <p:tgtEl>
                                          <p:spTgt spid="22"/>
                                        </p:tgtEl>
                                        <p:attrNameLst>
                                          <p:attrName>ppt_x</p:attrName>
                                        </p:attrNameLst>
                                      </p:cBhvr>
                                      <p:tavLst>
                                        <p:tav tm="0">
                                          <p:val>
                                            <p:strVal val="ppt_x"/>
                                          </p:val>
                                        </p:tav>
                                        <p:tav tm="100000">
                                          <p:val>
                                            <p:fltVal val="0.5"/>
                                          </p:val>
                                        </p:tav>
                                      </p:tavLst>
                                    </p:anim>
                                    <p:anim calcmode="lin" valueType="num">
                                      <p:cBhvr>
                                        <p:cTn id="34" dur="1000"/>
                                        <p:tgtEl>
                                          <p:spTgt spid="22"/>
                                        </p:tgtEl>
                                        <p:attrNameLst>
                                          <p:attrName>ppt_y</p:attrName>
                                        </p:attrNameLst>
                                      </p:cBhvr>
                                      <p:tavLst>
                                        <p:tav tm="0">
                                          <p:val>
                                            <p:strVal val="ppt_y"/>
                                          </p:val>
                                        </p:tav>
                                        <p:tav tm="100000">
                                          <p:val>
                                            <p:fltVal val="0.5"/>
                                          </p:val>
                                        </p:tav>
                                      </p:tavLst>
                                    </p:anim>
                                    <p:set>
                                      <p:cBhvr>
                                        <p:cTn id="35" dur="1" fill="hold">
                                          <p:stCondLst>
                                            <p:cond delay="999"/>
                                          </p:stCondLst>
                                        </p:cTn>
                                        <p:tgtEl>
                                          <p:spTgt spid="22"/>
                                        </p:tgtEl>
                                        <p:attrNameLst>
                                          <p:attrName>style.visibility</p:attrName>
                                        </p:attrNameLst>
                                      </p:cBhvr>
                                      <p:to>
                                        <p:strVal val="hidden"/>
                                      </p:to>
                                    </p:set>
                                  </p:childTnLst>
                                </p:cTn>
                              </p:par>
                              <p:par>
                                <p:cTn id="36" presetID="23" presetClass="exit" presetSubtype="544" fill="hold" grpId="1" nodeType="withEffect">
                                  <p:stCondLst>
                                    <p:cond delay="750"/>
                                  </p:stCondLst>
                                  <p:iterate type="wd">
                                    <p:tmPct val="5000"/>
                                  </p:iterate>
                                  <p:childTnLst>
                                    <p:anim calcmode="lin" valueType="num">
                                      <p:cBhvr>
                                        <p:cTn id="37" dur="1000"/>
                                        <p:tgtEl>
                                          <p:spTgt spid="23"/>
                                        </p:tgtEl>
                                        <p:attrNameLst>
                                          <p:attrName>ppt_w</p:attrName>
                                        </p:attrNameLst>
                                      </p:cBhvr>
                                      <p:tavLst>
                                        <p:tav tm="0">
                                          <p:val>
                                            <p:strVal val="ppt_w"/>
                                          </p:val>
                                        </p:tav>
                                        <p:tav tm="100000">
                                          <p:val>
                                            <p:fltVal val="0"/>
                                          </p:val>
                                        </p:tav>
                                      </p:tavLst>
                                    </p:anim>
                                    <p:anim calcmode="lin" valueType="num">
                                      <p:cBhvr>
                                        <p:cTn id="38" dur="1000"/>
                                        <p:tgtEl>
                                          <p:spTgt spid="23"/>
                                        </p:tgtEl>
                                        <p:attrNameLst>
                                          <p:attrName>ppt_h</p:attrName>
                                        </p:attrNameLst>
                                      </p:cBhvr>
                                      <p:tavLst>
                                        <p:tav tm="0">
                                          <p:val>
                                            <p:strVal val="ppt_h"/>
                                          </p:val>
                                        </p:tav>
                                        <p:tav tm="100000">
                                          <p:val>
                                            <p:fltVal val="0"/>
                                          </p:val>
                                        </p:tav>
                                      </p:tavLst>
                                    </p:anim>
                                    <p:anim calcmode="lin" valueType="num">
                                      <p:cBhvr>
                                        <p:cTn id="39" dur="1000"/>
                                        <p:tgtEl>
                                          <p:spTgt spid="23"/>
                                        </p:tgtEl>
                                        <p:attrNameLst>
                                          <p:attrName>ppt_x</p:attrName>
                                        </p:attrNameLst>
                                      </p:cBhvr>
                                      <p:tavLst>
                                        <p:tav tm="0">
                                          <p:val>
                                            <p:strVal val="ppt_x"/>
                                          </p:val>
                                        </p:tav>
                                        <p:tav tm="100000">
                                          <p:val>
                                            <p:fltVal val="0.5"/>
                                          </p:val>
                                        </p:tav>
                                      </p:tavLst>
                                    </p:anim>
                                    <p:anim calcmode="lin" valueType="num">
                                      <p:cBhvr>
                                        <p:cTn id="40" dur="1000"/>
                                        <p:tgtEl>
                                          <p:spTgt spid="23"/>
                                        </p:tgtEl>
                                        <p:attrNameLst>
                                          <p:attrName>ppt_y</p:attrName>
                                        </p:attrNameLst>
                                      </p:cBhvr>
                                      <p:tavLst>
                                        <p:tav tm="0">
                                          <p:val>
                                            <p:strVal val="ppt_y"/>
                                          </p:val>
                                        </p:tav>
                                        <p:tav tm="100000">
                                          <p:val>
                                            <p:fltVal val="0.5"/>
                                          </p:val>
                                        </p:tav>
                                      </p:tavLst>
                                    </p:anim>
                                    <p:set>
                                      <p:cBhvr>
                                        <p:cTn id="41" dur="1" fill="hold">
                                          <p:stCondLst>
                                            <p:cond delay="999"/>
                                          </p:stCondLst>
                                        </p:cTn>
                                        <p:tgtEl>
                                          <p:spTgt spid="23"/>
                                        </p:tgtEl>
                                        <p:attrNameLst>
                                          <p:attrName>style.visibility</p:attrName>
                                        </p:attrNameLst>
                                      </p:cBhvr>
                                      <p:to>
                                        <p:strVal val="hidden"/>
                                      </p:to>
                                    </p:set>
                                  </p:childTnLst>
                                </p:cTn>
                              </p:par>
                              <p:par>
                                <p:cTn id="42" presetID="23" presetClass="exit" presetSubtype="544" fill="hold" grpId="1" nodeType="withEffect">
                                  <p:stCondLst>
                                    <p:cond delay="750"/>
                                  </p:stCondLst>
                                  <p:iterate type="wd">
                                    <p:tmPct val="5000"/>
                                  </p:iterate>
                                  <p:childTnLst>
                                    <p:anim calcmode="lin" valueType="num">
                                      <p:cBhvr>
                                        <p:cTn id="43" dur="1000"/>
                                        <p:tgtEl>
                                          <p:spTgt spid="24"/>
                                        </p:tgtEl>
                                        <p:attrNameLst>
                                          <p:attrName>ppt_w</p:attrName>
                                        </p:attrNameLst>
                                      </p:cBhvr>
                                      <p:tavLst>
                                        <p:tav tm="0">
                                          <p:val>
                                            <p:strVal val="ppt_w"/>
                                          </p:val>
                                        </p:tav>
                                        <p:tav tm="100000">
                                          <p:val>
                                            <p:fltVal val="0"/>
                                          </p:val>
                                        </p:tav>
                                      </p:tavLst>
                                    </p:anim>
                                    <p:anim calcmode="lin" valueType="num">
                                      <p:cBhvr>
                                        <p:cTn id="44" dur="1000"/>
                                        <p:tgtEl>
                                          <p:spTgt spid="24"/>
                                        </p:tgtEl>
                                        <p:attrNameLst>
                                          <p:attrName>ppt_h</p:attrName>
                                        </p:attrNameLst>
                                      </p:cBhvr>
                                      <p:tavLst>
                                        <p:tav tm="0">
                                          <p:val>
                                            <p:strVal val="ppt_h"/>
                                          </p:val>
                                        </p:tav>
                                        <p:tav tm="100000">
                                          <p:val>
                                            <p:fltVal val="0"/>
                                          </p:val>
                                        </p:tav>
                                      </p:tavLst>
                                    </p:anim>
                                    <p:anim calcmode="lin" valueType="num">
                                      <p:cBhvr>
                                        <p:cTn id="45" dur="1000"/>
                                        <p:tgtEl>
                                          <p:spTgt spid="24"/>
                                        </p:tgtEl>
                                        <p:attrNameLst>
                                          <p:attrName>ppt_x</p:attrName>
                                        </p:attrNameLst>
                                      </p:cBhvr>
                                      <p:tavLst>
                                        <p:tav tm="0">
                                          <p:val>
                                            <p:strVal val="ppt_x"/>
                                          </p:val>
                                        </p:tav>
                                        <p:tav tm="100000">
                                          <p:val>
                                            <p:fltVal val="0.5"/>
                                          </p:val>
                                        </p:tav>
                                      </p:tavLst>
                                    </p:anim>
                                    <p:anim calcmode="lin" valueType="num">
                                      <p:cBhvr>
                                        <p:cTn id="46" dur="1000"/>
                                        <p:tgtEl>
                                          <p:spTgt spid="24"/>
                                        </p:tgtEl>
                                        <p:attrNameLst>
                                          <p:attrName>ppt_y</p:attrName>
                                        </p:attrNameLst>
                                      </p:cBhvr>
                                      <p:tavLst>
                                        <p:tav tm="0">
                                          <p:val>
                                            <p:strVal val="ppt_y"/>
                                          </p:val>
                                        </p:tav>
                                        <p:tav tm="100000">
                                          <p:val>
                                            <p:fltVal val="0.5"/>
                                          </p:val>
                                        </p:tav>
                                      </p:tavLst>
                                    </p:anim>
                                    <p:set>
                                      <p:cBhvr>
                                        <p:cTn id="47" dur="1" fill="hold">
                                          <p:stCondLst>
                                            <p:cond delay="9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2" grpId="0" animBg="1"/>
      <p:bldP spid="22" grpId="1" animBg="1"/>
      <p:bldP spid="23" grpId="0" animBg="1"/>
      <p:bldP spid="23" grpId="1" animBg="1"/>
      <p:bldP spid="24" grpId="0" animBg="1"/>
      <p:bldP spid="2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对角圆角矩形 93"/>
          <p:cNvSpPr/>
          <p:nvPr/>
        </p:nvSpPr>
        <p:spPr>
          <a:xfrm>
            <a:off x="-309091" y="289673"/>
            <a:ext cx="3056976" cy="500820"/>
          </a:xfrm>
          <a:prstGeom prst="round2DiagRect">
            <a:avLst/>
          </a:prstGeom>
          <a:solidFill>
            <a:srgbClr val="C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5" name="Picture 3" descr="C:\Users\Administrator\Desktop\CzfyunALkqJt.JPG"/>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435" r="46115" b="-435"/>
          <a:stretch/>
        </p:blipFill>
        <p:spPr bwMode="auto">
          <a:xfrm flipH="1">
            <a:off x="7563599" y="-6631"/>
            <a:ext cx="4837005" cy="688889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矩形 2"/>
          <p:cNvSpPr/>
          <p:nvPr/>
        </p:nvSpPr>
        <p:spPr>
          <a:xfrm>
            <a:off x="7460543" y="4125113"/>
            <a:ext cx="206107" cy="2757147"/>
          </a:xfrm>
          <a:prstGeom prst="rect">
            <a:avLst/>
          </a:prstGeom>
          <a:gradFill>
            <a:gsLst>
              <a:gs pos="5000">
                <a:srgbClr val="E00E0E"/>
              </a:gs>
              <a:gs pos="100000">
                <a:srgbClr val="E9344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767" tIns="21884" rIns="43767" bIns="21884" rtlCol="0" anchor="ctr"/>
          <a:lstStyle/>
          <a:p>
            <a:pPr algn="ctr"/>
            <a:endParaRPr lang="zh-CN" altLang="en-US"/>
          </a:p>
        </p:txBody>
      </p:sp>
      <p:sp>
        <p:nvSpPr>
          <p:cNvPr id="32" name="标题 1"/>
          <p:cNvSpPr>
            <a:spLocks noGrp="1"/>
          </p:cNvSpPr>
          <p:nvPr>
            <p:ph type="title"/>
          </p:nvPr>
        </p:nvSpPr>
        <p:spPr>
          <a:xfrm>
            <a:off x="204829" y="332153"/>
            <a:ext cx="10723035" cy="1336956"/>
          </a:xfrm>
        </p:spPr>
        <p:txBody>
          <a:bodyPr/>
          <a:lstStyle/>
          <a:p>
            <a:r>
              <a:rPr lang="zh-CN" altLang="zh-CN" sz="4400" kern="1200" dirty="0" smtClean="0">
                <a:solidFill>
                  <a:schemeClr val="tx1"/>
                </a:solidFill>
                <a:effectLst/>
                <a:latin typeface="+mj-lt"/>
                <a:ea typeface="+mj-ea"/>
                <a:cs typeface="+mj-cs"/>
              </a:rPr>
              <a:t>经济全球化是社会化大生产的</a:t>
            </a:r>
            <a:r>
              <a:rPr lang="zh-CN" altLang="en-US" sz="4400" kern="1200" dirty="0" smtClean="0">
                <a:solidFill>
                  <a:schemeClr val="tx1"/>
                </a:solidFill>
                <a:effectLst/>
                <a:latin typeface="+mj-lt"/>
                <a:ea typeface="+mj-ea"/>
                <a:cs typeface="+mj-cs"/>
              </a:rPr>
              <a:t>必然趋势（</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3" name="内容占位符 2"/>
          <p:cNvSpPr>
            <a:spLocks noGrp="1"/>
          </p:cNvSpPr>
          <p:nvPr>
            <p:ph idx="1"/>
          </p:nvPr>
        </p:nvSpPr>
        <p:spPr>
          <a:xfrm>
            <a:off x="0" y="1971432"/>
            <a:ext cx="7444154" cy="5257799"/>
          </a:xfrm>
        </p:spPr>
        <p:txBody>
          <a:bodyPr>
            <a:noAutofit/>
          </a:bodyPr>
          <a:lstStyle/>
          <a:p>
            <a:r>
              <a:rPr lang="zh-CN" altLang="en-US" sz="3200" b="1" dirty="0" smtClean="0">
                <a:solidFill>
                  <a:srgbClr val="FF0000"/>
                </a:solidFill>
              </a:rPr>
              <a:t>资本扩张的本性</a:t>
            </a:r>
            <a:r>
              <a:rPr lang="zh-CN" altLang="en-US" sz="3200" b="1" dirty="0" smtClean="0"/>
              <a:t>是推动世界市场形成和发展的直接原因</a:t>
            </a:r>
            <a:endParaRPr lang="en-US" altLang="zh-CN" sz="3200" b="1" dirty="0" smtClean="0"/>
          </a:p>
          <a:p>
            <a:pPr lvl="1"/>
            <a:r>
              <a:rPr lang="zh-CN" altLang="en-US" sz="2800" dirty="0" smtClean="0"/>
              <a:t>人类从民族历史向世界历史的转变，是资本主义的首创</a:t>
            </a:r>
            <a:endParaRPr lang="en-US" altLang="zh-CN" sz="2800" dirty="0" smtClean="0"/>
          </a:p>
          <a:p>
            <a:pPr lvl="1"/>
            <a:r>
              <a:rPr lang="en-US" altLang="zh-CN" sz="2800" dirty="0" smtClean="0"/>
              <a:t>《</a:t>
            </a:r>
            <a:r>
              <a:rPr lang="zh-CN" altLang="en-US" sz="2800" dirty="0" smtClean="0"/>
              <a:t>共产党宣言</a:t>
            </a:r>
            <a:r>
              <a:rPr lang="en-US" altLang="zh-CN" sz="2800" dirty="0" smtClean="0"/>
              <a:t>》</a:t>
            </a:r>
            <a:r>
              <a:rPr lang="zh-CN" altLang="en-US" sz="2800" dirty="0" smtClean="0"/>
              <a:t>对资产阶级在创造世界历史的革命性作用进行了充分说明</a:t>
            </a:r>
            <a:endParaRPr lang="en-US" altLang="zh-CN" sz="2800" dirty="0" smtClean="0"/>
          </a:p>
          <a:p>
            <a:pPr lvl="2"/>
            <a:r>
              <a:rPr lang="zh-CN" altLang="en-US" sz="2800" dirty="0" smtClean="0"/>
              <a:t>“资产阶级，由于开拓了世界市场，使一切国家的生产和消费都成为世界性的了。”</a:t>
            </a:r>
            <a:endParaRPr lang="en-US" altLang="zh-CN" sz="2800" dirty="0" smtClean="0"/>
          </a:p>
        </p:txBody>
      </p:sp>
    </p:spTree>
    <p:extLst>
      <p:ext uri="{BB962C8B-B14F-4D97-AF65-F5344CB8AC3E}">
        <p14:creationId xmlns:p14="http://schemas.microsoft.com/office/powerpoint/2010/main" val="269797194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对角圆角矩形 10"/>
          <p:cNvSpPr/>
          <p:nvPr/>
        </p:nvSpPr>
        <p:spPr>
          <a:xfrm>
            <a:off x="-309091" y="289673"/>
            <a:ext cx="3056976" cy="500820"/>
          </a:xfrm>
          <a:prstGeom prst="round2DiagRect">
            <a:avLst/>
          </a:prstGeom>
          <a:solidFill>
            <a:srgbClr val="CB0B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02_Meet Our Offices.jpg"/>
          <p:cNvPicPr/>
          <p:nvPr/>
        </p:nvPicPr>
        <p:blipFill>
          <a:blip r:embed="rId3" cstate="print">
            <a:extLst>
              <a:ext uri="{28A0092B-C50C-407E-A947-70E740481C1C}">
                <a14:useLocalDpi xmlns:a14="http://schemas.microsoft.com/office/drawing/2010/main" val="0"/>
              </a:ext>
            </a:extLst>
          </a:blip>
          <a:stretch>
            <a:fillRect/>
          </a:stretch>
        </p:blipFill>
        <p:spPr>
          <a:xfrm>
            <a:off x="6936153" y="1985164"/>
            <a:ext cx="4362707" cy="1985179"/>
          </a:xfrm>
          <a:prstGeom prst="rect">
            <a:avLst/>
          </a:prstGeom>
          <a:ln w="12700">
            <a:miter lim="400000"/>
          </a:ln>
        </p:spPr>
      </p:pic>
      <p:pic>
        <p:nvPicPr>
          <p:cNvPr id="7170" name="Picture 2" descr="C:\Users\Administrator\Desktop\240450-13021PU6476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37077" y="4048672"/>
            <a:ext cx="1845990" cy="1726563"/>
          </a:xfrm>
          <a:prstGeom prst="rect">
            <a:avLst/>
          </a:prstGeom>
          <a:noFill/>
          <a:extLst>
            <a:ext uri="{909E8E84-426E-40dd-AFC4-6F175D3DCCD1}">
              <a14:hiddenFill xmlns="" xmlns:a14="http://schemas.microsoft.com/office/drawing/2010/main">
                <a:solidFill>
                  <a:srgbClr val="FFFFFF"/>
                </a:solidFill>
              </a14:hiddenFill>
            </a:ext>
          </a:extLst>
        </p:spPr>
      </p:pic>
      <p:pic>
        <p:nvPicPr>
          <p:cNvPr id="7171" name="Picture 3" descr="C:\Users\Administrator\Desktop\240420-14061Z935353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9963" y="4068210"/>
            <a:ext cx="2451082" cy="172656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172" name="直接连接符 7171"/>
          <p:cNvCxnSpPr/>
          <p:nvPr/>
        </p:nvCxnSpPr>
        <p:spPr>
          <a:xfrm>
            <a:off x="1354978" y="1431768"/>
            <a:ext cx="3795278" cy="0"/>
          </a:xfrm>
          <a:prstGeom prst="line">
            <a:avLst/>
          </a:prstGeom>
          <a:ln>
            <a:solidFill>
              <a:srgbClr val="D60C0C"/>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376362" y="6446876"/>
            <a:ext cx="3795278" cy="0"/>
          </a:xfrm>
          <a:prstGeom prst="line">
            <a:avLst/>
          </a:prstGeom>
          <a:ln>
            <a:solidFill>
              <a:srgbClr val="D60C0C"/>
            </a:solidFill>
          </a:ln>
        </p:spPr>
        <p:style>
          <a:lnRef idx="1">
            <a:schemeClr val="accent1"/>
          </a:lnRef>
          <a:fillRef idx="0">
            <a:schemeClr val="accent1"/>
          </a:fillRef>
          <a:effectRef idx="0">
            <a:schemeClr val="accent1"/>
          </a:effectRef>
          <a:fontRef idx="minor">
            <a:schemeClr val="tx1"/>
          </a:fontRef>
        </p:style>
      </p:cxnSp>
      <p:sp>
        <p:nvSpPr>
          <p:cNvPr id="23" name="标题 1"/>
          <p:cNvSpPr>
            <a:spLocks noGrp="1"/>
          </p:cNvSpPr>
          <p:nvPr>
            <p:ph type="title"/>
          </p:nvPr>
        </p:nvSpPr>
        <p:spPr>
          <a:xfrm>
            <a:off x="732367" y="107576"/>
            <a:ext cx="10723035" cy="1336956"/>
          </a:xfrm>
        </p:spPr>
        <p:txBody>
          <a:bodyPr/>
          <a:lstStyle/>
          <a:p>
            <a:r>
              <a:rPr lang="zh-CN" altLang="zh-CN" sz="4400" kern="1200" dirty="0" smtClean="0">
                <a:solidFill>
                  <a:schemeClr val="tx1"/>
                </a:solidFill>
                <a:effectLst/>
                <a:latin typeface="+mj-lt"/>
                <a:ea typeface="+mj-ea"/>
                <a:cs typeface="+mj-cs"/>
              </a:rPr>
              <a:t>经济全球化是社会化大生产的必然趋势</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4</a:t>
            </a:r>
            <a:r>
              <a:rPr lang="zh-CN" altLang="en-US" sz="4400" kern="1200" dirty="0" smtClean="0">
                <a:solidFill>
                  <a:schemeClr val="tx1"/>
                </a:solidFill>
                <a:effectLst/>
                <a:latin typeface="+mj-lt"/>
                <a:ea typeface="+mj-ea"/>
                <a:cs typeface="+mj-cs"/>
              </a:rPr>
              <a:t>）</a:t>
            </a:r>
            <a:endParaRPr lang="zh-CN" altLang="en-US" dirty="0"/>
          </a:p>
        </p:txBody>
      </p:sp>
      <p:sp>
        <p:nvSpPr>
          <p:cNvPr id="24" name="内容占位符 2"/>
          <p:cNvSpPr>
            <a:spLocks noGrp="1"/>
          </p:cNvSpPr>
          <p:nvPr>
            <p:ph idx="1"/>
          </p:nvPr>
        </p:nvSpPr>
        <p:spPr>
          <a:xfrm>
            <a:off x="175847" y="1600200"/>
            <a:ext cx="6721230" cy="4652108"/>
          </a:xfrm>
        </p:spPr>
        <p:txBody>
          <a:bodyPr>
            <a:noAutofit/>
          </a:bodyPr>
          <a:lstStyle/>
          <a:p>
            <a:r>
              <a:rPr lang="zh-CN" altLang="en-US" b="1" dirty="0" smtClean="0">
                <a:solidFill>
                  <a:schemeClr val="tx1"/>
                </a:solidFill>
              </a:rPr>
              <a:t>经济全球化过程是生产社会化程度不断提高的过程</a:t>
            </a:r>
            <a:endParaRPr lang="en-US" altLang="zh-CN" b="1" dirty="0" smtClean="0">
              <a:solidFill>
                <a:schemeClr val="tx1"/>
              </a:solidFill>
            </a:endParaRPr>
          </a:p>
          <a:p>
            <a:pPr lvl="1"/>
            <a:r>
              <a:rPr lang="zh-CN" altLang="en-US" sz="2400" b="1" dirty="0" smtClean="0"/>
              <a:t>生产分工在更大范围进行，资金、技术、人才等在全球范围内流动和配置，带来巨大</a:t>
            </a:r>
            <a:r>
              <a:rPr lang="zh-CN" altLang="en-US" sz="2400" b="1" dirty="0" smtClean="0">
                <a:solidFill>
                  <a:srgbClr val="FF0000"/>
                </a:solidFill>
              </a:rPr>
              <a:t>分工利益</a:t>
            </a:r>
            <a:r>
              <a:rPr lang="zh-CN" altLang="en-US" sz="2400" b="1" dirty="0" smtClean="0"/>
              <a:t>，推动世界范围内的生产力发展，有历史进步性</a:t>
            </a:r>
            <a:endParaRPr lang="en-US" altLang="zh-CN" sz="2400" b="1" dirty="0" smtClean="0"/>
          </a:p>
          <a:p>
            <a:pPr lvl="1"/>
            <a:r>
              <a:rPr lang="zh-CN" altLang="en-US" sz="2400" b="1" dirty="0" smtClean="0"/>
              <a:t>经济全球化的过程也是资本主义基本矛盾在全球范围内深化的过程，是发展中国家与发达国家之间矛盾加剧的过程</a:t>
            </a:r>
            <a:endParaRPr lang="en-US" altLang="zh-CN" sz="2400" b="1" dirty="0" smtClean="0"/>
          </a:p>
          <a:p>
            <a:pPr lvl="2"/>
            <a:r>
              <a:rPr lang="zh-CN" altLang="en-US" b="1" dirty="0" smtClean="0"/>
              <a:t>到目前为止，经济全球化是在发达资本主义国家主导下发展的，同资本主义生产关系向全球扩张有密切联系</a:t>
            </a:r>
            <a:endParaRPr lang="en-US" altLang="zh-CN" b="1" dirty="0" smtClean="0"/>
          </a:p>
          <a:p>
            <a:pPr lvl="1"/>
            <a:r>
              <a:rPr lang="zh-CN" altLang="en-US" sz="2400" b="1" dirty="0" smtClean="0"/>
              <a:t>对世界各国各地区来说，经济全球化既带来机遇，又带来挑战</a:t>
            </a:r>
            <a:endParaRPr lang="zh-CN" altLang="en-US" sz="2400" b="1" dirty="0"/>
          </a:p>
        </p:txBody>
      </p:sp>
    </p:spTree>
    <p:extLst>
      <p:ext uri="{BB962C8B-B14F-4D97-AF65-F5344CB8AC3E}">
        <p14:creationId xmlns:p14="http://schemas.microsoft.com/office/powerpoint/2010/main" val="20350132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171"/>
                                        </p:tgtEl>
                                        <p:attrNameLst>
                                          <p:attrName>style.visibility</p:attrName>
                                        </p:attrNameLst>
                                      </p:cBhvr>
                                      <p:to>
                                        <p:strVal val="visible"/>
                                      </p:to>
                                    </p:set>
                                    <p:anim calcmode="lin" valueType="num">
                                      <p:cBhvr>
                                        <p:cTn id="11" dur="500" fill="hold"/>
                                        <p:tgtEl>
                                          <p:spTgt spid="7171"/>
                                        </p:tgtEl>
                                        <p:attrNameLst>
                                          <p:attrName>ppt_w</p:attrName>
                                        </p:attrNameLst>
                                      </p:cBhvr>
                                      <p:tavLst>
                                        <p:tav tm="0">
                                          <p:val>
                                            <p:fltVal val="0"/>
                                          </p:val>
                                        </p:tav>
                                        <p:tav tm="100000">
                                          <p:val>
                                            <p:strVal val="#ppt_w"/>
                                          </p:val>
                                        </p:tav>
                                      </p:tavLst>
                                    </p:anim>
                                    <p:anim calcmode="lin" valueType="num">
                                      <p:cBhvr>
                                        <p:cTn id="12" dur="500" fill="hold"/>
                                        <p:tgtEl>
                                          <p:spTgt spid="7171"/>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7170"/>
                                        </p:tgtEl>
                                        <p:attrNameLst>
                                          <p:attrName>style.visibility</p:attrName>
                                        </p:attrNameLst>
                                      </p:cBhvr>
                                      <p:to>
                                        <p:strVal val="visible"/>
                                      </p:to>
                                    </p:set>
                                    <p:anim calcmode="lin" valueType="num">
                                      <p:cBhvr>
                                        <p:cTn id="15" dur="500" fill="hold"/>
                                        <p:tgtEl>
                                          <p:spTgt spid="7170"/>
                                        </p:tgtEl>
                                        <p:attrNameLst>
                                          <p:attrName>ppt_w</p:attrName>
                                        </p:attrNameLst>
                                      </p:cBhvr>
                                      <p:tavLst>
                                        <p:tav tm="0">
                                          <p:val>
                                            <p:fltVal val="0"/>
                                          </p:val>
                                        </p:tav>
                                        <p:tav tm="100000">
                                          <p:val>
                                            <p:strVal val="#ppt_w"/>
                                          </p:val>
                                        </p:tav>
                                      </p:tavLst>
                                    </p:anim>
                                    <p:anim calcmode="lin" valueType="num">
                                      <p:cBhvr>
                                        <p:cTn id="16" dur="500" fill="hold"/>
                                        <p:tgtEl>
                                          <p:spTgt spid="7170"/>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7172"/>
                                        </p:tgtEl>
                                        <p:attrNameLst>
                                          <p:attrName>style.visibility</p:attrName>
                                        </p:attrNameLst>
                                      </p:cBhvr>
                                      <p:to>
                                        <p:strVal val="visible"/>
                                      </p:to>
                                    </p:set>
                                    <p:anim calcmode="lin" valueType="num">
                                      <p:cBhvr additive="base">
                                        <p:cTn id="20" dur="500"/>
                                        <p:tgtEl>
                                          <p:spTgt spid="7172"/>
                                        </p:tgtEl>
                                        <p:attrNameLst>
                                          <p:attrName>ppt_y</p:attrName>
                                        </p:attrNameLst>
                                      </p:cBhvr>
                                      <p:tavLst>
                                        <p:tav tm="0">
                                          <p:val>
                                            <p:strVal val="#ppt_y+#ppt_h*1.125000"/>
                                          </p:val>
                                        </p:tav>
                                        <p:tav tm="100000">
                                          <p:val>
                                            <p:strVal val="#ppt_y"/>
                                          </p:val>
                                        </p:tav>
                                      </p:tavLst>
                                    </p:anim>
                                    <p:animEffect transition="in" filter="wipe(up)">
                                      <p:cBhvr>
                                        <p:cTn id="21" dur="500"/>
                                        <p:tgtEl>
                                          <p:spTgt spid="7172"/>
                                        </p:tgtEl>
                                      </p:cBhvr>
                                    </p:animEffect>
                                  </p:childTnLst>
                                </p:cTn>
                              </p:par>
                            </p:childTnLst>
                          </p:cTn>
                        </p:par>
                        <p:par>
                          <p:cTn id="22" fill="hold">
                            <p:stCondLst>
                              <p:cond delay="1000"/>
                            </p:stCondLst>
                            <p:childTnLst>
                              <p:par>
                                <p:cTn id="23" presetID="12" presetClass="entr" presetSubtype="4" fill="hold" nodeType="after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p:tgtEl>
                                          <p:spTgt spid="43"/>
                                        </p:tgtEl>
                                        <p:attrNameLst>
                                          <p:attrName>ppt_y</p:attrName>
                                        </p:attrNameLst>
                                      </p:cBhvr>
                                      <p:tavLst>
                                        <p:tav tm="0">
                                          <p:val>
                                            <p:strVal val="#ppt_y+#ppt_h*1.125000"/>
                                          </p:val>
                                        </p:tav>
                                        <p:tav tm="100000">
                                          <p:val>
                                            <p:strVal val="#ppt_y"/>
                                          </p:val>
                                        </p:tav>
                                      </p:tavLst>
                                    </p:anim>
                                    <p:animEffect transition="in" filter="wipe(up)">
                                      <p:cBhvr>
                                        <p:cTn id="2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微风">
  <a:themeElements>
    <a:clrScheme name="微风">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微风">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微风">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微风.thmx</Template>
  <TotalTime>6534</TotalTime>
  <Words>7435</Words>
  <Application>Microsoft Office PowerPoint</Application>
  <PresentationFormat>宽屏</PresentationFormat>
  <Paragraphs>423</Paragraphs>
  <Slides>65</Slides>
  <Notes>13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65</vt:i4>
      </vt:variant>
    </vt:vector>
  </HeadingPairs>
  <TitlesOfParts>
    <vt:vector size="86" baseType="lpstr">
      <vt:lpstr>DFGothic-EB</vt:lpstr>
      <vt:lpstr>DIN Mittelschrift Std</vt:lpstr>
      <vt:lpstr>굴림</vt:lpstr>
      <vt:lpstr>Lato</vt:lpstr>
      <vt:lpstr>News Gothic MT</vt:lpstr>
      <vt:lpstr>Raavi</vt:lpstr>
      <vt:lpstr>等线</vt:lpstr>
      <vt:lpstr>方正兰亭细黑_GBK</vt:lpstr>
      <vt:lpstr>方正正纤黑简体</vt:lpstr>
      <vt:lpstr>思源黑体 CN Medium</vt:lpstr>
      <vt:lpstr>宋体</vt:lpstr>
      <vt:lpstr>微软雅黑</vt:lpstr>
      <vt:lpstr>幼圆</vt:lpstr>
      <vt:lpstr>Agency FB</vt:lpstr>
      <vt:lpstr>Arial</vt:lpstr>
      <vt:lpstr>Calibri</vt:lpstr>
      <vt:lpstr>Marlett</vt:lpstr>
      <vt:lpstr>Times New Roman</vt:lpstr>
      <vt:lpstr>Wingdings</vt:lpstr>
      <vt:lpstr>Wingdings 2</vt:lpstr>
      <vt:lpstr>微风</vt:lpstr>
      <vt:lpstr>当代世界经济</vt:lpstr>
      <vt:lpstr>主要内容</vt:lpstr>
      <vt:lpstr>关键词</vt:lpstr>
      <vt:lpstr>一、经济全球化进程中的当代世界经济</vt:lpstr>
      <vt:lpstr>1.经济全球化深入发展</vt:lpstr>
      <vt:lpstr>经济全球化是社会化大生产的必然趋势（1）</vt:lpstr>
      <vt:lpstr>PowerPoint 演示文稿</vt:lpstr>
      <vt:lpstr>经济全球化是社会化大生产的必然趋势（3）</vt:lpstr>
      <vt:lpstr>经济全球化是社会化大生产的必然趋势（4）</vt:lpstr>
      <vt:lpstr>经济全球化是社会化大生产的必然趋势（5）</vt:lpstr>
      <vt:lpstr>经济全球化的发展阶段</vt:lpstr>
      <vt:lpstr>PowerPoint 演示文稿</vt:lpstr>
      <vt:lpstr>经济全球化的表现（2）</vt:lpstr>
      <vt:lpstr>2018年 </vt:lpstr>
      <vt:lpstr>联合国贸发会议：2022年全球贸易总额创新高</vt:lpstr>
      <vt:lpstr>经济全球化的表现（3）</vt:lpstr>
      <vt:lpstr>PowerPoint 演示文稿</vt:lpstr>
      <vt:lpstr>2018世界十大顶级银行</vt:lpstr>
      <vt:lpstr>PowerPoint 演示文稿</vt:lpstr>
      <vt:lpstr>2.经济全球化对世界的影响（1）</vt:lpstr>
      <vt:lpstr>PowerPoint 演示文稿</vt:lpstr>
      <vt:lpstr>2.经济全球化对世界的影响（3）</vt:lpstr>
      <vt:lpstr>PowerPoint 演示文稿</vt:lpstr>
      <vt:lpstr>3.经济全球化背景下当代世界经济面临的主要问题（1）</vt:lpstr>
      <vt:lpstr>3.经济全球化背景下当代世界经济面临的主要问题（2）</vt:lpstr>
      <vt:lpstr>3.经济全球化背景下当代世界经济面临的主要问题（3）</vt:lpstr>
      <vt:lpstr>PowerPoint 演示文稿</vt:lpstr>
      <vt:lpstr>PowerPoint 演示文稿</vt:lpstr>
      <vt:lpstr>1.推动共同发展、合作共赢的经济全球化（1）</vt:lpstr>
      <vt:lpstr>1.推动共同发展、合作共赢的经济全球化（2）</vt:lpstr>
      <vt:lpstr>PowerPoint 演示文稿</vt:lpstr>
      <vt:lpstr>1.推动共同发展、合作共赢的经济全球化（4）</vt:lpstr>
      <vt:lpstr>2.开辟经济全球化的新路径（1）</vt:lpstr>
      <vt:lpstr>2.开辟经济全球化的新路径（2）</vt:lpstr>
      <vt:lpstr>2.开辟经济全球化的新路径（2）</vt:lpstr>
      <vt:lpstr>2.开辟经济全球化的新路径（3）</vt:lpstr>
      <vt:lpstr>2.开辟经济全球化的新路径（3）</vt:lpstr>
      <vt:lpstr>三、中国成为世界经济的主要引擎</vt:lpstr>
      <vt:lpstr>1.中国经济成就及其对世界经济的贡献（1）</vt:lpstr>
      <vt:lpstr>国家统计局</vt:lpstr>
      <vt:lpstr>1.中国经济成就及其对世界经济的贡献（2）</vt:lpstr>
      <vt:lpstr>1.中国经济成就及其对世界经济的贡献（3）</vt:lpstr>
      <vt:lpstr>2.坚持以新发展理念为指引（1）</vt:lpstr>
      <vt:lpstr>PowerPoint 演示文稿</vt:lpstr>
      <vt:lpstr>2.坚持以新发展理念为指引（3）</vt:lpstr>
      <vt:lpstr>3.建设现代化经济体系、推动高质量发展（1）</vt:lpstr>
      <vt:lpstr>3.建设现代化经济体系、推动高质量发展（2）</vt:lpstr>
      <vt:lpstr>3.建设现代化经济体系、推动高质量发展（2）</vt:lpstr>
      <vt:lpstr>3.建设现代化经济体系、推动高质量发展（3）</vt:lpstr>
      <vt:lpstr>PowerPoint 演示文稿</vt:lpstr>
      <vt:lpstr>习近平在首届中国国际进口博览会开幕式上的主旨演讲</vt:lpstr>
      <vt:lpstr>PowerPoint 演示文稿</vt:lpstr>
      <vt:lpstr>PowerPoint 演示文稿</vt:lpstr>
      <vt:lpstr>PowerPoint 演示文稿</vt:lpstr>
      <vt:lpstr>PowerPoint 演示文稿</vt:lpstr>
      <vt:lpstr>PowerPoint 演示文稿</vt:lpstr>
      <vt:lpstr>习近平在第七十五届联合国大会一般性辩论上的讲话（节选）</vt:lpstr>
      <vt:lpstr>PowerPoint 演示文稿</vt:lpstr>
      <vt:lpstr>习近平在第七十六届联合国大会一般性辩论上的讲话（主要内容）</vt:lpstr>
      <vt:lpstr>第一，我们必须战胜疫情，赢得这场事关人类前途命运的重大斗争。</vt:lpstr>
      <vt:lpstr>第二，我们必须复苏经济，推动实现更加强劲、绿色、健康的全球发展。</vt:lpstr>
      <vt:lpstr>PowerPoint 演示文稿</vt:lpstr>
      <vt:lpstr>第三，我们必须加强团结，践行相互尊重、合作共赢的国际关系理念。</vt:lpstr>
      <vt:lpstr>第四，我们必须完善全球治理，践行真正的多边主义。</vt:lpstr>
      <vt:lpstr>世界又站在历史的十字路口。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当代世界经济</dc:title>
  <dc:creator>肖 广岭</dc:creator>
  <cp:lastModifiedBy>肖 广岭</cp:lastModifiedBy>
  <cp:revision>230</cp:revision>
  <dcterms:created xsi:type="dcterms:W3CDTF">2018-09-22T09:09:00Z</dcterms:created>
  <dcterms:modified xsi:type="dcterms:W3CDTF">2023-03-01T06:57:01Z</dcterms:modified>
</cp:coreProperties>
</file>